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75" r:id="rId4"/>
    <p:sldId id="276" r:id="rId5"/>
    <p:sldId id="277" r:id="rId6"/>
    <p:sldId id="278" r:id="rId7"/>
    <p:sldId id="279" r:id="rId8"/>
    <p:sldId id="280" r:id="rId9"/>
    <p:sldId id="281" r:id="rId10"/>
    <p:sldId id="282" r:id="rId11"/>
    <p:sldId id="283" r:id="rId12"/>
    <p:sldId id="285" r:id="rId13"/>
    <p:sldId id="286" r:id="rId14"/>
    <p:sldId id="284" r:id="rId15"/>
    <p:sldId id="287" r:id="rId16"/>
    <p:sldId id="300" r:id="rId17"/>
    <p:sldId id="259" r:id="rId18"/>
    <p:sldId id="260"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88" r:id="rId32"/>
    <p:sldId id="289" r:id="rId33"/>
    <p:sldId id="290" r:id="rId34"/>
    <p:sldId id="291" r:id="rId35"/>
    <p:sldId id="292" r:id="rId36"/>
    <p:sldId id="293" r:id="rId37"/>
    <p:sldId id="295" r:id="rId38"/>
    <p:sldId id="296" r:id="rId39"/>
    <p:sldId id="298" r:id="rId40"/>
    <p:sldId id="297" r:id="rId41"/>
    <p:sldId id="299" r:id="rId42"/>
    <p:sldId id="274" r:id="rId43"/>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13711" initials="l" lastIdx="1" clrIdx="0">
    <p:extLst>
      <p:ext uri="{19B8F6BF-5375-455C-9EA6-DF929625EA0E}">
        <p15:presenceInfo xmlns:p15="http://schemas.microsoft.com/office/powerpoint/2012/main" userId="luis1371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20D0B"/>
    <a:srgbClr val="8EFFF9"/>
    <a:srgbClr val="175749"/>
    <a:srgbClr val="124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60"/>
  </p:normalViewPr>
  <p:slideViewPr>
    <p:cSldViewPr snapToGrid="0">
      <p:cViewPr varScale="1">
        <p:scale>
          <a:sx n="118" d="100"/>
          <a:sy n="118" d="100"/>
        </p:scale>
        <p:origin x="726" y="108"/>
      </p:cViewPr>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A3A19-9F7B-457E-96C8-6F8D4E2050FE}" type="doc">
      <dgm:prSet loTypeId="urn:microsoft.com/office/officeart/2008/layout/VerticalCurvedList" loCatId="list" qsTypeId="urn:microsoft.com/office/officeart/2005/8/quickstyle/3d1" qsCatId="3D" csTypeId="urn:microsoft.com/office/officeart/2005/8/colors/accent2_3" csCatId="accent2" phldr="1"/>
      <dgm:spPr/>
      <dgm:t>
        <a:bodyPr/>
        <a:lstStyle/>
        <a:p>
          <a:endParaRPr lang="es-VE"/>
        </a:p>
      </dgm:t>
    </dgm:pt>
    <dgm:pt modelId="{C2223DF3-6C30-4545-9F7D-398631020A3F}">
      <dgm:prSet phldrT="[Texto]" custT="1"/>
      <dgm:spPr>
        <a:gradFill rotWithShape="0">
          <a:gsLst>
            <a:gs pos="0">
              <a:schemeClr val="tx1"/>
            </a:gs>
            <a:gs pos="80000">
              <a:schemeClr val="tx1">
                <a:lumMod val="50000"/>
                <a:lumOff val="50000"/>
              </a:schemeClr>
            </a:gs>
            <a:gs pos="100000">
              <a:schemeClr val="tx1"/>
            </a:gs>
          </a:gsLst>
          <a:lin ang="16200000" scaled="0"/>
        </a:gradFill>
      </dgm:spPr>
      <dgm:t>
        <a:bodyPr/>
        <a:lstStyle/>
        <a:p>
          <a:r>
            <a:rPr lang="es-VE" sz="2000" b="1" dirty="0" smtClean="0">
              <a:effectLst>
                <a:outerShdw blurRad="50800" dist="38100" dir="2700000" algn="tl" rotWithShape="0">
                  <a:prstClr val="black">
                    <a:alpha val="40000"/>
                  </a:prstClr>
                </a:outerShdw>
              </a:effectLst>
            </a:rPr>
            <a:t>Memoria Local del Procesador</a:t>
          </a:r>
          <a:endParaRPr lang="es-VE" sz="2000" b="1" dirty="0">
            <a:effectLst>
              <a:outerShdw blurRad="50800" dist="38100" dir="2700000" algn="tl" rotWithShape="0">
                <a:prstClr val="black">
                  <a:alpha val="40000"/>
                </a:prstClr>
              </a:outerShdw>
            </a:effectLst>
          </a:endParaRPr>
        </a:p>
      </dgm:t>
    </dgm:pt>
    <dgm:pt modelId="{E9DCDF26-985B-489E-A2A5-9AF970B8078B}" type="parTrans" cxnId="{0F888650-61A1-4ADF-BCBA-76709C8265EE}">
      <dgm:prSet/>
      <dgm:spPr/>
      <dgm:t>
        <a:bodyPr/>
        <a:lstStyle/>
        <a:p>
          <a:endParaRPr lang="es-VE" sz="1200" b="1">
            <a:effectLst>
              <a:outerShdw blurRad="50800" dist="38100" dir="2700000" algn="tl" rotWithShape="0">
                <a:prstClr val="black">
                  <a:alpha val="40000"/>
                </a:prstClr>
              </a:outerShdw>
            </a:effectLst>
          </a:endParaRPr>
        </a:p>
      </dgm:t>
    </dgm:pt>
    <dgm:pt modelId="{ADD1D394-E9CF-4183-BC96-FD2B28E917A5}" type="sibTrans" cxnId="{0F888650-61A1-4ADF-BCBA-76709C8265EE}">
      <dgm:prSet/>
      <dgm:spPr>
        <a:ln>
          <a:noFill/>
        </a:ln>
      </dgm:spPr>
      <dgm:t>
        <a:bodyPr/>
        <a:lstStyle/>
        <a:p>
          <a:endParaRPr lang="es-VE" sz="1200" b="1">
            <a:effectLst>
              <a:outerShdw blurRad="50800" dist="38100" dir="2700000" algn="tl" rotWithShape="0">
                <a:prstClr val="black">
                  <a:alpha val="40000"/>
                </a:prstClr>
              </a:outerShdw>
            </a:effectLst>
          </a:endParaRPr>
        </a:p>
      </dgm:t>
    </dgm:pt>
    <dgm:pt modelId="{7DF683DD-C57A-4157-A8CD-E6C4F37E86A5}">
      <dgm:prSet phldrT="[Texto]" custT="1"/>
      <dgm:spPr>
        <a:gradFill rotWithShape="0">
          <a:gsLst>
            <a:gs pos="0">
              <a:schemeClr val="tx1"/>
            </a:gs>
            <a:gs pos="80000">
              <a:schemeClr val="tx1">
                <a:lumMod val="50000"/>
                <a:lumOff val="50000"/>
              </a:schemeClr>
            </a:gs>
            <a:gs pos="100000">
              <a:schemeClr val="tx1"/>
            </a:gs>
          </a:gsLst>
          <a:lin ang="16200000" scaled="0"/>
        </a:gradFill>
      </dgm:spPr>
      <dgm:t>
        <a:bodyPr/>
        <a:lstStyle/>
        <a:p>
          <a:r>
            <a:rPr lang="es-VE" sz="2000" b="1" dirty="0" smtClean="0">
              <a:effectLst>
                <a:outerShdw blurRad="50800" dist="38100" dir="2700000" algn="tl" rotWithShape="0">
                  <a:prstClr val="black">
                    <a:alpha val="40000"/>
                  </a:prstClr>
                </a:outerShdw>
              </a:effectLst>
            </a:rPr>
            <a:t>Unidad del Control del Procesador</a:t>
          </a:r>
          <a:endParaRPr lang="es-VE" sz="2000" b="1" dirty="0">
            <a:effectLst>
              <a:outerShdw blurRad="50800" dist="38100" dir="2700000" algn="tl" rotWithShape="0">
                <a:prstClr val="black">
                  <a:alpha val="40000"/>
                </a:prstClr>
              </a:outerShdw>
            </a:effectLst>
          </a:endParaRPr>
        </a:p>
      </dgm:t>
    </dgm:pt>
    <dgm:pt modelId="{3366D049-A789-43DB-9066-96DA59BED024}" type="parTrans" cxnId="{10842845-0473-469E-9768-6408117D4A6E}">
      <dgm:prSet/>
      <dgm:spPr/>
      <dgm:t>
        <a:bodyPr/>
        <a:lstStyle/>
        <a:p>
          <a:endParaRPr lang="es-VE" sz="1200" b="1">
            <a:effectLst>
              <a:outerShdw blurRad="50800" dist="38100" dir="2700000" algn="tl" rotWithShape="0">
                <a:prstClr val="black">
                  <a:alpha val="40000"/>
                </a:prstClr>
              </a:outerShdw>
            </a:effectLst>
          </a:endParaRPr>
        </a:p>
      </dgm:t>
    </dgm:pt>
    <dgm:pt modelId="{FE0E0FBC-2AC9-4DA9-9E13-E94C1A2B2B5C}" type="sibTrans" cxnId="{10842845-0473-469E-9768-6408117D4A6E}">
      <dgm:prSet/>
      <dgm:spPr/>
      <dgm:t>
        <a:bodyPr/>
        <a:lstStyle/>
        <a:p>
          <a:endParaRPr lang="es-VE" sz="1200" b="1">
            <a:effectLst>
              <a:outerShdw blurRad="50800" dist="38100" dir="2700000" algn="tl" rotWithShape="0">
                <a:prstClr val="black">
                  <a:alpha val="40000"/>
                </a:prstClr>
              </a:outerShdw>
            </a:effectLst>
          </a:endParaRPr>
        </a:p>
      </dgm:t>
    </dgm:pt>
    <dgm:pt modelId="{EA821CEF-6652-4528-B7AD-FE8E9FA6C832}">
      <dgm:prSet phldrT="[Texto]" custT="1"/>
      <dgm:spPr>
        <a:gradFill rotWithShape="0">
          <a:gsLst>
            <a:gs pos="0">
              <a:schemeClr val="tx1"/>
            </a:gs>
            <a:gs pos="80000">
              <a:schemeClr val="tx1">
                <a:lumMod val="50000"/>
                <a:lumOff val="50000"/>
              </a:schemeClr>
            </a:gs>
            <a:gs pos="100000">
              <a:schemeClr val="tx1"/>
            </a:gs>
          </a:gsLst>
          <a:lin ang="16200000" scaled="0"/>
        </a:gradFill>
      </dgm:spPr>
      <dgm:t>
        <a:bodyPr/>
        <a:lstStyle/>
        <a:p>
          <a:r>
            <a:rPr lang="es-VE" sz="2000" b="1" dirty="0" smtClean="0">
              <a:effectLst>
                <a:outerShdw blurRad="50800" dist="38100" dir="2700000" algn="tl" rotWithShape="0">
                  <a:prstClr val="black">
                    <a:alpha val="40000"/>
                  </a:prstClr>
                </a:outerShdw>
              </a:effectLst>
            </a:rPr>
            <a:t>Memoria Caché</a:t>
          </a:r>
          <a:endParaRPr lang="es-VE" sz="2000" b="1" dirty="0">
            <a:effectLst>
              <a:outerShdw blurRad="50800" dist="38100" dir="2700000" algn="tl" rotWithShape="0">
                <a:prstClr val="black">
                  <a:alpha val="40000"/>
                </a:prstClr>
              </a:outerShdw>
            </a:effectLst>
          </a:endParaRPr>
        </a:p>
      </dgm:t>
    </dgm:pt>
    <dgm:pt modelId="{5F67A3B6-0DA0-4AA4-B405-7BA9C60C9260}" type="parTrans" cxnId="{A64C0B68-8F93-4CFE-8DFD-E334ABA17CC2}">
      <dgm:prSet/>
      <dgm:spPr/>
      <dgm:t>
        <a:bodyPr/>
        <a:lstStyle/>
        <a:p>
          <a:endParaRPr lang="es-VE" sz="1200" b="1">
            <a:effectLst>
              <a:outerShdw blurRad="50800" dist="38100" dir="2700000" algn="tl" rotWithShape="0">
                <a:prstClr val="black">
                  <a:alpha val="40000"/>
                </a:prstClr>
              </a:outerShdw>
            </a:effectLst>
          </a:endParaRPr>
        </a:p>
      </dgm:t>
    </dgm:pt>
    <dgm:pt modelId="{A122A7BE-09AA-4B57-9A18-4D1B0D8ACD50}" type="sibTrans" cxnId="{A64C0B68-8F93-4CFE-8DFD-E334ABA17CC2}">
      <dgm:prSet/>
      <dgm:spPr/>
      <dgm:t>
        <a:bodyPr/>
        <a:lstStyle/>
        <a:p>
          <a:endParaRPr lang="es-VE" sz="1200" b="1">
            <a:effectLst>
              <a:outerShdw blurRad="50800" dist="38100" dir="2700000" algn="tl" rotWithShape="0">
                <a:prstClr val="black">
                  <a:alpha val="40000"/>
                </a:prstClr>
              </a:outerShdw>
            </a:effectLst>
          </a:endParaRPr>
        </a:p>
      </dgm:t>
    </dgm:pt>
    <dgm:pt modelId="{7703EF6C-CBBE-4CC0-998F-647841879EDB}" type="pres">
      <dgm:prSet presAssocID="{73EA3A19-9F7B-457E-96C8-6F8D4E2050FE}" presName="Name0" presStyleCnt="0">
        <dgm:presLayoutVars>
          <dgm:chMax val="7"/>
          <dgm:chPref val="7"/>
          <dgm:dir/>
        </dgm:presLayoutVars>
      </dgm:prSet>
      <dgm:spPr/>
      <dgm:t>
        <a:bodyPr/>
        <a:lstStyle/>
        <a:p>
          <a:endParaRPr lang="es-VE"/>
        </a:p>
      </dgm:t>
    </dgm:pt>
    <dgm:pt modelId="{EFF762D0-6C06-4E8F-8820-BBFDD2B002A6}" type="pres">
      <dgm:prSet presAssocID="{73EA3A19-9F7B-457E-96C8-6F8D4E2050FE}" presName="Name1" presStyleCnt="0"/>
      <dgm:spPr/>
    </dgm:pt>
    <dgm:pt modelId="{B8F49D10-FE70-42D3-B085-EBD733B3E995}" type="pres">
      <dgm:prSet presAssocID="{73EA3A19-9F7B-457E-96C8-6F8D4E2050FE}" presName="cycle" presStyleCnt="0"/>
      <dgm:spPr/>
    </dgm:pt>
    <dgm:pt modelId="{72C220C5-14CF-4C64-9B92-335BC828ABD1}" type="pres">
      <dgm:prSet presAssocID="{73EA3A19-9F7B-457E-96C8-6F8D4E2050FE}" presName="srcNode" presStyleLbl="node1" presStyleIdx="0" presStyleCnt="3"/>
      <dgm:spPr/>
    </dgm:pt>
    <dgm:pt modelId="{0F088B77-F36B-4BAB-B567-2D2AF32B76AA}" type="pres">
      <dgm:prSet presAssocID="{73EA3A19-9F7B-457E-96C8-6F8D4E2050FE}" presName="conn" presStyleLbl="parChTrans1D2" presStyleIdx="0" presStyleCnt="1"/>
      <dgm:spPr/>
      <dgm:t>
        <a:bodyPr/>
        <a:lstStyle/>
        <a:p>
          <a:endParaRPr lang="es-VE"/>
        </a:p>
      </dgm:t>
    </dgm:pt>
    <dgm:pt modelId="{1AFDD29E-4EB7-4A6A-81BF-5527591EC5FD}" type="pres">
      <dgm:prSet presAssocID="{73EA3A19-9F7B-457E-96C8-6F8D4E2050FE}" presName="extraNode" presStyleLbl="node1" presStyleIdx="0" presStyleCnt="3"/>
      <dgm:spPr/>
    </dgm:pt>
    <dgm:pt modelId="{DE843CF8-802C-44FE-859D-922A57136DA2}" type="pres">
      <dgm:prSet presAssocID="{73EA3A19-9F7B-457E-96C8-6F8D4E2050FE}" presName="dstNode" presStyleLbl="node1" presStyleIdx="0" presStyleCnt="3"/>
      <dgm:spPr/>
    </dgm:pt>
    <dgm:pt modelId="{021D2855-67FB-40EF-8AB9-B3E468ADDE96}" type="pres">
      <dgm:prSet presAssocID="{C2223DF3-6C30-4545-9F7D-398631020A3F}" presName="text_1" presStyleLbl="node1" presStyleIdx="0" presStyleCnt="3">
        <dgm:presLayoutVars>
          <dgm:bulletEnabled val="1"/>
        </dgm:presLayoutVars>
      </dgm:prSet>
      <dgm:spPr>
        <a:prstGeom prst="roundRect">
          <a:avLst/>
        </a:prstGeom>
      </dgm:spPr>
      <dgm:t>
        <a:bodyPr/>
        <a:lstStyle/>
        <a:p>
          <a:endParaRPr lang="es-VE"/>
        </a:p>
      </dgm:t>
    </dgm:pt>
    <dgm:pt modelId="{47A59579-10A4-4681-B24B-0858C77D7331}" type="pres">
      <dgm:prSet presAssocID="{C2223DF3-6C30-4545-9F7D-398631020A3F}" presName="accent_1" presStyleCnt="0"/>
      <dgm:spPr/>
    </dgm:pt>
    <dgm:pt modelId="{FEE84F43-996B-48AD-A83F-2834A358F7A7}" type="pres">
      <dgm:prSet presAssocID="{C2223DF3-6C30-4545-9F7D-398631020A3F}" presName="accentRepeatNode" presStyleLbl="solidFgAcc1" presStyleIdx="0" presStyleCnt="3"/>
      <dgm:spPr>
        <a:prstGeom prst="ellipse">
          <a:avLst/>
        </a:prstGeom>
        <a:noFill/>
        <a:ln>
          <a:noFill/>
        </a:ln>
      </dgm:spPr>
      <dgm:t>
        <a:bodyPr/>
        <a:lstStyle/>
        <a:p>
          <a:endParaRPr lang="es-VE"/>
        </a:p>
      </dgm:t>
    </dgm:pt>
    <dgm:pt modelId="{1A540FA3-4589-480A-8657-D1F390F4D261}" type="pres">
      <dgm:prSet presAssocID="{7DF683DD-C57A-4157-A8CD-E6C4F37E86A5}" presName="text_2" presStyleLbl="node1" presStyleIdx="1" presStyleCnt="3">
        <dgm:presLayoutVars>
          <dgm:bulletEnabled val="1"/>
        </dgm:presLayoutVars>
      </dgm:prSet>
      <dgm:spPr>
        <a:prstGeom prst="roundRect">
          <a:avLst/>
        </a:prstGeom>
      </dgm:spPr>
      <dgm:t>
        <a:bodyPr/>
        <a:lstStyle/>
        <a:p>
          <a:endParaRPr lang="es-VE"/>
        </a:p>
      </dgm:t>
    </dgm:pt>
    <dgm:pt modelId="{4565532A-5473-4771-A36D-F5C8329A2ABA}" type="pres">
      <dgm:prSet presAssocID="{7DF683DD-C57A-4157-A8CD-E6C4F37E86A5}" presName="accent_2" presStyleCnt="0"/>
      <dgm:spPr/>
    </dgm:pt>
    <dgm:pt modelId="{BFB50F49-4514-4359-872B-8DB9EE751656}" type="pres">
      <dgm:prSet presAssocID="{7DF683DD-C57A-4157-A8CD-E6C4F37E86A5}" presName="accentRepeatNode" presStyleLbl="solidFgAcc1" presStyleIdx="1" presStyleCnt="3"/>
      <dgm:spPr>
        <a:noFill/>
        <a:ln>
          <a:noFill/>
        </a:ln>
      </dgm:spPr>
      <dgm:t>
        <a:bodyPr/>
        <a:lstStyle/>
        <a:p>
          <a:endParaRPr lang="es-VE"/>
        </a:p>
      </dgm:t>
    </dgm:pt>
    <dgm:pt modelId="{B49C5ED6-B558-4C3C-8EC2-3F06F5CFD636}" type="pres">
      <dgm:prSet presAssocID="{EA821CEF-6652-4528-B7AD-FE8E9FA6C832}" presName="text_3" presStyleLbl="node1" presStyleIdx="2" presStyleCnt="3">
        <dgm:presLayoutVars>
          <dgm:bulletEnabled val="1"/>
        </dgm:presLayoutVars>
      </dgm:prSet>
      <dgm:spPr>
        <a:prstGeom prst="roundRect">
          <a:avLst/>
        </a:prstGeom>
      </dgm:spPr>
      <dgm:t>
        <a:bodyPr/>
        <a:lstStyle/>
        <a:p>
          <a:endParaRPr lang="es-VE"/>
        </a:p>
      </dgm:t>
    </dgm:pt>
    <dgm:pt modelId="{B3E62F7B-A214-4DAC-93DD-80C1C70CE16A}" type="pres">
      <dgm:prSet presAssocID="{EA821CEF-6652-4528-B7AD-FE8E9FA6C832}" presName="accent_3" presStyleCnt="0"/>
      <dgm:spPr/>
    </dgm:pt>
    <dgm:pt modelId="{6A0FFD2C-7FFB-4E0F-98B8-53101077D0C2}" type="pres">
      <dgm:prSet presAssocID="{EA821CEF-6652-4528-B7AD-FE8E9FA6C832}" presName="accentRepeatNode" presStyleLbl="solidFgAcc1" presStyleIdx="2" presStyleCnt="3"/>
      <dgm:spPr>
        <a:noFill/>
        <a:ln>
          <a:noFill/>
        </a:ln>
      </dgm:spPr>
      <dgm:t>
        <a:bodyPr/>
        <a:lstStyle/>
        <a:p>
          <a:endParaRPr lang="es-VE"/>
        </a:p>
      </dgm:t>
    </dgm:pt>
  </dgm:ptLst>
  <dgm:cxnLst>
    <dgm:cxn modelId="{B68D08B2-CDD3-418C-9685-114F30C15971}" type="presOf" srcId="{73EA3A19-9F7B-457E-96C8-6F8D4E2050FE}" destId="{7703EF6C-CBBE-4CC0-998F-647841879EDB}" srcOrd="0" destOrd="0" presId="urn:microsoft.com/office/officeart/2008/layout/VerticalCurvedList"/>
    <dgm:cxn modelId="{10842845-0473-469E-9768-6408117D4A6E}" srcId="{73EA3A19-9F7B-457E-96C8-6F8D4E2050FE}" destId="{7DF683DD-C57A-4157-A8CD-E6C4F37E86A5}" srcOrd="1" destOrd="0" parTransId="{3366D049-A789-43DB-9066-96DA59BED024}" sibTransId="{FE0E0FBC-2AC9-4DA9-9E13-E94C1A2B2B5C}"/>
    <dgm:cxn modelId="{A64C0B68-8F93-4CFE-8DFD-E334ABA17CC2}" srcId="{73EA3A19-9F7B-457E-96C8-6F8D4E2050FE}" destId="{EA821CEF-6652-4528-B7AD-FE8E9FA6C832}" srcOrd="2" destOrd="0" parTransId="{5F67A3B6-0DA0-4AA4-B405-7BA9C60C9260}" sibTransId="{A122A7BE-09AA-4B57-9A18-4D1B0D8ACD50}"/>
    <dgm:cxn modelId="{BD316BFA-3E0D-4C39-9D6E-17E8E6AAD938}" type="presOf" srcId="{EA821CEF-6652-4528-B7AD-FE8E9FA6C832}" destId="{B49C5ED6-B558-4C3C-8EC2-3F06F5CFD636}" srcOrd="0" destOrd="0" presId="urn:microsoft.com/office/officeart/2008/layout/VerticalCurvedList"/>
    <dgm:cxn modelId="{0F888650-61A1-4ADF-BCBA-76709C8265EE}" srcId="{73EA3A19-9F7B-457E-96C8-6F8D4E2050FE}" destId="{C2223DF3-6C30-4545-9F7D-398631020A3F}" srcOrd="0" destOrd="0" parTransId="{E9DCDF26-985B-489E-A2A5-9AF970B8078B}" sibTransId="{ADD1D394-E9CF-4183-BC96-FD2B28E917A5}"/>
    <dgm:cxn modelId="{87201373-9C9C-4F24-B692-7ECE45D68379}" type="presOf" srcId="{C2223DF3-6C30-4545-9F7D-398631020A3F}" destId="{021D2855-67FB-40EF-8AB9-B3E468ADDE96}" srcOrd="0" destOrd="0" presId="urn:microsoft.com/office/officeart/2008/layout/VerticalCurvedList"/>
    <dgm:cxn modelId="{A1479B8C-80FB-49A0-9B61-C45E0865CA09}" type="presOf" srcId="{ADD1D394-E9CF-4183-BC96-FD2B28E917A5}" destId="{0F088B77-F36B-4BAB-B567-2D2AF32B76AA}" srcOrd="0" destOrd="0" presId="urn:microsoft.com/office/officeart/2008/layout/VerticalCurvedList"/>
    <dgm:cxn modelId="{EC77A002-079D-4F8D-AD84-487583A7F2AB}" type="presOf" srcId="{7DF683DD-C57A-4157-A8CD-E6C4F37E86A5}" destId="{1A540FA3-4589-480A-8657-D1F390F4D261}" srcOrd="0" destOrd="0" presId="urn:microsoft.com/office/officeart/2008/layout/VerticalCurvedList"/>
    <dgm:cxn modelId="{9259DA90-E4F8-45DF-B7BE-1C4CA3FA62E0}" type="presParOf" srcId="{7703EF6C-CBBE-4CC0-998F-647841879EDB}" destId="{EFF762D0-6C06-4E8F-8820-BBFDD2B002A6}" srcOrd="0" destOrd="0" presId="urn:microsoft.com/office/officeart/2008/layout/VerticalCurvedList"/>
    <dgm:cxn modelId="{AFB51670-6A0D-4A83-9239-328108FD3D7B}" type="presParOf" srcId="{EFF762D0-6C06-4E8F-8820-BBFDD2B002A6}" destId="{B8F49D10-FE70-42D3-B085-EBD733B3E995}" srcOrd="0" destOrd="0" presId="urn:microsoft.com/office/officeart/2008/layout/VerticalCurvedList"/>
    <dgm:cxn modelId="{64A3314C-01CD-4149-9086-6122586DC31A}" type="presParOf" srcId="{B8F49D10-FE70-42D3-B085-EBD733B3E995}" destId="{72C220C5-14CF-4C64-9B92-335BC828ABD1}" srcOrd="0" destOrd="0" presId="urn:microsoft.com/office/officeart/2008/layout/VerticalCurvedList"/>
    <dgm:cxn modelId="{58DEAE4E-E8BD-4E29-8D1D-0AFFEBACFEA5}" type="presParOf" srcId="{B8F49D10-FE70-42D3-B085-EBD733B3E995}" destId="{0F088B77-F36B-4BAB-B567-2D2AF32B76AA}" srcOrd="1" destOrd="0" presId="urn:microsoft.com/office/officeart/2008/layout/VerticalCurvedList"/>
    <dgm:cxn modelId="{F106ACFC-E7A3-48F8-A5C5-49F2B366E1EC}" type="presParOf" srcId="{B8F49D10-FE70-42D3-B085-EBD733B3E995}" destId="{1AFDD29E-4EB7-4A6A-81BF-5527591EC5FD}" srcOrd="2" destOrd="0" presId="urn:microsoft.com/office/officeart/2008/layout/VerticalCurvedList"/>
    <dgm:cxn modelId="{2E730275-0387-403F-BD25-6DEC6D8CE0F9}" type="presParOf" srcId="{B8F49D10-FE70-42D3-B085-EBD733B3E995}" destId="{DE843CF8-802C-44FE-859D-922A57136DA2}" srcOrd="3" destOrd="0" presId="urn:microsoft.com/office/officeart/2008/layout/VerticalCurvedList"/>
    <dgm:cxn modelId="{D61D0581-154A-4482-8389-1F4AE3BCF05D}" type="presParOf" srcId="{EFF762D0-6C06-4E8F-8820-BBFDD2B002A6}" destId="{021D2855-67FB-40EF-8AB9-B3E468ADDE96}" srcOrd="1" destOrd="0" presId="urn:microsoft.com/office/officeart/2008/layout/VerticalCurvedList"/>
    <dgm:cxn modelId="{3E9B19E0-D179-4A46-AE4B-2E0563F25DC3}" type="presParOf" srcId="{EFF762D0-6C06-4E8F-8820-BBFDD2B002A6}" destId="{47A59579-10A4-4681-B24B-0858C77D7331}" srcOrd="2" destOrd="0" presId="urn:microsoft.com/office/officeart/2008/layout/VerticalCurvedList"/>
    <dgm:cxn modelId="{023CD4B5-2FC0-4CA6-ADE7-6E6BEE0D2357}" type="presParOf" srcId="{47A59579-10A4-4681-B24B-0858C77D7331}" destId="{FEE84F43-996B-48AD-A83F-2834A358F7A7}" srcOrd="0" destOrd="0" presId="urn:microsoft.com/office/officeart/2008/layout/VerticalCurvedList"/>
    <dgm:cxn modelId="{6174A872-2F9B-4A4E-9CEF-D851E9ED6783}" type="presParOf" srcId="{EFF762D0-6C06-4E8F-8820-BBFDD2B002A6}" destId="{1A540FA3-4589-480A-8657-D1F390F4D261}" srcOrd="3" destOrd="0" presId="urn:microsoft.com/office/officeart/2008/layout/VerticalCurvedList"/>
    <dgm:cxn modelId="{DF2BB477-1D2F-49AC-A42F-417FE5C4A632}" type="presParOf" srcId="{EFF762D0-6C06-4E8F-8820-BBFDD2B002A6}" destId="{4565532A-5473-4771-A36D-F5C8329A2ABA}" srcOrd="4" destOrd="0" presId="urn:microsoft.com/office/officeart/2008/layout/VerticalCurvedList"/>
    <dgm:cxn modelId="{163FB78F-D8A2-40F7-BB89-245E0719012F}" type="presParOf" srcId="{4565532A-5473-4771-A36D-F5C8329A2ABA}" destId="{BFB50F49-4514-4359-872B-8DB9EE751656}" srcOrd="0" destOrd="0" presId="urn:microsoft.com/office/officeart/2008/layout/VerticalCurvedList"/>
    <dgm:cxn modelId="{C6A0C7F8-F5D6-4D97-8E33-7712A7BDB986}" type="presParOf" srcId="{EFF762D0-6C06-4E8F-8820-BBFDD2B002A6}" destId="{B49C5ED6-B558-4C3C-8EC2-3F06F5CFD636}" srcOrd="5" destOrd="0" presId="urn:microsoft.com/office/officeart/2008/layout/VerticalCurvedList"/>
    <dgm:cxn modelId="{AB985BA4-76B6-442E-9F6F-69934D0B4AF5}" type="presParOf" srcId="{EFF762D0-6C06-4E8F-8820-BBFDD2B002A6}" destId="{B3E62F7B-A214-4DAC-93DD-80C1C70CE16A}" srcOrd="6" destOrd="0" presId="urn:microsoft.com/office/officeart/2008/layout/VerticalCurvedList"/>
    <dgm:cxn modelId="{93B123F5-A7A0-4F7F-A18C-8390BAF3D02A}" type="presParOf" srcId="{B3E62F7B-A214-4DAC-93DD-80C1C70CE16A}" destId="{6A0FFD2C-7FFB-4E0F-98B8-53101077D0C2}"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77973A9-81B6-4153-83DA-10B04F9C5BC9}" type="doc">
      <dgm:prSet loTypeId="urn:microsoft.com/office/officeart/2005/8/layout/vList6" loCatId="process" qsTypeId="urn:microsoft.com/office/officeart/2005/8/quickstyle/simple5" qsCatId="simple" csTypeId="urn:microsoft.com/office/officeart/2005/8/colors/accent0_3" csCatId="mainScheme" phldr="1"/>
      <dgm:spPr/>
      <dgm:t>
        <a:bodyPr/>
        <a:lstStyle/>
        <a:p>
          <a:endParaRPr lang="es-VE"/>
        </a:p>
      </dgm:t>
    </dgm:pt>
    <dgm:pt modelId="{993D1D64-D618-4B93-B786-1E8E73174DEA}">
      <dgm:prSet phldrT="[Texto]" custT="1"/>
      <dgm:spPr>
        <a:gradFill rotWithShape="0">
          <a:gsLst>
            <a:gs pos="0">
              <a:schemeClr val="tx1">
                <a:lumMod val="75000"/>
                <a:lumOff val="25000"/>
              </a:schemeClr>
            </a:gs>
            <a:gs pos="80000">
              <a:schemeClr val="bg1">
                <a:lumMod val="65000"/>
              </a:schemeClr>
            </a:gs>
            <a:gs pos="100000">
              <a:schemeClr val="tx1">
                <a:lumMod val="65000"/>
                <a:lumOff val="35000"/>
              </a:schemeClr>
            </a:gs>
          </a:gsLst>
        </a:gradFill>
      </dgm:spPr>
      <dgm:t>
        <a:bodyPr/>
        <a:lstStyle/>
        <a:p>
          <a:pPr>
            <a:spcAft>
              <a:spcPts val="0"/>
            </a:spcAft>
          </a:pPr>
          <a:r>
            <a:rPr lang="es-VE" sz="2800" b="1" dirty="0" smtClean="0"/>
            <a:t>Memoria</a:t>
          </a:r>
        </a:p>
        <a:p>
          <a:pPr>
            <a:spcAft>
              <a:spcPts val="0"/>
            </a:spcAft>
          </a:pPr>
          <a:r>
            <a:rPr lang="es-VE" sz="2800" b="1" dirty="0" smtClean="0"/>
            <a:t>en tarjeta</a:t>
          </a:r>
        </a:p>
        <a:p>
          <a:pPr>
            <a:spcAft>
              <a:spcPts val="0"/>
            </a:spcAft>
          </a:pPr>
          <a:r>
            <a:rPr lang="es-VE" sz="2800" b="1" dirty="0" smtClean="0"/>
            <a:t>impresa</a:t>
          </a:r>
          <a:endParaRPr lang="es-VE" sz="2800" b="1" dirty="0"/>
        </a:p>
      </dgm:t>
    </dgm:pt>
    <dgm:pt modelId="{6B80F9B3-125F-476B-9911-EFD99B7E1344}" type="parTrans" cxnId="{9C0821BF-0605-41C4-856C-48EEB823C3BE}">
      <dgm:prSet/>
      <dgm:spPr/>
      <dgm:t>
        <a:bodyPr/>
        <a:lstStyle/>
        <a:p>
          <a:endParaRPr lang="es-VE" b="1"/>
        </a:p>
      </dgm:t>
    </dgm:pt>
    <dgm:pt modelId="{8CCAF222-F8EF-42AD-BBD9-39A59398CEDD}" type="sibTrans" cxnId="{9C0821BF-0605-41C4-856C-48EEB823C3BE}">
      <dgm:prSet/>
      <dgm:spPr/>
      <dgm:t>
        <a:bodyPr/>
        <a:lstStyle/>
        <a:p>
          <a:endParaRPr lang="es-VE" b="1"/>
        </a:p>
      </dgm:t>
    </dgm:pt>
    <dgm:pt modelId="{B5C2ADE3-8498-454A-8705-2712E363A4DC}">
      <dgm:prSet phldrT="[Texto]"/>
      <dgm:spPr>
        <a:solidFill>
          <a:schemeClr val="bg1">
            <a:lumMod val="95000"/>
          </a:schemeClr>
        </a:solidFill>
        <a:ln>
          <a:noFill/>
        </a:ln>
      </dgm:spPr>
      <dgm:t>
        <a:bodyPr anchor="ctr"/>
        <a:lstStyle/>
        <a:p>
          <a:r>
            <a:rPr lang="es-VE" b="1" dirty="0" smtClean="0"/>
            <a:t>Registros del Procesador</a:t>
          </a:r>
          <a:endParaRPr lang="es-VE" b="1" dirty="0"/>
        </a:p>
      </dgm:t>
    </dgm:pt>
    <dgm:pt modelId="{D6B4660F-1D12-4506-BAB8-FB4918D84248}" type="parTrans" cxnId="{4F404987-F377-4088-9812-210ADD6E738F}">
      <dgm:prSet/>
      <dgm:spPr/>
      <dgm:t>
        <a:bodyPr/>
        <a:lstStyle/>
        <a:p>
          <a:endParaRPr lang="es-VE" b="1"/>
        </a:p>
      </dgm:t>
    </dgm:pt>
    <dgm:pt modelId="{ACA63D0F-24EB-4BBC-A1E0-4D9706FC6500}" type="sibTrans" cxnId="{4F404987-F377-4088-9812-210ADD6E738F}">
      <dgm:prSet/>
      <dgm:spPr/>
      <dgm:t>
        <a:bodyPr/>
        <a:lstStyle/>
        <a:p>
          <a:endParaRPr lang="es-VE" b="1"/>
        </a:p>
      </dgm:t>
    </dgm:pt>
    <dgm:pt modelId="{E75A756B-409B-4179-B84C-C23BF631C5C4}">
      <dgm:prSet phldrT="[Texto]"/>
      <dgm:spPr>
        <a:solidFill>
          <a:schemeClr val="bg1">
            <a:lumMod val="95000"/>
          </a:schemeClr>
        </a:solidFill>
        <a:ln>
          <a:noFill/>
        </a:ln>
      </dgm:spPr>
      <dgm:t>
        <a:bodyPr anchor="ctr"/>
        <a:lstStyle/>
        <a:p>
          <a:r>
            <a:rPr lang="es-VE" b="1" dirty="0" smtClean="0"/>
            <a:t>Caché</a:t>
          </a:r>
          <a:endParaRPr lang="es-VE" b="1" dirty="0"/>
        </a:p>
      </dgm:t>
    </dgm:pt>
    <dgm:pt modelId="{9C3C752D-F534-4201-91C7-30D0F79009A1}" type="parTrans" cxnId="{A582E45B-C248-40CD-A95D-2A369DE47757}">
      <dgm:prSet/>
      <dgm:spPr/>
      <dgm:t>
        <a:bodyPr/>
        <a:lstStyle/>
        <a:p>
          <a:endParaRPr lang="es-VE" b="1"/>
        </a:p>
      </dgm:t>
    </dgm:pt>
    <dgm:pt modelId="{E3ED1956-2AB0-4FF6-B5F7-9BE20995F0FA}" type="sibTrans" cxnId="{A582E45B-C248-40CD-A95D-2A369DE47757}">
      <dgm:prSet/>
      <dgm:spPr/>
      <dgm:t>
        <a:bodyPr/>
        <a:lstStyle/>
        <a:p>
          <a:endParaRPr lang="es-VE" b="1"/>
        </a:p>
      </dgm:t>
    </dgm:pt>
    <dgm:pt modelId="{9D848ED4-744F-45E5-8215-031742413FB4}">
      <dgm:prSet phldrT="[Texto]"/>
      <dgm:spPr>
        <a:gradFill rotWithShape="0">
          <a:gsLst>
            <a:gs pos="0">
              <a:schemeClr val="tx1">
                <a:lumMod val="75000"/>
                <a:lumOff val="25000"/>
              </a:schemeClr>
            </a:gs>
            <a:gs pos="80000">
              <a:schemeClr val="bg1">
                <a:lumMod val="65000"/>
              </a:schemeClr>
            </a:gs>
            <a:gs pos="100000">
              <a:schemeClr val="tx1">
                <a:lumMod val="65000"/>
                <a:lumOff val="35000"/>
              </a:schemeClr>
            </a:gs>
          </a:gsLst>
        </a:gradFill>
      </dgm:spPr>
      <dgm:t>
        <a:bodyPr/>
        <a:lstStyle/>
        <a:p>
          <a:pPr>
            <a:spcAft>
              <a:spcPts val="0"/>
            </a:spcAft>
          </a:pPr>
          <a:r>
            <a:rPr lang="es-VE" b="1" dirty="0" smtClean="0"/>
            <a:t>Almacenamiento fuera de la tarjeta</a:t>
          </a:r>
          <a:endParaRPr lang="es-VE" b="1" dirty="0"/>
        </a:p>
      </dgm:t>
    </dgm:pt>
    <dgm:pt modelId="{C7C0782E-9253-4400-9F34-098B1E68E6B7}" type="parTrans" cxnId="{0939DAEC-202E-416F-BF16-7C88A4CCB508}">
      <dgm:prSet/>
      <dgm:spPr/>
      <dgm:t>
        <a:bodyPr/>
        <a:lstStyle/>
        <a:p>
          <a:endParaRPr lang="es-VE" b="1"/>
        </a:p>
      </dgm:t>
    </dgm:pt>
    <dgm:pt modelId="{DD6B26AB-D8C5-48EF-95EE-A6AFD6C96466}" type="sibTrans" cxnId="{0939DAEC-202E-416F-BF16-7C88A4CCB508}">
      <dgm:prSet/>
      <dgm:spPr/>
      <dgm:t>
        <a:bodyPr/>
        <a:lstStyle/>
        <a:p>
          <a:endParaRPr lang="es-VE" b="1"/>
        </a:p>
      </dgm:t>
    </dgm:pt>
    <dgm:pt modelId="{22FBA77C-7891-4599-9AD1-C11CDD59C9DF}">
      <dgm:prSet phldrT="[Texto]"/>
      <dgm:spPr>
        <a:solidFill>
          <a:schemeClr val="bg1">
            <a:lumMod val="95000"/>
          </a:schemeClr>
        </a:solidFill>
        <a:ln>
          <a:noFill/>
        </a:ln>
      </dgm:spPr>
      <dgm:t>
        <a:bodyPr anchor="ctr"/>
        <a:lstStyle/>
        <a:p>
          <a:r>
            <a:rPr lang="es-VE" b="1" dirty="0" smtClean="0"/>
            <a:t>Discos Magnéticos</a:t>
          </a:r>
          <a:endParaRPr lang="es-VE" b="1" dirty="0"/>
        </a:p>
      </dgm:t>
    </dgm:pt>
    <dgm:pt modelId="{C0659C5F-B2C7-4D5F-B630-79E0812ACC14}" type="parTrans" cxnId="{4BD20D3E-7A74-4389-A0A2-6C707FB74FED}">
      <dgm:prSet/>
      <dgm:spPr/>
      <dgm:t>
        <a:bodyPr/>
        <a:lstStyle/>
        <a:p>
          <a:endParaRPr lang="es-VE" b="1"/>
        </a:p>
      </dgm:t>
    </dgm:pt>
    <dgm:pt modelId="{2663912D-74EB-4FC4-B18C-5F2B7D4F00A9}" type="sibTrans" cxnId="{4BD20D3E-7A74-4389-A0A2-6C707FB74FED}">
      <dgm:prSet/>
      <dgm:spPr/>
      <dgm:t>
        <a:bodyPr/>
        <a:lstStyle/>
        <a:p>
          <a:endParaRPr lang="es-VE" b="1"/>
        </a:p>
      </dgm:t>
    </dgm:pt>
    <dgm:pt modelId="{C99DBB9C-70D5-4D57-B532-C7BAB420C366}">
      <dgm:prSet/>
      <dgm:spPr>
        <a:gradFill rotWithShape="0">
          <a:gsLst>
            <a:gs pos="0">
              <a:schemeClr val="tx1">
                <a:lumMod val="75000"/>
                <a:lumOff val="25000"/>
              </a:schemeClr>
            </a:gs>
            <a:gs pos="80000">
              <a:schemeClr val="bg1">
                <a:lumMod val="65000"/>
              </a:schemeClr>
            </a:gs>
            <a:gs pos="100000">
              <a:schemeClr val="tx1">
                <a:lumMod val="65000"/>
                <a:lumOff val="35000"/>
              </a:schemeClr>
            </a:gs>
          </a:gsLst>
        </a:gradFill>
      </dgm:spPr>
      <dgm:t>
        <a:bodyPr/>
        <a:lstStyle/>
        <a:p>
          <a:pPr>
            <a:spcAft>
              <a:spcPts val="0"/>
            </a:spcAft>
          </a:pPr>
          <a:r>
            <a:rPr lang="es-VE" b="1" dirty="0" smtClean="0"/>
            <a:t>Almacenamiento fuera de línea</a:t>
          </a:r>
          <a:endParaRPr lang="es-VE" b="1" dirty="0"/>
        </a:p>
      </dgm:t>
    </dgm:pt>
    <dgm:pt modelId="{8784D045-A949-4063-B668-D86FDBB7FC46}" type="parTrans" cxnId="{9256CFE1-9DE8-4341-8294-BAB384945EE7}">
      <dgm:prSet/>
      <dgm:spPr/>
      <dgm:t>
        <a:bodyPr/>
        <a:lstStyle/>
        <a:p>
          <a:endParaRPr lang="es-VE" b="1"/>
        </a:p>
      </dgm:t>
    </dgm:pt>
    <dgm:pt modelId="{A7D2FF37-8703-4421-BBDC-599BA71B30D4}" type="sibTrans" cxnId="{9256CFE1-9DE8-4341-8294-BAB384945EE7}">
      <dgm:prSet/>
      <dgm:spPr/>
      <dgm:t>
        <a:bodyPr/>
        <a:lstStyle/>
        <a:p>
          <a:endParaRPr lang="es-VE" b="1"/>
        </a:p>
      </dgm:t>
    </dgm:pt>
    <dgm:pt modelId="{108255B8-CC83-43B1-8873-1E146153FA95}">
      <dgm:prSet/>
      <dgm:spPr>
        <a:solidFill>
          <a:schemeClr val="bg1">
            <a:lumMod val="95000"/>
          </a:schemeClr>
        </a:solidFill>
        <a:ln>
          <a:noFill/>
        </a:ln>
      </dgm:spPr>
      <dgm:t>
        <a:bodyPr/>
        <a:lstStyle/>
        <a:p>
          <a:r>
            <a:rPr lang="es-VE" b="1" dirty="0" smtClean="0"/>
            <a:t>Cintas Magnéticas</a:t>
          </a:r>
          <a:endParaRPr lang="es-VE" b="1" dirty="0"/>
        </a:p>
      </dgm:t>
    </dgm:pt>
    <dgm:pt modelId="{53CA6905-221A-4B0D-9ABD-5BBCAD621FD4}" type="parTrans" cxnId="{9C21B14A-5470-4F9B-B251-5DE940FEE621}">
      <dgm:prSet/>
      <dgm:spPr/>
      <dgm:t>
        <a:bodyPr/>
        <a:lstStyle/>
        <a:p>
          <a:endParaRPr lang="es-VE"/>
        </a:p>
      </dgm:t>
    </dgm:pt>
    <dgm:pt modelId="{E3F49842-B251-4062-917C-2B1827CAD361}" type="sibTrans" cxnId="{9C21B14A-5470-4F9B-B251-5DE940FEE621}">
      <dgm:prSet/>
      <dgm:spPr/>
      <dgm:t>
        <a:bodyPr/>
        <a:lstStyle/>
        <a:p>
          <a:endParaRPr lang="es-VE"/>
        </a:p>
      </dgm:t>
    </dgm:pt>
    <dgm:pt modelId="{89B846AB-9442-4626-8FD2-D868FAEF96BF}">
      <dgm:prSet phldrT="[Texto]"/>
      <dgm:spPr>
        <a:solidFill>
          <a:schemeClr val="bg1">
            <a:lumMod val="95000"/>
          </a:schemeClr>
        </a:solidFill>
        <a:ln>
          <a:noFill/>
        </a:ln>
      </dgm:spPr>
      <dgm:t>
        <a:bodyPr anchor="ctr"/>
        <a:lstStyle/>
        <a:p>
          <a:r>
            <a:rPr lang="es-VE" b="1" dirty="0" smtClean="0"/>
            <a:t>Memoria Principal</a:t>
          </a:r>
          <a:endParaRPr lang="es-VE" b="1" dirty="0"/>
        </a:p>
      </dgm:t>
    </dgm:pt>
    <dgm:pt modelId="{53BFDEB7-6C22-42D1-B30C-54612C871198}" type="parTrans" cxnId="{D1794807-857D-4276-AC42-1ADFE19A1ACE}">
      <dgm:prSet/>
      <dgm:spPr/>
      <dgm:t>
        <a:bodyPr/>
        <a:lstStyle/>
        <a:p>
          <a:endParaRPr lang="es-VE"/>
        </a:p>
      </dgm:t>
    </dgm:pt>
    <dgm:pt modelId="{FAF9B66C-9423-4390-9DF6-0210E50D1660}" type="sibTrans" cxnId="{D1794807-857D-4276-AC42-1ADFE19A1ACE}">
      <dgm:prSet/>
      <dgm:spPr/>
      <dgm:t>
        <a:bodyPr/>
        <a:lstStyle/>
        <a:p>
          <a:endParaRPr lang="es-VE"/>
        </a:p>
      </dgm:t>
    </dgm:pt>
    <dgm:pt modelId="{13C50302-6E8E-45C6-A77A-75A6C09F37D0}">
      <dgm:prSet/>
      <dgm:spPr>
        <a:solidFill>
          <a:schemeClr val="bg1">
            <a:lumMod val="95000"/>
          </a:schemeClr>
        </a:solidFill>
        <a:ln>
          <a:noFill/>
        </a:ln>
      </dgm:spPr>
      <dgm:t>
        <a:bodyPr/>
        <a:lstStyle/>
        <a:p>
          <a:r>
            <a:rPr lang="es-VE" b="1" dirty="0" smtClean="0"/>
            <a:t>Discos Ópticos</a:t>
          </a:r>
          <a:endParaRPr lang="es-VE" b="1" dirty="0"/>
        </a:p>
      </dgm:t>
    </dgm:pt>
    <dgm:pt modelId="{08D385F8-2F0D-4D67-91B4-0B6175EBB54D}" type="parTrans" cxnId="{2D3A357F-6D43-4D35-B6C9-83D5A9C9DA61}">
      <dgm:prSet/>
      <dgm:spPr/>
      <dgm:t>
        <a:bodyPr/>
        <a:lstStyle/>
        <a:p>
          <a:endParaRPr lang="es-VE"/>
        </a:p>
      </dgm:t>
    </dgm:pt>
    <dgm:pt modelId="{77E9CED9-3594-4BAE-A002-6B5155C16A32}" type="sibTrans" cxnId="{2D3A357F-6D43-4D35-B6C9-83D5A9C9DA61}">
      <dgm:prSet/>
      <dgm:spPr/>
      <dgm:t>
        <a:bodyPr/>
        <a:lstStyle/>
        <a:p>
          <a:endParaRPr lang="es-VE"/>
        </a:p>
      </dgm:t>
    </dgm:pt>
    <dgm:pt modelId="{FE9B413A-5CB7-45CA-A90F-B9E30EA94F28}">
      <dgm:prSet/>
      <dgm:spPr>
        <a:solidFill>
          <a:schemeClr val="bg1">
            <a:lumMod val="95000"/>
          </a:schemeClr>
        </a:solidFill>
        <a:ln>
          <a:noFill/>
        </a:ln>
      </dgm:spPr>
      <dgm:t>
        <a:bodyPr/>
        <a:lstStyle/>
        <a:p>
          <a:r>
            <a:rPr lang="es-VE" b="1" dirty="0" smtClean="0"/>
            <a:t>Memorias Flash</a:t>
          </a:r>
          <a:endParaRPr lang="es-VE" b="1" dirty="0"/>
        </a:p>
      </dgm:t>
    </dgm:pt>
    <dgm:pt modelId="{19D0B910-33B3-4529-8372-8B1933DF096A}" type="parTrans" cxnId="{306226BB-5CF4-466F-8F5C-851F177A8F9D}">
      <dgm:prSet/>
      <dgm:spPr/>
      <dgm:t>
        <a:bodyPr/>
        <a:lstStyle/>
        <a:p>
          <a:endParaRPr lang="es-VE"/>
        </a:p>
      </dgm:t>
    </dgm:pt>
    <dgm:pt modelId="{C292BFCB-A7A2-49B6-909D-D16845F8A68F}" type="sibTrans" cxnId="{306226BB-5CF4-466F-8F5C-851F177A8F9D}">
      <dgm:prSet/>
      <dgm:spPr/>
      <dgm:t>
        <a:bodyPr/>
        <a:lstStyle/>
        <a:p>
          <a:endParaRPr lang="es-VE"/>
        </a:p>
      </dgm:t>
    </dgm:pt>
    <dgm:pt modelId="{9DBF7EC3-6D12-4C27-9D7E-3D7CA7563D98}">
      <dgm:prSet phldrT="[Texto]"/>
      <dgm:spPr>
        <a:solidFill>
          <a:schemeClr val="bg1">
            <a:lumMod val="95000"/>
          </a:schemeClr>
        </a:solidFill>
        <a:ln>
          <a:noFill/>
        </a:ln>
      </dgm:spPr>
      <dgm:t>
        <a:bodyPr anchor="ctr"/>
        <a:lstStyle/>
        <a:p>
          <a:r>
            <a:rPr lang="es-VE" b="1" dirty="0" smtClean="0"/>
            <a:t>Discos Duros</a:t>
          </a:r>
          <a:endParaRPr lang="es-VE" b="1" dirty="0"/>
        </a:p>
      </dgm:t>
    </dgm:pt>
    <dgm:pt modelId="{218184CC-A412-4079-9C83-9D4308FECD9F}" type="parTrans" cxnId="{1DB92BDE-BA60-419F-A4E1-6B9B98CB5967}">
      <dgm:prSet/>
      <dgm:spPr/>
      <dgm:t>
        <a:bodyPr/>
        <a:lstStyle/>
        <a:p>
          <a:endParaRPr lang="es-VE"/>
        </a:p>
      </dgm:t>
    </dgm:pt>
    <dgm:pt modelId="{7C48DF8B-BCEF-440F-8AD1-514019C1214F}" type="sibTrans" cxnId="{1DB92BDE-BA60-419F-A4E1-6B9B98CB5967}">
      <dgm:prSet/>
      <dgm:spPr/>
      <dgm:t>
        <a:bodyPr/>
        <a:lstStyle/>
        <a:p>
          <a:endParaRPr lang="es-VE"/>
        </a:p>
      </dgm:t>
    </dgm:pt>
    <dgm:pt modelId="{A82C22B8-2FAE-4816-B57C-363BE55C6918}" type="pres">
      <dgm:prSet presAssocID="{077973A9-81B6-4153-83DA-10B04F9C5BC9}" presName="Name0" presStyleCnt="0">
        <dgm:presLayoutVars>
          <dgm:dir/>
          <dgm:animLvl val="lvl"/>
          <dgm:resizeHandles/>
        </dgm:presLayoutVars>
      </dgm:prSet>
      <dgm:spPr/>
      <dgm:t>
        <a:bodyPr/>
        <a:lstStyle/>
        <a:p>
          <a:endParaRPr lang="es-VE"/>
        </a:p>
      </dgm:t>
    </dgm:pt>
    <dgm:pt modelId="{416AF5DC-C98D-4622-A5C7-0788B33D4057}" type="pres">
      <dgm:prSet presAssocID="{993D1D64-D618-4B93-B786-1E8E73174DEA}" presName="linNode" presStyleCnt="0"/>
      <dgm:spPr/>
    </dgm:pt>
    <dgm:pt modelId="{DB000150-210E-4770-8582-B73985C54A8B}" type="pres">
      <dgm:prSet presAssocID="{993D1D64-D618-4B93-B786-1E8E73174DEA}" presName="parentShp" presStyleLbl="node1" presStyleIdx="0" presStyleCnt="3" custScaleX="120616">
        <dgm:presLayoutVars>
          <dgm:bulletEnabled val="1"/>
        </dgm:presLayoutVars>
      </dgm:prSet>
      <dgm:spPr>
        <a:prstGeom prst="flowChartOffpageConnector">
          <a:avLst/>
        </a:prstGeom>
      </dgm:spPr>
      <dgm:t>
        <a:bodyPr/>
        <a:lstStyle/>
        <a:p>
          <a:endParaRPr lang="es-VE"/>
        </a:p>
      </dgm:t>
    </dgm:pt>
    <dgm:pt modelId="{FA2B97BF-0C31-4A09-A93E-E18F4A744CAC}" type="pres">
      <dgm:prSet presAssocID="{993D1D64-D618-4B93-B786-1E8E73174DEA}" presName="childShp" presStyleLbl="bgAccFollowNode1" presStyleIdx="0" presStyleCnt="3" custScaleX="115339" custScaleY="77886" custLinFactNeighborX="-603" custLinFactNeighborY="-10044">
        <dgm:presLayoutVars>
          <dgm:bulletEnabled val="1"/>
        </dgm:presLayoutVars>
      </dgm:prSet>
      <dgm:spPr>
        <a:prstGeom prst="round1Rect">
          <a:avLst/>
        </a:prstGeom>
      </dgm:spPr>
      <dgm:t>
        <a:bodyPr/>
        <a:lstStyle/>
        <a:p>
          <a:endParaRPr lang="es-VE"/>
        </a:p>
      </dgm:t>
    </dgm:pt>
    <dgm:pt modelId="{372A5A92-AFEA-493B-AAF8-008EAA140F64}" type="pres">
      <dgm:prSet presAssocID="{8CCAF222-F8EF-42AD-BBD9-39A59398CEDD}" presName="spacing" presStyleCnt="0"/>
      <dgm:spPr/>
    </dgm:pt>
    <dgm:pt modelId="{3F75734C-5936-4D11-AFDB-3C566516A3DC}" type="pres">
      <dgm:prSet presAssocID="{9D848ED4-744F-45E5-8215-031742413FB4}" presName="linNode" presStyleCnt="0"/>
      <dgm:spPr/>
    </dgm:pt>
    <dgm:pt modelId="{49195789-DD1E-459F-9386-E60FA07AB60F}" type="pres">
      <dgm:prSet presAssocID="{9D848ED4-744F-45E5-8215-031742413FB4}" presName="parentShp" presStyleLbl="node1" presStyleIdx="1" presStyleCnt="3" custScaleX="120616">
        <dgm:presLayoutVars>
          <dgm:bulletEnabled val="1"/>
        </dgm:presLayoutVars>
      </dgm:prSet>
      <dgm:spPr>
        <a:prstGeom prst="flowChartOffpageConnector">
          <a:avLst/>
        </a:prstGeom>
      </dgm:spPr>
      <dgm:t>
        <a:bodyPr/>
        <a:lstStyle/>
        <a:p>
          <a:endParaRPr lang="es-VE"/>
        </a:p>
      </dgm:t>
    </dgm:pt>
    <dgm:pt modelId="{E1A16070-0F2D-421E-A6D8-5584F3348200}" type="pres">
      <dgm:prSet presAssocID="{9D848ED4-744F-45E5-8215-031742413FB4}" presName="childShp" presStyleLbl="bgAccFollowNode1" presStyleIdx="1" presStyleCnt="3" custScaleX="115339" custScaleY="77886" custLinFactNeighborY="-10160">
        <dgm:presLayoutVars>
          <dgm:bulletEnabled val="1"/>
        </dgm:presLayoutVars>
      </dgm:prSet>
      <dgm:spPr>
        <a:prstGeom prst="round1Rect">
          <a:avLst/>
        </a:prstGeom>
      </dgm:spPr>
      <dgm:t>
        <a:bodyPr/>
        <a:lstStyle/>
        <a:p>
          <a:endParaRPr lang="es-VE"/>
        </a:p>
      </dgm:t>
    </dgm:pt>
    <dgm:pt modelId="{97210F66-1D7C-477A-8512-B904A5379B03}" type="pres">
      <dgm:prSet presAssocID="{DD6B26AB-D8C5-48EF-95EE-A6AFD6C96466}" presName="spacing" presStyleCnt="0"/>
      <dgm:spPr/>
    </dgm:pt>
    <dgm:pt modelId="{491026C9-89FA-4A38-99BB-BBC9DACE2C1A}" type="pres">
      <dgm:prSet presAssocID="{C99DBB9C-70D5-4D57-B532-C7BAB420C366}" presName="linNode" presStyleCnt="0"/>
      <dgm:spPr/>
    </dgm:pt>
    <dgm:pt modelId="{DDB055DB-7DC0-469F-AEFC-BDD5AA457A59}" type="pres">
      <dgm:prSet presAssocID="{C99DBB9C-70D5-4D57-B532-C7BAB420C366}" presName="parentShp" presStyleLbl="node1" presStyleIdx="2" presStyleCnt="3" custScaleX="120616">
        <dgm:presLayoutVars>
          <dgm:bulletEnabled val="1"/>
        </dgm:presLayoutVars>
      </dgm:prSet>
      <dgm:spPr>
        <a:prstGeom prst="flowChartOffpageConnector">
          <a:avLst/>
        </a:prstGeom>
      </dgm:spPr>
      <dgm:t>
        <a:bodyPr/>
        <a:lstStyle/>
        <a:p>
          <a:endParaRPr lang="es-VE"/>
        </a:p>
      </dgm:t>
    </dgm:pt>
    <dgm:pt modelId="{5C07B92E-0AC2-4756-A59E-DB2491240A3C}" type="pres">
      <dgm:prSet presAssocID="{C99DBB9C-70D5-4D57-B532-C7BAB420C366}" presName="childShp" presStyleLbl="bgAccFollowNode1" presStyleIdx="2" presStyleCnt="3" custScaleX="115339" custScaleY="77886" custLinFactNeighborY="-10160">
        <dgm:presLayoutVars>
          <dgm:bulletEnabled val="1"/>
        </dgm:presLayoutVars>
      </dgm:prSet>
      <dgm:spPr>
        <a:prstGeom prst="round1Rect">
          <a:avLst/>
        </a:prstGeom>
      </dgm:spPr>
      <dgm:t>
        <a:bodyPr/>
        <a:lstStyle/>
        <a:p>
          <a:endParaRPr lang="es-VE"/>
        </a:p>
      </dgm:t>
    </dgm:pt>
  </dgm:ptLst>
  <dgm:cxnLst>
    <dgm:cxn modelId="{4F404987-F377-4088-9812-210ADD6E738F}" srcId="{993D1D64-D618-4B93-B786-1E8E73174DEA}" destId="{B5C2ADE3-8498-454A-8705-2712E363A4DC}" srcOrd="0" destOrd="0" parTransId="{D6B4660F-1D12-4506-BAB8-FB4918D84248}" sibTransId="{ACA63D0F-24EB-4BBC-A1E0-4D9706FC6500}"/>
    <dgm:cxn modelId="{8F80404C-499E-4787-9D25-B1EDFAEE6E74}" type="presOf" srcId="{9D848ED4-744F-45E5-8215-031742413FB4}" destId="{49195789-DD1E-459F-9386-E60FA07AB60F}" srcOrd="0" destOrd="0" presId="urn:microsoft.com/office/officeart/2005/8/layout/vList6"/>
    <dgm:cxn modelId="{532D8212-3280-4708-84AF-2AAF61CB131D}" type="presOf" srcId="{993D1D64-D618-4B93-B786-1E8E73174DEA}" destId="{DB000150-210E-4770-8582-B73985C54A8B}" srcOrd="0" destOrd="0" presId="urn:microsoft.com/office/officeart/2005/8/layout/vList6"/>
    <dgm:cxn modelId="{D1794807-857D-4276-AC42-1ADFE19A1ACE}" srcId="{993D1D64-D618-4B93-B786-1E8E73174DEA}" destId="{89B846AB-9442-4626-8FD2-D868FAEF96BF}" srcOrd="2" destOrd="0" parTransId="{53BFDEB7-6C22-42D1-B30C-54612C871198}" sibTransId="{FAF9B66C-9423-4390-9DF6-0210E50D1660}"/>
    <dgm:cxn modelId="{C1CCC53A-2E18-40DB-8D70-DEEA7A60CAD2}" type="presOf" srcId="{108255B8-CC83-43B1-8873-1E146153FA95}" destId="{5C07B92E-0AC2-4756-A59E-DB2491240A3C}" srcOrd="0" destOrd="0" presId="urn:microsoft.com/office/officeart/2005/8/layout/vList6"/>
    <dgm:cxn modelId="{FEF91B47-C0E3-42BB-B221-0B070C9B16C8}" type="presOf" srcId="{13C50302-6E8E-45C6-A77A-75A6C09F37D0}" destId="{5C07B92E-0AC2-4756-A59E-DB2491240A3C}" srcOrd="0" destOrd="1" presId="urn:microsoft.com/office/officeart/2005/8/layout/vList6"/>
    <dgm:cxn modelId="{86DB36BE-DE04-4BE6-B6E3-12020603FAAC}" type="presOf" srcId="{E75A756B-409B-4179-B84C-C23BF631C5C4}" destId="{FA2B97BF-0C31-4A09-A93E-E18F4A744CAC}" srcOrd="0" destOrd="1" presId="urn:microsoft.com/office/officeart/2005/8/layout/vList6"/>
    <dgm:cxn modelId="{4BD20D3E-7A74-4389-A0A2-6C707FB74FED}" srcId="{9D848ED4-744F-45E5-8215-031742413FB4}" destId="{22FBA77C-7891-4599-9AD1-C11CDD59C9DF}" srcOrd="0" destOrd="0" parTransId="{C0659C5F-B2C7-4D5F-B630-79E0812ACC14}" sibTransId="{2663912D-74EB-4FC4-B18C-5F2B7D4F00A9}"/>
    <dgm:cxn modelId="{9256CFE1-9DE8-4341-8294-BAB384945EE7}" srcId="{077973A9-81B6-4153-83DA-10B04F9C5BC9}" destId="{C99DBB9C-70D5-4D57-B532-C7BAB420C366}" srcOrd="2" destOrd="0" parTransId="{8784D045-A949-4063-B668-D86FDBB7FC46}" sibTransId="{A7D2FF37-8703-4421-BBDC-599BA71B30D4}"/>
    <dgm:cxn modelId="{2D3A357F-6D43-4D35-B6C9-83D5A9C9DA61}" srcId="{C99DBB9C-70D5-4D57-B532-C7BAB420C366}" destId="{13C50302-6E8E-45C6-A77A-75A6C09F37D0}" srcOrd="1" destOrd="0" parTransId="{08D385F8-2F0D-4D67-91B4-0B6175EBB54D}" sibTransId="{77E9CED9-3594-4BAE-A002-6B5155C16A32}"/>
    <dgm:cxn modelId="{CAC92734-5819-4ED0-88E5-79425E6F0563}" type="presOf" srcId="{89B846AB-9442-4626-8FD2-D868FAEF96BF}" destId="{FA2B97BF-0C31-4A09-A93E-E18F4A744CAC}" srcOrd="0" destOrd="2" presId="urn:microsoft.com/office/officeart/2005/8/layout/vList6"/>
    <dgm:cxn modelId="{9C21B14A-5470-4F9B-B251-5DE940FEE621}" srcId="{C99DBB9C-70D5-4D57-B532-C7BAB420C366}" destId="{108255B8-CC83-43B1-8873-1E146153FA95}" srcOrd="0" destOrd="0" parTransId="{53CA6905-221A-4B0D-9ABD-5BBCAD621FD4}" sibTransId="{E3F49842-B251-4062-917C-2B1827CAD361}"/>
    <dgm:cxn modelId="{9C0821BF-0605-41C4-856C-48EEB823C3BE}" srcId="{077973A9-81B6-4153-83DA-10B04F9C5BC9}" destId="{993D1D64-D618-4B93-B786-1E8E73174DEA}" srcOrd="0" destOrd="0" parTransId="{6B80F9B3-125F-476B-9911-EFD99B7E1344}" sibTransId="{8CCAF222-F8EF-42AD-BBD9-39A59398CEDD}"/>
    <dgm:cxn modelId="{4E4919C3-D43B-4C2F-A652-17A71F2C1871}" type="presOf" srcId="{FE9B413A-5CB7-45CA-A90F-B9E30EA94F28}" destId="{5C07B92E-0AC2-4756-A59E-DB2491240A3C}" srcOrd="0" destOrd="2" presId="urn:microsoft.com/office/officeart/2005/8/layout/vList6"/>
    <dgm:cxn modelId="{306226BB-5CF4-466F-8F5C-851F177A8F9D}" srcId="{C99DBB9C-70D5-4D57-B532-C7BAB420C366}" destId="{FE9B413A-5CB7-45CA-A90F-B9E30EA94F28}" srcOrd="2" destOrd="0" parTransId="{19D0B910-33B3-4529-8372-8B1933DF096A}" sibTransId="{C292BFCB-A7A2-49B6-909D-D16845F8A68F}"/>
    <dgm:cxn modelId="{6701032B-171A-43F9-9473-7A6F5A4EFB7D}" type="presOf" srcId="{9DBF7EC3-6D12-4C27-9D7E-3D7CA7563D98}" destId="{E1A16070-0F2D-421E-A6D8-5584F3348200}" srcOrd="0" destOrd="1" presId="urn:microsoft.com/office/officeart/2005/8/layout/vList6"/>
    <dgm:cxn modelId="{4FF943EE-9059-4614-8781-301DE8BDCB2E}" type="presOf" srcId="{077973A9-81B6-4153-83DA-10B04F9C5BC9}" destId="{A82C22B8-2FAE-4816-B57C-363BE55C6918}" srcOrd="0" destOrd="0" presId="urn:microsoft.com/office/officeart/2005/8/layout/vList6"/>
    <dgm:cxn modelId="{3C751C6B-9535-4AB8-9315-1AFF4BB0F0EF}" type="presOf" srcId="{B5C2ADE3-8498-454A-8705-2712E363A4DC}" destId="{FA2B97BF-0C31-4A09-A93E-E18F4A744CAC}" srcOrd="0" destOrd="0" presId="urn:microsoft.com/office/officeart/2005/8/layout/vList6"/>
    <dgm:cxn modelId="{A582E45B-C248-40CD-A95D-2A369DE47757}" srcId="{993D1D64-D618-4B93-B786-1E8E73174DEA}" destId="{E75A756B-409B-4179-B84C-C23BF631C5C4}" srcOrd="1" destOrd="0" parTransId="{9C3C752D-F534-4201-91C7-30D0F79009A1}" sibTransId="{E3ED1956-2AB0-4FF6-B5F7-9BE20995F0FA}"/>
    <dgm:cxn modelId="{E421856A-3BE8-4A4C-923E-9606C84F55F3}" type="presOf" srcId="{22FBA77C-7891-4599-9AD1-C11CDD59C9DF}" destId="{E1A16070-0F2D-421E-A6D8-5584F3348200}" srcOrd="0" destOrd="0" presId="urn:microsoft.com/office/officeart/2005/8/layout/vList6"/>
    <dgm:cxn modelId="{E3460904-83A2-49CE-BD61-BDEABB2884C2}" type="presOf" srcId="{C99DBB9C-70D5-4D57-B532-C7BAB420C366}" destId="{DDB055DB-7DC0-469F-AEFC-BDD5AA457A59}" srcOrd="0" destOrd="0" presId="urn:microsoft.com/office/officeart/2005/8/layout/vList6"/>
    <dgm:cxn modelId="{0939DAEC-202E-416F-BF16-7C88A4CCB508}" srcId="{077973A9-81B6-4153-83DA-10B04F9C5BC9}" destId="{9D848ED4-744F-45E5-8215-031742413FB4}" srcOrd="1" destOrd="0" parTransId="{C7C0782E-9253-4400-9F34-098B1E68E6B7}" sibTransId="{DD6B26AB-D8C5-48EF-95EE-A6AFD6C96466}"/>
    <dgm:cxn modelId="{1DB92BDE-BA60-419F-A4E1-6B9B98CB5967}" srcId="{9D848ED4-744F-45E5-8215-031742413FB4}" destId="{9DBF7EC3-6D12-4C27-9D7E-3D7CA7563D98}" srcOrd="1" destOrd="0" parTransId="{218184CC-A412-4079-9C83-9D4308FECD9F}" sibTransId="{7C48DF8B-BCEF-440F-8AD1-514019C1214F}"/>
    <dgm:cxn modelId="{616C5B6A-77F9-452F-8FC2-D16552742206}" type="presParOf" srcId="{A82C22B8-2FAE-4816-B57C-363BE55C6918}" destId="{416AF5DC-C98D-4622-A5C7-0788B33D4057}" srcOrd="0" destOrd="0" presId="urn:microsoft.com/office/officeart/2005/8/layout/vList6"/>
    <dgm:cxn modelId="{9405419F-E271-4E64-BE2A-03B787E89368}" type="presParOf" srcId="{416AF5DC-C98D-4622-A5C7-0788B33D4057}" destId="{DB000150-210E-4770-8582-B73985C54A8B}" srcOrd="0" destOrd="0" presId="urn:microsoft.com/office/officeart/2005/8/layout/vList6"/>
    <dgm:cxn modelId="{2308210E-0F31-417C-8588-997417F9AAD2}" type="presParOf" srcId="{416AF5DC-C98D-4622-A5C7-0788B33D4057}" destId="{FA2B97BF-0C31-4A09-A93E-E18F4A744CAC}" srcOrd="1" destOrd="0" presId="urn:microsoft.com/office/officeart/2005/8/layout/vList6"/>
    <dgm:cxn modelId="{4183327D-313D-4D8B-9BD4-2B7766F9F447}" type="presParOf" srcId="{A82C22B8-2FAE-4816-B57C-363BE55C6918}" destId="{372A5A92-AFEA-493B-AAF8-008EAA140F64}" srcOrd="1" destOrd="0" presId="urn:microsoft.com/office/officeart/2005/8/layout/vList6"/>
    <dgm:cxn modelId="{0F6C638E-C683-472E-95BF-3ADD7A6BDFE7}" type="presParOf" srcId="{A82C22B8-2FAE-4816-B57C-363BE55C6918}" destId="{3F75734C-5936-4D11-AFDB-3C566516A3DC}" srcOrd="2" destOrd="0" presId="urn:microsoft.com/office/officeart/2005/8/layout/vList6"/>
    <dgm:cxn modelId="{ADFEE561-4319-48CD-83DC-3AA21571EBBC}" type="presParOf" srcId="{3F75734C-5936-4D11-AFDB-3C566516A3DC}" destId="{49195789-DD1E-459F-9386-E60FA07AB60F}" srcOrd="0" destOrd="0" presId="urn:microsoft.com/office/officeart/2005/8/layout/vList6"/>
    <dgm:cxn modelId="{536C7546-990C-478C-8459-99A6C2B0FEF3}" type="presParOf" srcId="{3F75734C-5936-4D11-AFDB-3C566516A3DC}" destId="{E1A16070-0F2D-421E-A6D8-5584F3348200}" srcOrd="1" destOrd="0" presId="urn:microsoft.com/office/officeart/2005/8/layout/vList6"/>
    <dgm:cxn modelId="{FDB7BFDB-BDCC-4304-B6B1-BE238D81B852}" type="presParOf" srcId="{A82C22B8-2FAE-4816-B57C-363BE55C6918}" destId="{97210F66-1D7C-477A-8512-B904A5379B03}" srcOrd="3" destOrd="0" presId="urn:microsoft.com/office/officeart/2005/8/layout/vList6"/>
    <dgm:cxn modelId="{CFF12F86-47E5-4668-A3D4-5D98D48323FD}" type="presParOf" srcId="{A82C22B8-2FAE-4816-B57C-363BE55C6918}" destId="{491026C9-89FA-4A38-99BB-BBC9DACE2C1A}" srcOrd="4" destOrd="0" presId="urn:microsoft.com/office/officeart/2005/8/layout/vList6"/>
    <dgm:cxn modelId="{73E3C613-6BCD-4B3B-820E-6FA56E8EEF20}" type="presParOf" srcId="{491026C9-89FA-4A38-99BB-BBC9DACE2C1A}" destId="{DDB055DB-7DC0-469F-AEFC-BDD5AA457A59}" srcOrd="0" destOrd="0" presId="urn:microsoft.com/office/officeart/2005/8/layout/vList6"/>
    <dgm:cxn modelId="{93C8DD43-9E17-4374-8A35-F985200F25ED}" type="presParOf" srcId="{491026C9-89FA-4A38-99BB-BBC9DACE2C1A}" destId="{5C07B92E-0AC2-4756-A59E-DB2491240A3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88B77-F36B-4BAB-B567-2D2AF32B76AA}">
      <dsp:nvSpPr>
        <dsp:cNvPr id="0" name=""/>
        <dsp:cNvSpPr/>
      </dsp:nvSpPr>
      <dsp:spPr>
        <a:xfrm>
          <a:off x="-2465131" y="-380712"/>
          <a:ext cx="2943475" cy="2943475"/>
        </a:xfrm>
        <a:prstGeom prst="blockArc">
          <a:avLst>
            <a:gd name="adj1" fmla="val 18900000"/>
            <a:gd name="adj2" fmla="val 2700000"/>
            <a:gd name="adj3" fmla="val 734"/>
          </a:avLst>
        </a:prstGeom>
        <a:noFill/>
        <a:ln w="25400" cap="flat" cmpd="sng" algn="ctr">
          <a:no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21D2855-67FB-40EF-8AB9-B3E468ADDE96}">
      <dsp:nvSpPr>
        <dsp:cNvPr id="0" name=""/>
        <dsp:cNvSpPr/>
      </dsp:nvSpPr>
      <dsp:spPr>
        <a:xfrm>
          <a:off x="307517" y="218205"/>
          <a:ext cx="4896024" cy="436410"/>
        </a:xfrm>
        <a:prstGeom prst="roundRect">
          <a:avLst/>
        </a:prstGeom>
        <a:gradFill rotWithShape="0">
          <a:gsLst>
            <a:gs pos="0">
              <a:schemeClr val="tx1"/>
            </a:gs>
            <a:gs pos="80000">
              <a:schemeClr val="tx1">
                <a:lumMod val="50000"/>
                <a:lumOff val="50000"/>
              </a:schemeClr>
            </a:gs>
            <a:gs pos="100000">
              <a:schemeClr val="tx1"/>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400" tIns="50800" rIns="50800" bIns="50800" numCol="1" spcCol="1270" anchor="ctr" anchorCtr="0">
          <a:noAutofit/>
        </a:bodyPr>
        <a:lstStyle/>
        <a:p>
          <a:pPr lvl="0" algn="l" defTabSz="889000">
            <a:lnSpc>
              <a:spcPct val="90000"/>
            </a:lnSpc>
            <a:spcBef>
              <a:spcPct val="0"/>
            </a:spcBef>
            <a:spcAft>
              <a:spcPct val="35000"/>
            </a:spcAft>
          </a:pPr>
          <a:r>
            <a:rPr lang="es-VE" sz="2000" b="1" kern="1200" dirty="0" smtClean="0">
              <a:effectLst>
                <a:outerShdw blurRad="50800" dist="38100" dir="2700000" algn="tl" rotWithShape="0">
                  <a:prstClr val="black">
                    <a:alpha val="40000"/>
                  </a:prstClr>
                </a:outerShdw>
              </a:effectLst>
            </a:rPr>
            <a:t>Memoria Local del Procesador</a:t>
          </a:r>
          <a:endParaRPr lang="es-VE" sz="2000" b="1" kern="1200" dirty="0">
            <a:effectLst>
              <a:outerShdw blurRad="50800" dist="38100" dir="2700000" algn="tl" rotWithShape="0">
                <a:prstClr val="black">
                  <a:alpha val="40000"/>
                </a:prstClr>
              </a:outerShdw>
            </a:effectLst>
          </a:endParaRPr>
        </a:p>
      </dsp:txBody>
      <dsp:txXfrm>
        <a:off x="328821" y="239509"/>
        <a:ext cx="4853416" cy="393802"/>
      </dsp:txXfrm>
    </dsp:sp>
    <dsp:sp modelId="{FEE84F43-996B-48AD-A83F-2834A358F7A7}">
      <dsp:nvSpPr>
        <dsp:cNvPr id="0" name=""/>
        <dsp:cNvSpPr/>
      </dsp:nvSpPr>
      <dsp:spPr>
        <a:xfrm>
          <a:off x="34761" y="163653"/>
          <a:ext cx="545512" cy="545512"/>
        </a:xfrm>
        <a:prstGeom prst="ellipse">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540FA3-4589-480A-8657-D1F390F4D261}">
      <dsp:nvSpPr>
        <dsp:cNvPr id="0" name=""/>
        <dsp:cNvSpPr/>
      </dsp:nvSpPr>
      <dsp:spPr>
        <a:xfrm>
          <a:off x="466152" y="872820"/>
          <a:ext cx="4737389" cy="436410"/>
        </a:xfrm>
        <a:prstGeom prst="roundRect">
          <a:avLst/>
        </a:prstGeom>
        <a:gradFill rotWithShape="0">
          <a:gsLst>
            <a:gs pos="0">
              <a:schemeClr val="tx1"/>
            </a:gs>
            <a:gs pos="80000">
              <a:schemeClr val="tx1">
                <a:lumMod val="50000"/>
                <a:lumOff val="50000"/>
              </a:schemeClr>
            </a:gs>
            <a:gs pos="100000">
              <a:schemeClr val="tx1"/>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400" tIns="50800" rIns="50800" bIns="50800" numCol="1" spcCol="1270" anchor="ctr" anchorCtr="0">
          <a:noAutofit/>
        </a:bodyPr>
        <a:lstStyle/>
        <a:p>
          <a:pPr lvl="0" algn="l" defTabSz="889000">
            <a:lnSpc>
              <a:spcPct val="90000"/>
            </a:lnSpc>
            <a:spcBef>
              <a:spcPct val="0"/>
            </a:spcBef>
            <a:spcAft>
              <a:spcPct val="35000"/>
            </a:spcAft>
          </a:pPr>
          <a:r>
            <a:rPr lang="es-VE" sz="2000" b="1" kern="1200" dirty="0" smtClean="0">
              <a:effectLst>
                <a:outerShdw blurRad="50800" dist="38100" dir="2700000" algn="tl" rotWithShape="0">
                  <a:prstClr val="black">
                    <a:alpha val="40000"/>
                  </a:prstClr>
                </a:outerShdw>
              </a:effectLst>
            </a:rPr>
            <a:t>Unidad del Control del Procesador</a:t>
          </a:r>
          <a:endParaRPr lang="es-VE" sz="2000" b="1" kern="1200" dirty="0">
            <a:effectLst>
              <a:outerShdw blurRad="50800" dist="38100" dir="2700000" algn="tl" rotWithShape="0">
                <a:prstClr val="black">
                  <a:alpha val="40000"/>
                </a:prstClr>
              </a:outerShdw>
            </a:effectLst>
          </a:endParaRPr>
        </a:p>
      </dsp:txBody>
      <dsp:txXfrm>
        <a:off x="487456" y="894124"/>
        <a:ext cx="4694781" cy="393802"/>
      </dsp:txXfrm>
    </dsp:sp>
    <dsp:sp modelId="{BFB50F49-4514-4359-872B-8DB9EE751656}">
      <dsp:nvSpPr>
        <dsp:cNvPr id="0" name=""/>
        <dsp:cNvSpPr/>
      </dsp:nvSpPr>
      <dsp:spPr>
        <a:xfrm>
          <a:off x="193396" y="818268"/>
          <a:ext cx="545512" cy="545512"/>
        </a:xfrm>
        <a:prstGeom prst="ellipse">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9C5ED6-B558-4C3C-8EC2-3F06F5CFD636}">
      <dsp:nvSpPr>
        <dsp:cNvPr id="0" name=""/>
        <dsp:cNvSpPr/>
      </dsp:nvSpPr>
      <dsp:spPr>
        <a:xfrm>
          <a:off x="307517" y="1527435"/>
          <a:ext cx="4896024" cy="436410"/>
        </a:xfrm>
        <a:prstGeom prst="roundRect">
          <a:avLst/>
        </a:prstGeom>
        <a:gradFill rotWithShape="0">
          <a:gsLst>
            <a:gs pos="0">
              <a:schemeClr val="tx1"/>
            </a:gs>
            <a:gs pos="80000">
              <a:schemeClr val="tx1">
                <a:lumMod val="50000"/>
                <a:lumOff val="50000"/>
              </a:schemeClr>
            </a:gs>
            <a:gs pos="100000">
              <a:schemeClr val="tx1"/>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400" tIns="50800" rIns="50800" bIns="50800" numCol="1" spcCol="1270" anchor="ctr" anchorCtr="0">
          <a:noAutofit/>
        </a:bodyPr>
        <a:lstStyle/>
        <a:p>
          <a:pPr lvl="0" algn="l" defTabSz="889000">
            <a:lnSpc>
              <a:spcPct val="90000"/>
            </a:lnSpc>
            <a:spcBef>
              <a:spcPct val="0"/>
            </a:spcBef>
            <a:spcAft>
              <a:spcPct val="35000"/>
            </a:spcAft>
          </a:pPr>
          <a:r>
            <a:rPr lang="es-VE" sz="2000" b="1" kern="1200" dirty="0" smtClean="0">
              <a:effectLst>
                <a:outerShdw blurRad="50800" dist="38100" dir="2700000" algn="tl" rotWithShape="0">
                  <a:prstClr val="black">
                    <a:alpha val="40000"/>
                  </a:prstClr>
                </a:outerShdw>
              </a:effectLst>
            </a:rPr>
            <a:t>Memoria Caché</a:t>
          </a:r>
          <a:endParaRPr lang="es-VE" sz="2000" b="1" kern="1200" dirty="0">
            <a:effectLst>
              <a:outerShdw blurRad="50800" dist="38100" dir="2700000" algn="tl" rotWithShape="0">
                <a:prstClr val="black">
                  <a:alpha val="40000"/>
                </a:prstClr>
              </a:outerShdw>
            </a:effectLst>
          </a:endParaRPr>
        </a:p>
      </dsp:txBody>
      <dsp:txXfrm>
        <a:off x="328821" y="1548739"/>
        <a:ext cx="4853416" cy="393802"/>
      </dsp:txXfrm>
    </dsp:sp>
    <dsp:sp modelId="{6A0FFD2C-7FFB-4E0F-98B8-53101077D0C2}">
      <dsp:nvSpPr>
        <dsp:cNvPr id="0" name=""/>
        <dsp:cNvSpPr/>
      </dsp:nvSpPr>
      <dsp:spPr>
        <a:xfrm>
          <a:off x="34761" y="1472883"/>
          <a:ext cx="545512" cy="545512"/>
        </a:xfrm>
        <a:prstGeom prst="ellipse">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B97BF-0C31-4A09-A93E-E18F4A744CAC}">
      <dsp:nvSpPr>
        <dsp:cNvPr id="0" name=""/>
        <dsp:cNvSpPr/>
      </dsp:nvSpPr>
      <dsp:spPr>
        <a:xfrm>
          <a:off x="2992803" y="18161"/>
          <a:ext cx="4309153" cy="1396412"/>
        </a:xfrm>
        <a:prstGeom prst="round1Rect">
          <a:avLst/>
        </a:prstGeom>
        <a:solidFill>
          <a:schemeClr val="bg1">
            <a:lumMod val="95000"/>
          </a:schemeClr>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8415"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s-VE" sz="2900" b="1" kern="1200" dirty="0" smtClean="0"/>
            <a:t>Registros del Procesador</a:t>
          </a:r>
          <a:endParaRPr lang="es-VE" sz="2900" b="1" kern="1200" dirty="0"/>
        </a:p>
        <a:p>
          <a:pPr marL="285750" lvl="1" indent="-285750" algn="l" defTabSz="1289050">
            <a:lnSpc>
              <a:spcPct val="90000"/>
            </a:lnSpc>
            <a:spcBef>
              <a:spcPct val="0"/>
            </a:spcBef>
            <a:spcAft>
              <a:spcPct val="15000"/>
            </a:spcAft>
            <a:buChar char="••"/>
          </a:pPr>
          <a:r>
            <a:rPr lang="es-VE" sz="2900" b="1" kern="1200" dirty="0" smtClean="0"/>
            <a:t>Caché</a:t>
          </a:r>
          <a:endParaRPr lang="es-VE" sz="2900" b="1" kern="1200" dirty="0"/>
        </a:p>
        <a:p>
          <a:pPr marL="285750" lvl="1" indent="-285750" algn="l" defTabSz="1289050">
            <a:lnSpc>
              <a:spcPct val="90000"/>
            </a:lnSpc>
            <a:spcBef>
              <a:spcPct val="0"/>
            </a:spcBef>
            <a:spcAft>
              <a:spcPct val="15000"/>
            </a:spcAft>
            <a:buChar char="••"/>
          </a:pPr>
          <a:r>
            <a:rPr lang="es-VE" sz="2900" b="1" kern="1200" dirty="0" smtClean="0"/>
            <a:t>Memoria Principal</a:t>
          </a:r>
          <a:endParaRPr lang="es-VE" sz="2900" b="1" kern="1200" dirty="0"/>
        </a:p>
      </dsp:txBody>
      <dsp:txXfrm>
        <a:off x="2992803" y="18161"/>
        <a:ext cx="4240986" cy="1396412"/>
      </dsp:txXfrm>
    </dsp:sp>
    <dsp:sp modelId="{DB000150-210E-4770-8582-B73985C54A8B}">
      <dsp:nvSpPr>
        <dsp:cNvPr id="0" name=""/>
        <dsp:cNvSpPr/>
      </dsp:nvSpPr>
      <dsp:spPr>
        <a:xfrm>
          <a:off x="3618" y="0"/>
          <a:ext cx="3004204" cy="1792892"/>
        </a:xfrm>
        <a:prstGeom prst="flowChartOffpageConnector">
          <a:avLst/>
        </a:prstGeom>
        <a:gradFill rotWithShape="0">
          <a:gsLst>
            <a:gs pos="0">
              <a:schemeClr val="tx1">
                <a:lumMod val="75000"/>
                <a:lumOff val="25000"/>
              </a:schemeClr>
            </a:gs>
            <a:gs pos="80000">
              <a:schemeClr val="bg1">
                <a:lumMod val="65000"/>
              </a:schemeClr>
            </a:gs>
            <a:gs pos="100000">
              <a:schemeClr val="tx1">
                <a:lumMod val="65000"/>
                <a:lumOff val="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ts val="0"/>
            </a:spcAft>
          </a:pPr>
          <a:r>
            <a:rPr lang="es-VE" sz="2800" b="1" kern="1200" dirty="0" smtClean="0"/>
            <a:t>Memoria</a:t>
          </a:r>
        </a:p>
        <a:p>
          <a:pPr lvl="0" algn="ctr" defTabSz="1244600">
            <a:lnSpc>
              <a:spcPct val="90000"/>
            </a:lnSpc>
            <a:spcBef>
              <a:spcPct val="0"/>
            </a:spcBef>
            <a:spcAft>
              <a:spcPts val="0"/>
            </a:spcAft>
          </a:pPr>
          <a:r>
            <a:rPr lang="es-VE" sz="2800" b="1" kern="1200" dirty="0" smtClean="0"/>
            <a:t>en tarjeta</a:t>
          </a:r>
        </a:p>
        <a:p>
          <a:pPr lvl="0" algn="ctr" defTabSz="1244600">
            <a:lnSpc>
              <a:spcPct val="90000"/>
            </a:lnSpc>
            <a:spcBef>
              <a:spcPct val="0"/>
            </a:spcBef>
            <a:spcAft>
              <a:spcPts val="0"/>
            </a:spcAft>
          </a:pPr>
          <a:r>
            <a:rPr lang="es-VE" sz="2800" b="1" kern="1200" dirty="0" smtClean="0"/>
            <a:t>impresa</a:t>
          </a:r>
          <a:endParaRPr lang="es-VE" sz="2800" b="1" kern="1200" dirty="0"/>
        </a:p>
      </dsp:txBody>
      <dsp:txXfrm>
        <a:off x="3618" y="0"/>
        <a:ext cx="3004204" cy="1434314"/>
      </dsp:txXfrm>
    </dsp:sp>
    <dsp:sp modelId="{E1A16070-0F2D-421E-A6D8-5584F3348200}">
      <dsp:nvSpPr>
        <dsp:cNvPr id="0" name=""/>
        <dsp:cNvSpPr/>
      </dsp:nvSpPr>
      <dsp:spPr>
        <a:xfrm>
          <a:off x="3007822" y="1988263"/>
          <a:ext cx="4309153" cy="1396412"/>
        </a:xfrm>
        <a:prstGeom prst="round1Rect">
          <a:avLst/>
        </a:prstGeom>
        <a:solidFill>
          <a:schemeClr val="bg1">
            <a:lumMod val="95000"/>
          </a:schemeClr>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8415"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s-VE" sz="2900" b="1" kern="1200" dirty="0" smtClean="0"/>
            <a:t>Discos Magnéticos</a:t>
          </a:r>
          <a:endParaRPr lang="es-VE" sz="2900" b="1" kern="1200" dirty="0"/>
        </a:p>
        <a:p>
          <a:pPr marL="285750" lvl="1" indent="-285750" algn="l" defTabSz="1289050">
            <a:lnSpc>
              <a:spcPct val="90000"/>
            </a:lnSpc>
            <a:spcBef>
              <a:spcPct val="0"/>
            </a:spcBef>
            <a:spcAft>
              <a:spcPct val="15000"/>
            </a:spcAft>
            <a:buChar char="••"/>
          </a:pPr>
          <a:r>
            <a:rPr lang="es-VE" sz="2900" b="1" kern="1200" dirty="0" smtClean="0"/>
            <a:t>Discos Duros</a:t>
          </a:r>
          <a:endParaRPr lang="es-VE" sz="2900" b="1" kern="1200" dirty="0"/>
        </a:p>
      </dsp:txBody>
      <dsp:txXfrm>
        <a:off x="3007822" y="1988263"/>
        <a:ext cx="4240986" cy="1396412"/>
      </dsp:txXfrm>
    </dsp:sp>
    <dsp:sp modelId="{49195789-DD1E-459F-9386-E60FA07AB60F}">
      <dsp:nvSpPr>
        <dsp:cNvPr id="0" name=""/>
        <dsp:cNvSpPr/>
      </dsp:nvSpPr>
      <dsp:spPr>
        <a:xfrm>
          <a:off x="3618" y="1972181"/>
          <a:ext cx="3004204" cy="1792892"/>
        </a:xfrm>
        <a:prstGeom prst="flowChartOffpageConnector">
          <a:avLst/>
        </a:prstGeom>
        <a:gradFill rotWithShape="0">
          <a:gsLst>
            <a:gs pos="0">
              <a:schemeClr val="tx1">
                <a:lumMod val="75000"/>
                <a:lumOff val="25000"/>
              </a:schemeClr>
            </a:gs>
            <a:gs pos="80000">
              <a:schemeClr val="bg1">
                <a:lumMod val="65000"/>
              </a:schemeClr>
            </a:gs>
            <a:gs pos="100000">
              <a:schemeClr val="tx1">
                <a:lumMod val="65000"/>
                <a:lumOff val="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ts val="0"/>
            </a:spcAft>
          </a:pPr>
          <a:r>
            <a:rPr lang="es-VE" sz="3000" b="1" kern="1200" dirty="0" smtClean="0"/>
            <a:t>Almacenamiento fuera de la tarjeta</a:t>
          </a:r>
          <a:endParaRPr lang="es-VE" sz="3000" b="1" kern="1200" dirty="0"/>
        </a:p>
      </dsp:txBody>
      <dsp:txXfrm>
        <a:off x="3618" y="1972181"/>
        <a:ext cx="3004204" cy="1434314"/>
      </dsp:txXfrm>
    </dsp:sp>
    <dsp:sp modelId="{5C07B92E-0AC2-4756-A59E-DB2491240A3C}">
      <dsp:nvSpPr>
        <dsp:cNvPr id="0" name=""/>
        <dsp:cNvSpPr/>
      </dsp:nvSpPr>
      <dsp:spPr>
        <a:xfrm>
          <a:off x="3007822" y="3960445"/>
          <a:ext cx="4309153" cy="1396412"/>
        </a:xfrm>
        <a:prstGeom prst="round1Rect">
          <a:avLst/>
        </a:prstGeom>
        <a:solidFill>
          <a:schemeClr val="bg1">
            <a:lumMod val="95000"/>
          </a:schemeClr>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s-VE" sz="2900" b="1" kern="1200" dirty="0" smtClean="0"/>
            <a:t>Cintas Magnéticas</a:t>
          </a:r>
          <a:endParaRPr lang="es-VE" sz="2900" b="1" kern="1200" dirty="0"/>
        </a:p>
        <a:p>
          <a:pPr marL="285750" lvl="1" indent="-285750" algn="l" defTabSz="1289050">
            <a:lnSpc>
              <a:spcPct val="90000"/>
            </a:lnSpc>
            <a:spcBef>
              <a:spcPct val="0"/>
            </a:spcBef>
            <a:spcAft>
              <a:spcPct val="15000"/>
            </a:spcAft>
            <a:buChar char="••"/>
          </a:pPr>
          <a:r>
            <a:rPr lang="es-VE" sz="2900" b="1" kern="1200" dirty="0" smtClean="0"/>
            <a:t>Discos Ópticos</a:t>
          </a:r>
          <a:endParaRPr lang="es-VE" sz="2900" b="1" kern="1200" dirty="0"/>
        </a:p>
        <a:p>
          <a:pPr marL="285750" lvl="1" indent="-285750" algn="l" defTabSz="1289050">
            <a:lnSpc>
              <a:spcPct val="90000"/>
            </a:lnSpc>
            <a:spcBef>
              <a:spcPct val="0"/>
            </a:spcBef>
            <a:spcAft>
              <a:spcPct val="15000"/>
            </a:spcAft>
            <a:buChar char="••"/>
          </a:pPr>
          <a:r>
            <a:rPr lang="es-VE" sz="2900" b="1" kern="1200" dirty="0" smtClean="0"/>
            <a:t>Memorias Flash</a:t>
          </a:r>
          <a:endParaRPr lang="es-VE" sz="2900" b="1" kern="1200" dirty="0"/>
        </a:p>
      </dsp:txBody>
      <dsp:txXfrm>
        <a:off x="3007822" y="3960445"/>
        <a:ext cx="4240986" cy="1396412"/>
      </dsp:txXfrm>
    </dsp:sp>
    <dsp:sp modelId="{DDB055DB-7DC0-469F-AEFC-BDD5AA457A59}">
      <dsp:nvSpPr>
        <dsp:cNvPr id="0" name=""/>
        <dsp:cNvSpPr/>
      </dsp:nvSpPr>
      <dsp:spPr>
        <a:xfrm>
          <a:off x="3618" y="3944362"/>
          <a:ext cx="3004204" cy="1792892"/>
        </a:xfrm>
        <a:prstGeom prst="flowChartOffpageConnector">
          <a:avLst/>
        </a:prstGeom>
        <a:gradFill rotWithShape="0">
          <a:gsLst>
            <a:gs pos="0">
              <a:schemeClr val="tx1">
                <a:lumMod val="75000"/>
                <a:lumOff val="25000"/>
              </a:schemeClr>
            </a:gs>
            <a:gs pos="80000">
              <a:schemeClr val="bg1">
                <a:lumMod val="65000"/>
              </a:schemeClr>
            </a:gs>
            <a:gs pos="100000">
              <a:schemeClr val="tx1">
                <a:lumMod val="65000"/>
                <a:lumOff val="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ts val="0"/>
            </a:spcAft>
          </a:pPr>
          <a:r>
            <a:rPr lang="es-VE" sz="3000" b="1" kern="1200" dirty="0" smtClean="0"/>
            <a:t>Almacenamiento fuera de línea</a:t>
          </a:r>
          <a:endParaRPr lang="es-VE" sz="3000" b="1" kern="1200" dirty="0"/>
        </a:p>
      </dsp:txBody>
      <dsp:txXfrm>
        <a:off x="3618" y="3944362"/>
        <a:ext cx="3004204" cy="143431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236586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242414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893536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20479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73664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155002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156282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199754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162791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295364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27118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1940160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419223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398370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VE"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399270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30737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33248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144202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266110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26441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292258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AC65026-ABD2-4E3E-A97C-C4338BD8710B}" type="datetimeFigureOut">
              <a:rPr lang="es-VE" smtClean="0"/>
              <a:t>28-03-2014</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7AF2E418-D1E4-4ECD-8878-ADF033D2D2CF}" type="slidenum">
              <a:rPr lang="es-VE" smtClean="0"/>
              <a:t>‹Nº›</a:t>
            </a:fld>
            <a:endParaRPr lang="es-VE" dirty="0"/>
          </a:p>
        </p:txBody>
      </p:sp>
    </p:spTree>
    <p:extLst>
      <p:ext uri="{BB962C8B-B14F-4D97-AF65-F5344CB8AC3E}">
        <p14:creationId xmlns:p14="http://schemas.microsoft.com/office/powerpoint/2010/main" val="118521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65026-ABD2-4E3E-A97C-C4338BD8710B}" type="datetimeFigureOut">
              <a:rPr lang="es-VE" smtClean="0"/>
              <a:t>28-03-2014</a:t>
            </a:fld>
            <a:endParaRPr lang="es-VE"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2E418-D1E4-4ECD-8878-ADF033D2D2CF}" type="slidenum">
              <a:rPr lang="es-VE" smtClean="0"/>
              <a:t>‹Nº›</a:t>
            </a:fld>
            <a:endParaRPr lang="es-VE" dirty="0"/>
          </a:p>
        </p:txBody>
      </p:sp>
    </p:spTree>
    <p:extLst>
      <p:ext uri="{BB962C8B-B14F-4D97-AF65-F5344CB8AC3E}">
        <p14:creationId xmlns:p14="http://schemas.microsoft.com/office/powerpoint/2010/main" val="210231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F0D2F-9B1A-4274-8DCF-409E4DC12F02}" type="datetimeFigureOut">
              <a:rPr lang="es-VE" smtClean="0">
                <a:solidFill>
                  <a:prstClr val="black">
                    <a:tint val="75000"/>
                  </a:prstClr>
                </a:solidFill>
              </a:rPr>
              <a:pPr/>
              <a:t>28-03-2014</a:t>
            </a:fld>
            <a:endParaRPr lang="es-VE" dirty="0">
              <a:solidFill>
                <a:prstClr val="black">
                  <a:tint val="75000"/>
                </a:prst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dirty="0">
              <a:solidFill>
                <a:prstClr val="black">
                  <a:tint val="75000"/>
                </a:prst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971F-ACEC-443E-B60B-CE15D1A5FE6E}" type="slidenum">
              <a:rPr lang="es-VE" smtClean="0">
                <a:solidFill>
                  <a:prstClr val="black">
                    <a:tint val="75000"/>
                  </a:prstClr>
                </a:solidFill>
              </a:rPr>
              <a:pPr/>
              <a:t>‹Nº›</a:t>
            </a:fld>
            <a:endParaRPr lang="es-VE" dirty="0">
              <a:solidFill>
                <a:prstClr val="black">
                  <a:tint val="75000"/>
                </a:prstClr>
              </a:solidFill>
            </a:endParaRPr>
          </a:p>
        </p:txBody>
      </p:sp>
    </p:spTree>
    <p:extLst>
      <p:ext uri="{BB962C8B-B14F-4D97-AF65-F5344CB8AC3E}">
        <p14:creationId xmlns:p14="http://schemas.microsoft.com/office/powerpoint/2010/main" val="32945705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2508"/>
                    </a14:imgEffect>
                    <a14:imgEffect>
                      <a14:saturation sat="0"/>
                    </a14:imgEffect>
                  </a14:imgLayer>
                </a14:imgProps>
              </a:ext>
              <a:ext uri="{28A0092B-C50C-407E-A947-70E740481C1C}">
                <a14:useLocalDpi xmlns:a14="http://schemas.microsoft.com/office/drawing/2010/main" val="0"/>
              </a:ext>
            </a:extLst>
          </a:blip>
          <a:srcRect l="12519" r="12453"/>
          <a:stretch/>
        </p:blipFill>
        <p:spPr>
          <a:xfrm>
            <a:off x="0" y="0"/>
            <a:ext cx="9152021" cy="6857999"/>
          </a:xfrm>
          <a:prstGeom prst="rect">
            <a:avLst/>
          </a:prstGeom>
          <a:noFill/>
          <a:ln>
            <a:noFill/>
          </a:ln>
        </p:spPr>
      </p:pic>
      <p:sp>
        <p:nvSpPr>
          <p:cNvPr id="5" name="4 Rectángulo"/>
          <p:cNvSpPr/>
          <p:nvPr/>
        </p:nvSpPr>
        <p:spPr>
          <a:xfrm>
            <a:off x="414171" y="2160377"/>
            <a:ext cx="8315674" cy="2308324"/>
          </a:xfrm>
          <a:prstGeom prst="rect">
            <a:avLst/>
          </a:prstGeom>
          <a:noFill/>
          <a:effectLst/>
        </p:spPr>
        <p:txBody>
          <a:bodyPr wrap="none" lIns="91440" tIns="45720" rIns="91440" bIns="45720">
            <a:spAutoFit/>
          </a:bodyPr>
          <a:lstStyle/>
          <a:p>
            <a:pPr algn="ctr"/>
            <a:r>
              <a:rPr lang="es-ES" sz="7200" b="1" dirty="0">
                <a:solidFill>
                  <a:schemeClr val="lt1"/>
                </a:solidFill>
                <a:effectLst>
                  <a:glow rad="101600">
                    <a:schemeClr val="tx1"/>
                  </a:glow>
                </a:effectLst>
                <a:latin typeface="Rockwell" panose="02060603020205020403" pitchFamily="18" charset="0"/>
              </a:rPr>
              <a:t>Memoria Caché y</a:t>
            </a:r>
          </a:p>
          <a:p>
            <a:pPr algn="ctr"/>
            <a:r>
              <a:rPr lang="es-ES" sz="7200" b="1" dirty="0">
                <a:solidFill>
                  <a:schemeClr val="lt1"/>
                </a:solidFill>
                <a:effectLst>
                  <a:glow rad="101600">
                    <a:schemeClr val="tx1"/>
                  </a:glow>
                </a:effectLst>
                <a:latin typeface="Rockwell" panose="02060603020205020403" pitchFamily="18" charset="0"/>
              </a:rPr>
              <a:t>Memoria Interna</a:t>
            </a:r>
          </a:p>
        </p:txBody>
      </p:sp>
      <p:sp>
        <p:nvSpPr>
          <p:cNvPr id="11" name="10 Rectángulo"/>
          <p:cNvSpPr/>
          <p:nvPr/>
        </p:nvSpPr>
        <p:spPr>
          <a:xfrm>
            <a:off x="180019" y="144214"/>
            <a:ext cx="8963981" cy="1477328"/>
          </a:xfrm>
          <a:prstGeom prst="rect">
            <a:avLst/>
          </a:prstGeom>
          <a:noFill/>
          <a:effectLst/>
        </p:spPr>
        <p:txBody>
          <a:bodyPr wrap="square">
            <a:spAutoFit/>
          </a:bodyPr>
          <a:lstStyle/>
          <a:p>
            <a:r>
              <a:rPr lang="es-VE" b="1" dirty="0">
                <a:solidFill>
                  <a:schemeClr val="bg1"/>
                </a:solidFill>
                <a:effectLst>
                  <a:glow rad="304800">
                    <a:schemeClr val="tx1"/>
                  </a:glow>
                </a:effectLst>
              </a:rPr>
              <a:t>Universidad De Oriente</a:t>
            </a:r>
            <a:br>
              <a:rPr lang="es-VE" b="1" dirty="0">
                <a:solidFill>
                  <a:schemeClr val="bg1"/>
                </a:solidFill>
                <a:effectLst>
                  <a:glow rad="304800">
                    <a:schemeClr val="tx1"/>
                  </a:glow>
                </a:effectLst>
              </a:rPr>
            </a:br>
            <a:r>
              <a:rPr lang="es-VE" b="1" dirty="0">
                <a:solidFill>
                  <a:schemeClr val="bg1"/>
                </a:solidFill>
                <a:effectLst>
                  <a:glow rad="304800">
                    <a:schemeClr val="tx1"/>
                  </a:glow>
                </a:effectLst>
              </a:rPr>
              <a:t>Núcleo Anzoátegui</a:t>
            </a:r>
            <a:br>
              <a:rPr lang="es-VE" b="1" dirty="0">
                <a:solidFill>
                  <a:schemeClr val="bg1"/>
                </a:solidFill>
                <a:effectLst>
                  <a:glow rad="304800">
                    <a:schemeClr val="tx1"/>
                  </a:glow>
                </a:effectLst>
              </a:rPr>
            </a:br>
            <a:r>
              <a:rPr lang="es-VE" b="1" dirty="0">
                <a:solidFill>
                  <a:schemeClr val="bg1"/>
                </a:solidFill>
                <a:effectLst>
                  <a:glow rad="304800">
                    <a:schemeClr val="tx1"/>
                  </a:glow>
                </a:effectLst>
              </a:rPr>
              <a:t>Escuela de Ingeniería y Ciencias Aplicadas</a:t>
            </a:r>
            <a:br>
              <a:rPr lang="es-VE" b="1" dirty="0">
                <a:solidFill>
                  <a:schemeClr val="bg1"/>
                </a:solidFill>
                <a:effectLst>
                  <a:glow rad="304800">
                    <a:schemeClr val="tx1"/>
                  </a:glow>
                </a:effectLst>
              </a:rPr>
            </a:br>
            <a:r>
              <a:rPr lang="es-VE" b="1" dirty="0">
                <a:solidFill>
                  <a:schemeClr val="bg1"/>
                </a:solidFill>
                <a:effectLst>
                  <a:glow rad="304800">
                    <a:schemeClr val="tx1"/>
                  </a:glow>
                </a:effectLst>
              </a:rPr>
              <a:t>Departamento de Computación y Sistemas</a:t>
            </a:r>
            <a:br>
              <a:rPr lang="es-VE" b="1" dirty="0">
                <a:solidFill>
                  <a:schemeClr val="bg1"/>
                </a:solidFill>
                <a:effectLst>
                  <a:glow rad="304800">
                    <a:schemeClr val="tx1"/>
                  </a:glow>
                </a:effectLst>
              </a:rPr>
            </a:br>
            <a:r>
              <a:rPr lang="es-VE" b="1" dirty="0">
                <a:solidFill>
                  <a:schemeClr val="bg1"/>
                </a:solidFill>
                <a:effectLst>
                  <a:glow rad="304800">
                    <a:schemeClr val="tx1"/>
                  </a:glow>
                </a:effectLst>
              </a:rPr>
              <a:t>Asignatura: Arquitectura y Organización del Computador</a:t>
            </a:r>
          </a:p>
        </p:txBody>
      </p:sp>
      <p:sp>
        <p:nvSpPr>
          <p:cNvPr id="14" name="13 Rectángulo"/>
          <p:cNvSpPr/>
          <p:nvPr/>
        </p:nvSpPr>
        <p:spPr>
          <a:xfrm>
            <a:off x="6530273" y="5297214"/>
            <a:ext cx="2632237" cy="1323439"/>
          </a:xfrm>
          <a:prstGeom prst="rect">
            <a:avLst/>
          </a:prstGeom>
        </p:spPr>
        <p:txBody>
          <a:bodyPr wrap="square">
            <a:spAutoFit/>
          </a:bodyPr>
          <a:lstStyle/>
          <a:p>
            <a:r>
              <a:rPr lang="es-VE" sz="2000" b="1" dirty="0" smtClean="0">
                <a:solidFill>
                  <a:schemeClr val="bg1"/>
                </a:solidFill>
                <a:effectLst>
                  <a:glow rad="304800">
                    <a:schemeClr val="tx1"/>
                  </a:glow>
                  <a:outerShdw blurRad="50800" dist="38100" dir="2700000" algn="tl" rotWithShape="0">
                    <a:prstClr val="black">
                      <a:alpha val="40000"/>
                    </a:prstClr>
                  </a:outerShdw>
                </a:effectLst>
              </a:rPr>
              <a:t>Realizado por:</a:t>
            </a:r>
          </a:p>
          <a:p>
            <a:r>
              <a:rPr lang="es-VE" sz="2000" b="1" dirty="0" smtClean="0">
                <a:solidFill>
                  <a:schemeClr val="bg1"/>
                </a:solidFill>
                <a:effectLst>
                  <a:glow rad="304800">
                    <a:schemeClr val="tx1"/>
                  </a:glow>
                  <a:outerShdw blurRad="50800" dist="38100" dir="2700000" algn="tl" rotWithShape="0">
                    <a:prstClr val="black">
                      <a:alpha val="40000"/>
                    </a:prstClr>
                  </a:outerShdw>
                </a:effectLst>
              </a:rPr>
              <a:t>Antonni, Vanessa.</a:t>
            </a:r>
          </a:p>
          <a:p>
            <a:r>
              <a:rPr lang="es-VE" sz="2000" b="1" dirty="0" smtClean="0">
                <a:solidFill>
                  <a:schemeClr val="bg1"/>
                </a:solidFill>
                <a:effectLst>
                  <a:glow rad="304800">
                    <a:schemeClr val="tx1"/>
                  </a:glow>
                  <a:outerShdw blurRad="50800" dist="38100" dir="2700000" algn="tl" rotWithShape="0">
                    <a:prstClr val="black">
                      <a:alpha val="40000"/>
                    </a:prstClr>
                  </a:outerShdw>
                </a:effectLst>
              </a:rPr>
              <a:t>Correa, Luis.</a:t>
            </a:r>
          </a:p>
          <a:p>
            <a:r>
              <a:rPr lang="es-VE" sz="2000" b="1" dirty="0" smtClean="0">
                <a:solidFill>
                  <a:schemeClr val="bg1"/>
                </a:solidFill>
                <a:effectLst>
                  <a:glow rad="304800">
                    <a:schemeClr val="tx1"/>
                  </a:glow>
                  <a:outerShdw blurRad="50800" dist="38100" dir="2700000" algn="tl" rotWithShape="0">
                    <a:prstClr val="black">
                      <a:alpha val="40000"/>
                    </a:prstClr>
                  </a:outerShdw>
                </a:effectLst>
              </a:rPr>
              <a:t>Martínez, Luis.</a:t>
            </a:r>
          </a:p>
        </p:txBody>
      </p:sp>
      <p:pic>
        <p:nvPicPr>
          <p:cNvPr id="10" name="7 Marcador de contenido" descr="logoUdo.png"/>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Effect>
                      <a14:saturation sat="0"/>
                    </a14:imgEffect>
                    <a14:imgEffect>
                      <a14:brightnessContrast contrast="40000"/>
                    </a14:imgEffect>
                  </a14:imgLayer>
                </a14:imgProps>
              </a:ext>
            </a:extLst>
          </a:blip>
          <a:stretch>
            <a:fillRect/>
          </a:stretch>
        </p:blipFill>
        <p:spPr>
          <a:xfrm>
            <a:off x="7415995" y="313479"/>
            <a:ext cx="1313850" cy="1308063"/>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168030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JERARQUÍA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graphicFrame>
        <p:nvGraphicFramePr>
          <p:cNvPr id="9" name="Diagrama 8"/>
          <p:cNvGraphicFramePr/>
          <p:nvPr>
            <p:extLst>
              <p:ext uri="{D42A27DB-BD31-4B8C-83A1-F6EECF244321}">
                <p14:modId xmlns:p14="http://schemas.microsoft.com/office/powerpoint/2010/main" val="4232075676"/>
              </p:ext>
            </p:extLst>
          </p:nvPr>
        </p:nvGraphicFramePr>
        <p:xfrm>
          <a:off x="326378" y="817294"/>
          <a:ext cx="7320595" cy="5737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51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JERARQUÍA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6" name="Conector fuera de página 15"/>
          <p:cNvSpPr/>
          <p:nvPr/>
        </p:nvSpPr>
        <p:spPr>
          <a:xfrm>
            <a:off x="301298" y="786483"/>
            <a:ext cx="3004204" cy="1792892"/>
          </a:xfrm>
          <a:prstGeom prst="flowChartOffpageConnector">
            <a:avLst/>
          </a:prstGeom>
          <a:gradFill>
            <a:gsLst>
              <a:gs pos="0">
                <a:schemeClr val="tx1">
                  <a:lumMod val="75000"/>
                  <a:lumOff val="25000"/>
                </a:schemeClr>
              </a:gs>
              <a:gs pos="80000">
                <a:schemeClr val="bg1">
                  <a:lumMod val="75000"/>
                </a:schemeClr>
              </a:gs>
              <a:gs pos="100000">
                <a:schemeClr val="tx1">
                  <a:lumMod val="75000"/>
                  <a:lumOff val="25000"/>
                </a:schemeClr>
              </a:gs>
            </a:gsLst>
          </a:gra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7" name="Conector fuera de página 4"/>
          <p:cNvSpPr/>
          <p:nvPr/>
        </p:nvSpPr>
        <p:spPr>
          <a:xfrm>
            <a:off x="301298" y="786483"/>
            <a:ext cx="3004204" cy="1434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ts val="0"/>
              </a:spcAft>
            </a:pPr>
            <a:r>
              <a:rPr lang="es-VE" sz="2800" b="1" kern="1200" dirty="0" smtClean="0"/>
              <a:t>Memoria</a:t>
            </a:r>
          </a:p>
          <a:p>
            <a:pPr lvl="0" algn="ctr" defTabSz="1244600">
              <a:lnSpc>
                <a:spcPct val="90000"/>
              </a:lnSpc>
              <a:spcBef>
                <a:spcPct val="0"/>
              </a:spcBef>
              <a:spcAft>
                <a:spcPts val="0"/>
              </a:spcAft>
            </a:pPr>
            <a:r>
              <a:rPr lang="es-VE" sz="2800" b="1" kern="1200" dirty="0" smtClean="0"/>
              <a:t>en tarjeta</a:t>
            </a:r>
          </a:p>
          <a:p>
            <a:pPr lvl="0" algn="ctr" defTabSz="1244600">
              <a:lnSpc>
                <a:spcPct val="90000"/>
              </a:lnSpc>
              <a:spcBef>
                <a:spcPct val="0"/>
              </a:spcBef>
              <a:spcAft>
                <a:spcPts val="0"/>
              </a:spcAft>
            </a:pPr>
            <a:r>
              <a:rPr lang="es-VE" sz="2800" b="1" kern="1200" dirty="0" smtClean="0"/>
              <a:t>impresa</a:t>
            </a:r>
            <a:endParaRPr lang="es-VE" sz="2800" b="1" kern="1200" dirty="0"/>
          </a:p>
        </p:txBody>
      </p:sp>
      <p:sp>
        <p:nvSpPr>
          <p:cNvPr id="14" name="Conector fuera de página 13"/>
          <p:cNvSpPr/>
          <p:nvPr/>
        </p:nvSpPr>
        <p:spPr>
          <a:xfrm>
            <a:off x="301298" y="2758664"/>
            <a:ext cx="3004204" cy="1792892"/>
          </a:xfrm>
          <a:prstGeom prst="flowChartOffpageConnector">
            <a:avLst/>
          </a:prstGeom>
          <a:gradFill>
            <a:gsLst>
              <a:gs pos="0">
                <a:schemeClr val="tx1">
                  <a:lumMod val="75000"/>
                  <a:lumOff val="25000"/>
                </a:schemeClr>
              </a:gs>
              <a:gs pos="80000">
                <a:schemeClr val="bg1">
                  <a:lumMod val="75000"/>
                </a:schemeClr>
              </a:gs>
              <a:gs pos="100000">
                <a:schemeClr val="tx1">
                  <a:lumMod val="75000"/>
                  <a:lumOff val="25000"/>
                </a:schemeClr>
              </a:gs>
            </a:gsLst>
          </a:gra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5" name="Conector fuera de página 6"/>
          <p:cNvSpPr/>
          <p:nvPr/>
        </p:nvSpPr>
        <p:spPr>
          <a:xfrm>
            <a:off x="301298" y="2758664"/>
            <a:ext cx="3004204" cy="1434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lvl="0" algn="ctr" defTabSz="1333500">
              <a:lnSpc>
                <a:spcPct val="90000"/>
              </a:lnSpc>
              <a:spcBef>
                <a:spcPct val="0"/>
              </a:spcBef>
              <a:spcAft>
                <a:spcPts val="0"/>
              </a:spcAft>
            </a:pPr>
            <a:r>
              <a:rPr lang="es-VE" sz="3000" b="1" kern="1200" dirty="0" smtClean="0"/>
              <a:t>Almacenamiento fuera de la tarjeta</a:t>
            </a:r>
            <a:endParaRPr lang="es-VE" sz="3000" b="1" kern="1200" dirty="0"/>
          </a:p>
        </p:txBody>
      </p:sp>
      <p:sp>
        <p:nvSpPr>
          <p:cNvPr id="12" name="Conector fuera de página 11"/>
          <p:cNvSpPr/>
          <p:nvPr/>
        </p:nvSpPr>
        <p:spPr>
          <a:xfrm>
            <a:off x="301298" y="4730845"/>
            <a:ext cx="3004204" cy="1792892"/>
          </a:xfrm>
          <a:prstGeom prst="flowChartOffpageConnector">
            <a:avLst/>
          </a:prstGeom>
          <a:gradFill>
            <a:gsLst>
              <a:gs pos="0">
                <a:schemeClr val="tx1">
                  <a:lumMod val="75000"/>
                  <a:lumOff val="25000"/>
                </a:schemeClr>
              </a:gs>
              <a:gs pos="80000">
                <a:schemeClr val="bg1">
                  <a:lumMod val="75000"/>
                </a:schemeClr>
              </a:gs>
              <a:gs pos="100000">
                <a:schemeClr val="tx1">
                  <a:lumMod val="75000"/>
                  <a:lumOff val="25000"/>
                </a:schemeClr>
              </a:gs>
            </a:gsLst>
          </a:gradFill>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sp>
      <p:sp>
        <p:nvSpPr>
          <p:cNvPr id="13" name="Conector fuera de página 8"/>
          <p:cNvSpPr/>
          <p:nvPr/>
        </p:nvSpPr>
        <p:spPr>
          <a:xfrm>
            <a:off x="301298" y="4730845"/>
            <a:ext cx="3004204" cy="1434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lvl="0" algn="ctr" defTabSz="1333500">
              <a:lnSpc>
                <a:spcPct val="90000"/>
              </a:lnSpc>
              <a:spcBef>
                <a:spcPct val="0"/>
              </a:spcBef>
              <a:spcAft>
                <a:spcPts val="0"/>
              </a:spcAft>
            </a:pPr>
            <a:r>
              <a:rPr lang="es-VE" sz="3000" b="1" kern="1200" dirty="0" smtClean="0"/>
              <a:t>Almacenamiento fuera de línea</a:t>
            </a:r>
            <a:endParaRPr lang="es-VE" sz="3000" b="1" kern="1200" dirty="0"/>
          </a:p>
        </p:txBody>
      </p:sp>
      <p:sp>
        <p:nvSpPr>
          <p:cNvPr id="18" name="2 Marcador de contenido"/>
          <p:cNvSpPr>
            <a:spLocks noGrp="1"/>
          </p:cNvSpPr>
          <p:nvPr/>
        </p:nvSpPr>
        <p:spPr>
          <a:xfrm>
            <a:off x="3810000" y="1006581"/>
            <a:ext cx="5189921" cy="5158578"/>
          </a:xfrm>
          <a:prstGeom prst="rect">
            <a:avLst/>
          </a:prstGeom>
        </p:spPr>
        <p:txBody>
          <a:bodyPr>
            <a:no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a:buClr>
                <a:schemeClr val="tx1"/>
              </a:buClr>
              <a:buFont typeface="Wingdings 2" panose="05020102010507070707" pitchFamily="18" charset="2"/>
              <a:buChar char=""/>
            </a:pPr>
            <a:r>
              <a:rPr lang="es-VE" sz="3700" b="1" dirty="0" smtClean="0">
                <a:solidFill>
                  <a:schemeClr val="tx1">
                    <a:lumMod val="50000"/>
                    <a:lumOff val="50000"/>
                  </a:schemeClr>
                </a:solidFill>
              </a:rPr>
              <a:t>Disminuye el coste por bit.</a:t>
            </a:r>
          </a:p>
          <a:p>
            <a:pPr>
              <a:buClr>
                <a:schemeClr val="tx1"/>
              </a:buClr>
              <a:buFont typeface="Wingdings 2" panose="05020102010507070707" pitchFamily="18" charset="2"/>
              <a:buChar char=""/>
            </a:pPr>
            <a:r>
              <a:rPr lang="es-VE" sz="3700" b="1" dirty="0" smtClean="0">
                <a:solidFill>
                  <a:schemeClr val="tx1">
                    <a:lumMod val="50000"/>
                    <a:lumOff val="50000"/>
                  </a:schemeClr>
                </a:solidFill>
              </a:rPr>
              <a:t>Aumenta la capacidad.</a:t>
            </a:r>
          </a:p>
          <a:p>
            <a:pPr>
              <a:buClr>
                <a:schemeClr val="tx1"/>
              </a:buClr>
              <a:buFont typeface="Wingdings 2" panose="05020102010507070707" pitchFamily="18" charset="2"/>
              <a:buChar char=""/>
            </a:pPr>
            <a:r>
              <a:rPr lang="es-VE" sz="3700" b="1" dirty="0" smtClean="0">
                <a:solidFill>
                  <a:schemeClr val="tx1">
                    <a:lumMod val="50000"/>
                    <a:lumOff val="50000"/>
                  </a:schemeClr>
                </a:solidFill>
              </a:rPr>
              <a:t>Aumenta el tiempo de acceso.</a:t>
            </a:r>
          </a:p>
          <a:p>
            <a:pPr>
              <a:buClr>
                <a:schemeClr val="tx1"/>
              </a:buClr>
              <a:buFont typeface="Wingdings 2" panose="05020102010507070707" pitchFamily="18" charset="2"/>
              <a:buChar char=""/>
            </a:pPr>
            <a:r>
              <a:rPr lang="es-VE" sz="3700" b="1" dirty="0" smtClean="0">
                <a:solidFill>
                  <a:schemeClr val="tx1">
                    <a:lumMod val="50000"/>
                    <a:lumOff val="50000"/>
                  </a:schemeClr>
                </a:solidFill>
              </a:rPr>
              <a:t>Disminuye la frecuencia de accesos a la memoria por parte del ordenador.</a:t>
            </a:r>
            <a:endParaRPr lang="es-VE" sz="3700" b="1" dirty="0">
              <a:solidFill>
                <a:schemeClr val="tx1">
                  <a:lumMod val="50000"/>
                  <a:lumOff val="50000"/>
                </a:schemeClr>
              </a:solidFill>
            </a:endParaRPr>
          </a:p>
        </p:txBody>
      </p:sp>
      <p:sp>
        <p:nvSpPr>
          <p:cNvPr id="2" name="Flecha abajo 1"/>
          <p:cNvSpPr/>
          <p:nvPr/>
        </p:nvSpPr>
        <p:spPr>
          <a:xfrm>
            <a:off x="3454400" y="1006581"/>
            <a:ext cx="355600" cy="5158578"/>
          </a:xfrm>
          <a:prstGeom prst="downArrow">
            <a:avLst/>
          </a:prstGeom>
          <a:gradFill flip="none" rotWithShape="1">
            <a:gsLst>
              <a:gs pos="0">
                <a:schemeClr val="tx1"/>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Tree>
    <p:extLst>
      <p:ext uri="{BB962C8B-B14F-4D97-AF65-F5344CB8AC3E}">
        <p14:creationId xmlns:p14="http://schemas.microsoft.com/office/powerpoint/2010/main" val="8941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prstClr val="white"/>
                </a:solidFill>
                <a:latin typeface="Rockwell" panose="02060603020205020403" pitchFamily="18" charset="0"/>
              </a:rPr>
              <a:t>PRINCIPIOS BÁSICOS DE LAS MEMORIAS CACHÉ</a:t>
            </a:r>
            <a:endParaRPr lang="es-ES" sz="2600" b="1" dirty="0">
              <a:ln w="17780" cmpd="sng">
                <a:noFill/>
                <a:prstDash val="solid"/>
                <a:miter lim="800000"/>
              </a:ln>
              <a:solidFill>
                <a:prstClr val="white"/>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solidFill>
                <a:prstClr val="white"/>
              </a:solidFill>
            </a:endParaRPr>
          </a:p>
        </p:txBody>
      </p:sp>
      <p:sp>
        <p:nvSpPr>
          <p:cNvPr id="19" name="CuadroTexto 18"/>
          <p:cNvSpPr txBox="1"/>
          <p:nvPr/>
        </p:nvSpPr>
        <p:spPr>
          <a:xfrm>
            <a:off x="433644" y="863041"/>
            <a:ext cx="8465898" cy="1569660"/>
          </a:xfrm>
          <a:prstGeom prst="rect">
            <a:avLst/>
          </a:prstGeom>
          <a:noFill/>
        </p:spPr>
        <p:txBody>
          <a:bodyPr wrap="square" rtlCol="0">
            <a:spAutoFit/>
          </a:bodyPr>
          <a:lstStyle/>
          <a:p>
            <a:pPr algn="just">
              <a:spcAft>
                <a:spcPts val="1800"/>
              </a:spcAft>
              <a:buClr>
                <a:schemeClr val="tx1"/>
              </a:buClr>
            </a:pPr>
            <a:r>
              <a:rPr lang="es-VE" sz="2400" b="1" dirty="0" smtClean="0">
                <a:solidFill>
                  <a:schemeClr val="tx1">
                    <a:lumMod val="50000"/>
                    <a:lumOff val="50000"/>
                  </a:schemeClr>
                </a:solidFill>
              </a:rPr>
              <a:t>El objetivo de la memoria caché es lograr que la velocidad de la memoria sea lo más rápida posible consiguiendo al mismo tiempo un tamaño grande al precio de memorias semiconductoras menos costosas.11</a:t>
            </a:r>
          </a:p>
        </p:txBody>
      </p:sp>
      <p:sp>
        <p:nvSpPr>
          <p:cNvPr id="6" name="Rectángulo 5"/>
          <p:cNvSpPr/>
          <p:nvPr/>
        </p:nvSpPr>
        <p:spPr>
          <a:xfrm>
            <a:off x="858783" y="4652934"/>
            <a:ext cx="1592318" cy="744566"/>
          </a:xfrm>
          <a:prstGeom prst="rect">
            <a:avLst/>
          </a:prstGeom>
          <a:solidFill>
            <a:schemeClr val="bg1"/>
          </a:solidFill>
          <a:ln>
            <a:solidFill>
              <a:schemeClr val="tx1"/>
            </a:solidFill>
          </a:ln>
          <a:scene3d>
            <a:camera prst="obliqueTopRight"/>
            <a:lightRig rig="threePt" dir="t"/>
          </a:scene3d>
          <a:sp3d extrusionH="1016000" prstMaterial="dkEdge">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b="1" dirty="0" smtClean="0">
                <a:solidFill>
                  <a:schemeClr val="tx1"/>
                </a:solidFill>
              </a:rPr>
              <a:t>CPU</a:t>
            </a:r>
            <a:endParaRPr lang="es-VE" sz="2400" b="1" dirty="0">
              <a:solidFill>
                <a:schemeClr val="tx1"/>
              </a:solidFill>
            </a:endParaRPr>
          </a:p>
        </p:txBody>
      </p:sp>
      <p:sp>
        <p:nvSpPr>
          <p:cNvPr id="8" name="Rectángulo 7"/>
          <p:cNvSpPr/>
          <p:nvPr/>
        </p:nvSpPr>
        <p:spPr>
          <a:xfrm>
            <a:off x="3120699" y="4652934"/>
            <a:ext cx="1592318" cy="744566"/>
          </a:xfrm>
          <a:prstGeom prst="rect">
            <a:avLst/>
          </a:prstGeom>
          <a:solidFill>
            <a:schemeClr val="bg1"/>
          </a:solidFill>
          <a:ln>
            <a:solidFill>
              <a:schemeClr val="tx1"/>
            </a:solidFill>
          </a:ln>
          <a:scene3d>
            <a:camera prst="obliqueTopRight"/>
            <a:lightRig rig="threePt" dir="t"/>
          </a:scene3d>
          <a:sp3d extrusionH="1016000" prstMaterial="dkEdge">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b="1" dirty="0" smtClean="0">
                <a:solidFill>
                  <a:schemeClr val="tx1"/>
                </a:solidFill>
              </a:rPr>
              <a:t>Caché</a:t>
            </a:r>
            <a:endParaRPr lang="es-VE" sz="2400" b="1" dirty="0">
              <a:solidFill>
                <a:schemeClr val="tx1"/>
              </a:solidFill>
            </a:endParaRPr>
          </a:p>
        </p:txBody>
      </p:sp>
      <p:sp>
        <p:nvSpPr>
          <p:cNvPr id="9" name="Rectángulo 8"/>
          <p:cNvSpPr/>
          <p:nvPr/>
        </p:nvSpPr>
        <p:spPr>
          <a:xfrm>
            <a:off x="5382615" y="3917041"/>
            <a:ext cx="2899101" cy="2051959"/>
          </a:xfrm>
          <a:prstGeom prst="rect">
            <a:avLst/>
          </a:prstGeom>
          <a:solidFill>
            <a:schemeClr val="bg1"/>
          </a:solidFill>
          <a:ln>
            <a:solidFill>
              <a:schemeClr val="tx1"/>
            </a:solidFill>
          </a:ln>
          <a:scene3d>
            <a:camera prst="obliqueTopRight"/>
            <a:lightRig rig="threePt" dir="t"/>
          </a:scene3d>
          <a:sp3d extrusionH="1016000" prstMaterial="dkEdge">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b="1" dirty="0" smtClean="0">
                <a:solidFill>
                  <a:schemeClr val="tx1"/>
                </a:solidFill>
              </a:rPr>
              <a:t>Memoria Principal</a:t>
            </a:r>
            <a:endParaRPr lang="es-VE" sz="2400" b="1" dirty="0">
              <a:solidFill>
                <a:schemeClr val="tx1"/>
              </a:solidFill>
            </a:endParaRPr>
          </a:p>
        </p:txBody>
      </p:sp>
      <p:cxnSp>
        <p:nvCxnSpPr>
          <p:cNvPr id="11" name="Conector recto de flecha 10"/>
          <p:cNvCxnSpPr/>
          <p:nvPr/>
        </p:nvCxnSpPr>
        <p:spPr>
          <a:xfrm>
            <a:off x="2549216" y="4859309"/>
            <a:ext cx="576000" cy="0"/>
          </a:xfrm>
          <a:prstGeom prst="straightConnector1">
            <a:avLst/>
          </a:prstGeom>
          <a:ln w="41275">
            <a:solidFill>
              <a:schemeClr val="bg1"/>
            </a:solidFill>
            <a:tailEnd type="triangle"/>
          </a:ln>
          <a:effectLst>
            <a:glow rad="127000">
              <a:schemeClr val="tx1"/>
            </a:glow>
          </a:effectLst>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2544699" y="5043459"/>
            <a:ext cx="576000" cy="0"/>
          </a:xfrm>
          <a:prstGeom prst="straightConnector1">
            <a:avLst/>
          </a:prstGeom>
          <a:ln w="41275">
            <a:solidFill>
              <a:schemeClr val="bg1"/>
            </a:solidFill>
            <a:headEnd type="triangle"/>
            <a:tailEnd type="none"/>
          </a:ln>
          <a:effectLst>
            <a:glow rad="127000">
              <a:schemeClr val="tx1"/>
            </a:glow>
          </a:effectLst>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4797116" y="4859309"/>
            <a:ext cx="576000" cy="0"/>
          </a:xfrm>
          <a:prstGeom prst="straightConnector1">
            <a:avLst/>
          </a:prstGeom>
          <a:ln w="41275">
            <a:solidFill>
              <a:schemeClr val="bg1"/>
            </a:solidFill>
            <a:tailEnd type="triangle"/>
          </a:ln>
          <a:effectLst>
            <a:glow rad="127000">
              <a:schemeClr val="tx1"/>
            </a:glow>
          </a:effectLst>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4792599" y="5043459"/>
            <a:ext cx="576000" cy="0"/>
          </a:xfrm>
          <a:prstGeom prst="straightConnector1">
            <a:avLst/>
          </a:prstGeom>
          <a:ln w="41275">
            <a:solidFill>
              <a:schemeClr val="bg1"/>
            </a:solidFill>
            <a:headEnd type="triangle"/>
            <a:tailEnd type="none"/>
          </a:ln>
          <a:effectLst>
            <a:glow rad="127000">
              <a:schemeClr val="tx1"/>
            </a:glow>
          </a:effectLst>
        </p:spPr>
        <p:style>
          <a:lnRef idx="1">
            <a:schemeClr val="accent1"/>
          </a:lnRef>
          <a:fillRef idx="0">
            <a:schemeClr val="accent1"/>
          </a:fillRef>
          <a:effectRef idx="0">
            <a:schemeClr val="accent1"/>
          </a:effectRef>
          <a:fontRef idx="minor">
            <a:schemeClr val="tx1"/>
          </a:fontRef>
        </p:style>
      </p:cxnSp>
      <p:sp>
        <p:nvSpPr>
          <p:cNvPr id="5" name="Cerrar llave 4"/>
          <p:cNvSpPr/>
          <p:nvPr/>
        </p:nvSpPr>
        <p:spPr>
          <a:xfrm rot="16200000">
            <a:off x="2839521" y="3960237"/>
            <a:ext cx="269819" cy="629744"/>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dirty="0"/>
          </a:p>
        </p:txBody>
      </p:sp>
      <p:sp>
        <p:nvSpPr>
          <p:cNvPr id="20" name="Cerrar llave 19"/>
          <p:cNvSpPr/>
          <p:nvPr/>
        </p:nvSpPr>
        <p:spPr>
          <a:xfrm rot="16200000">
            <a:off x="5048765" y="3262813"/>
            <a:ext cx="269819" cy="629744"/>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dirty="0"/>
          </a:p>
        </p:txBody>
      </p:sp>
      <p:sp>
        <p:nvSpPr>
          <p:cNvPr id="21" name="Rectángulo 20"/>
          <p:cNvSpPr/>
          <p:nvPr/>
        </p:nvSpPr>
        <p:spPr>
          <a:xfrm>
            <a:off x="2244805" y="3526885"/>
            <a:ext cx="1459246" cy="646331"/>
          </a:xfrm>
          <a:prstGeom prst="rect">
            <a:avLst/>
          </a:prstGeom>
          <a:effectLst/>
        </p:spPr>
        <p:txBody>
          <a:bodyPr wrap="none">
            <a:spAutoFit/>
          </a:bodyPr>
          <a:lstStyle/>
          <a:p>
            <a:pPr algn="ctr"/>
            <a:r>
              <a:rPr lang="es-VE" b="1" dirty="0" smtClean="0"/>
              <a:t>Transferencia</a:t>
            </a:r>
          </a:p>
          <a:p>
            <a:pPr algn="ctr"/>
            <a:r>
              <a:rPr lang="es-VE" b="1" dirty="0" smtClean="0"/>
              <a:t>De palabras </a:t>
            </a:r>
            <a:endParaRPr lang="es-VE" dirty="0"/>
          </a:p>
        </p:txBody>
      </p:sp>
      <p:sp>
        <p:nvSpPr>
          <p:cNvPr id="22" name="Rectángulo 21"/>
          <p:cNvSpPr/>
          <p:nvPr/>
        </p:nvSpPr>
        <p:spPr>
          <a:xfrm>
            <a:off x="4454051" y="2815978"/>
            <a:ext cx="1459246" cy="646331"/>
          </a:xfrm>
          <a:prstGeom prst="rect">
            <a:avLst/>
          </a:prstGeom>
          <a:effectLst/>
        </p:spPr>
        <p:txBody>
          <a:bodyPr wrap="none">
            <a:spAutoFit/>
          </a:bodyPr>
          <a:lstStyle/>
          <a:p>
            <a:pPr algn="ctr"/>
            <a:r>
              <a:rPr lang="es-VE" b="1" dirty="0" smtClean="0"/>
              <a:t>Transferencia</a:t>
            </a:r>
          </a:p>
          <a:p>
            <a:pPr algn="ctr"/>
            <a:r>
              <a:rPr lang="es-VE" b="1" dirty="0" smtClean="0"/>
              <a:t>De bloques</a:t>
            </a:r>
            <a:endParaRPr lang="es-VE" dirty="0"/>
          </a:p>
        </p:txBody>
      </p:sp>
    </p:spTree>
    <p:extLst>
      <p:ext uri="{BB962C8B-B14F-4D97-AF65-F5344CB8AC3E}">
        <p14:creationId xmlns:p14="http://schemas.microsoft.com/office/powerpoint/2010/main" val="30537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prstClr val="white"/>
                </a:solidFill>
                <a:latin typeface="Rockwell" panose="02060603020205020403" pitchFamily="18" charset="0"/>
              </a:rPr>
              <a:t>ELEMENTOS DE DISEÑO DE LA CACHÉ</a:t>
            </a:r>
            <a:endParaRPr lang="es-ES" sz="2600" b="1" dirty="0">
              <a:ln w="17780" cmpd="sng">
                <a:noFill/>
                <a:prstDash val="solid"/>
                <a:miter lim="800000"/>
              </a:ln>
              <a:solidFill>
                <a:prstClr val="white"/>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solidFill>
                <a:prstClr val="white"/>
              </a:solidFill>
            </a:endParaRPr>
          </a:p>
        </p:txBody>
      </p:sp>
      <p:sp>
        <p:nvSpPr>
          <p:cNvPr id="18" name="Rectángulo 17"/>
          <p:cNvSpPr/>
          <p:nvPr/>
        </p:nvSpPr>
        <p:spPr>
          <a:xfrm>
            <a:off x="189182" y="506806"/>
            <a:ext cx="8881990" cy="521316"/>
          </a:xfrm>
          <a:prstGeom prst="rect">
            <a:avLst/>
          </a:prstGeom>
          <a:gradFill flip="none" rotWithShape="1">
            <a:gsLst>
              <a:gs pos="0">
                <a:schemeClr val="tx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19" name="CuadroTexto 18"/>
          <p:cNvSpPr txBox="1"/>
          <p:nvPr/>
        </p:nvSpPr>
        <p:spPr>
          <a:xfrm>
            <a:off x="444500" y="1102899"/>
            <a:ext cx="8453198" cy="1938992"/>
          </a:xfrm>
          <a:prstGeom prst="rect">
            <a:avLst/>
          </a:prstGeom>
          <a:noFill/>
        </p:spPr>
        <p:txBody>
          <a:bodyPr wrap="square" rtlCol="0">
            <a:spAutoFit/>
          </a:bodyPr>
          <a:lstStyle/>
          <a:p>
            <a:pPr algn="just">
              <a:spcAft>
                <a:spcPts val="1800"/>
              </a:spcAft>
              <a:buClr>
                <a:schemeClr val="tx1"/>
              </a:buClr>
            </a:pPr>
            <a:r>
              <a:rPr lang="es-VE" sz="2400" b="1" dirty="0" smtClean="0">
                <a:solidFill>
                  <a:schemeClr val="tx1">
                    <a:lumMod val="50000"/>
                    <a:lumOff val="50000"/>
                  </a:schemeClr>
                </a:solidFill>
              </a:rPr>
              <a:t>    Se busca que el tamaño sea lo suficientemente pequeño como para que el coste total medio por bit se aproxime al de la memoria principal sola, y que sea lo suficientemente grande para que el tiempo de acceso medio total sea próximo al de la caché sola.</a:t>
            </a:r>
          </a:p>
        </p:txBody>
      </p:sp>
      <p:sp>
        <p:nvSpPr>
          <p:cNvPr id="20" name="5 Rectángulo"/>
          <p:cNvSpPr/>
          <p:nvPr/>
        </p:nvSpPr>
        <p:spPr>
          <a:xfrm>
            <a:off x="189185" y="463540"/>
            <a:ext cx="4903515"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TAMAÑO DE CACHÉ</a:t>
            </a:r>
            <a:endParaRPr lang="es-ES" sz="3200" b="1" dirty="0">
              <a:ln w="17780" cmpd="sng">
                <a:noFill/>
                <a:prstDash val="solid"/>
                <a:miter lim="800000"/>
              </a:ln>
              <a:solidFill>
                <a:schemeClr val="lt1"/>
              </a:solidFill>
              <a:latin typeface="Rockwell" panose="02060603020205020403" pitchFamily="18" charset="0"/>
            </a:endParaRPr>
          </a:p>
        </p:txBody>
      </p:sp>
      <p:sp>
        <p:nvSpPr>
          <p:cNvPr id="11" name="Rectángulo 10"/>
          <p:cNvSpPr/>
          <p:nvPr/>
        </p:nvSpPr>
        <p:spPr>
          <a:xfrm>
            <a:off x="189182" y="3139741"/>
            <a:ext cx="8881990" cy="521316"/>
          </a:xfrm>
          <a:prstGeom prst="rect">
            <a:avLst/>
          </a:prstGeom>
          <a:gradFill flip="none" rotWithShape="1">
            <a:gsLst>
              <a:gs pos="69000">
                <a:srgbClr val="808080"/>
              </a:gs>
              <a:gs pos="0">
                <a:schemeClr val="tx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12" name="CuadroTexto 11"/>
          <p:cNvSpPr txBox="1"/>
          <p:nvPr/>
        </p:nvSpPr>
        <p:spPr>
          <a:xfrm>
            <a:off x="444500" y="3735834"/>
            <a:ext cx="8453198" cy="3046988"/>
          </a:xfrm>
          <a:prstGeom prst="rect">
            <a:avLst/>
          </a:prstGeom>
          <a:noFill/>
        </p:spPr>
        <p:txBody>
          <a:bodyPr wrap="square" rtlCol="0">
            <a:spAutoFit/>
          </a:bodyPr>
          <a:lstStyle/>
          <a:p>
            <a:pPr algn="just">
              <a:buClr>
                <a:schemeClr val="tx1"/>
              </a:buClr>
            </a:pPr>
            <a:r>
              <a:rPr lang="es-VE" sz="2400" b="1" dirty="0" smtClean="0">
                <a:solidFill>
                  <a:schemeClr val="tx1">
                    <a:lumMod val="50000"/>
                    <a:lumOff val="50000"/>
                  </a:schemeClr>
                </a:solidFill>
              </a:rPr>
              <a:t>    La elección de una función de correspondencia determina cómo se organiza la caché. Pueden usarse tres técnicas:</a:t>
            </a:r>
          </a:p>
          <a:p>
            <a:pPr marL="342900" indent="12700" algn="just">
              <a:buClr>
                <a:schemeClr val="tx1"/>
              </a:buClr>
              <a:buFont typeface="Wingdings 2" panose="05020102010507070707" pitchFamily="18" charset="2"/>
              <a:buChar char=""/>
            </a:pPr>
            <a:r>
              <a:rPr lang="es-VE" sz="2400" b="1" dirty="0" smtClean="0"/>
              <a:t>Directa: </a:t>
            </a:r>
            <a:r>
              <a:rPr lang="es-VE" sz="2400" b="1" dirty="0" smtClean="0">
                <a:solidFill>
                  <a:schemeClr val="tx1">
                    <a:lumMod val="50000"/>
                    <a:lumOff val="50000"/>
                  </a:schemeClr>
                </a:solidFill>
              </a:rPr>
              <a:t>Consiste en hacer corresponder cada bloque de memoria principal a solo una línea posible de caché.</a:t>
            </a:r>
          </a:p>
          <a:p>
            <a:pPr marL="342900" indent="12700" algn="just">
              <a:buClr>
                <a:schemeClr val="tx1"/>
              </a:buClr>
              <a:buFont typeface="Wingdings 2" panose="05020102010507070707" pitchFamily="18" charset="2"/>
              <a:buChar char=""/>
            </a:pPr>
            <a:r>
              <a:rPr lang="es-VE" sz="2400" b="1" dirty="0" smtClean="0"/>
              <a:t>Asociativa: </a:t>
            </a:r>
            <a:r>
              <a:rPr lang="es-VE" sz="2400" b="1" dirty="0" smtClean="0">
                <a:solidFill>
                  <a:schemeClr val="tx1">
                    <a:lumMod val="50000"/>
                    <a:lumOff val="50000"/>
                  </a:schemeClr>
                </a:solidFill>
              </a:rPr>
              <a:t>Permite que cada bloque de memoria principal pueda cargarse en cualquier línea e la caché.</a:t>
            </a:r>
          </a:p>
          <a:p>
            <a:pPr marL="342900" indent="12700" algn="just">
              <a:buClr>
                <a:schemeClr val="tx1"/>
              </a:buClr>
              <a:buFont typeface="Wingdings 2" panose="05020102010507070707" pitchFamily="18" charset="2"/>
              <a:buChar char=""/>
            </a:pPr>
            <a:r>
              <a:rPr lang="es-VE" sz="2400" b="1" dirty="0" smtClean="0"/>
              <a:t>Asociativa por conjuntos: </a:t>
            </a:r>
            <a:r>
              <a:rPr lang="es-VE" sz="2400" b="1" dirty="0" smtClean="0">
                <a:solidFill>
                  <a:schemeClr val="tx1">
                    <a:lumMod val="50000"/>
                    <a:lumOff val="50000"/>
                  </a:schemeClr>
                </a:solidFill>
              </a:rPr>
              <a:t>En este caso, la caché se divide en v conjuntos, cada uno de k líneas.</a:t>
            </a:r>
          </a:p>
        </p:txBody>
      </p:sp>
      <p:sp>
        <p:nvSpPr>
          <p:cNvPr id="13" name="5 Rectángulo"/>
          <p:cNvSpPr/>
          <p:nvPr/>
        </p:nvSpPr>
        <p:spPr>
          <a:xfrm>
            <a:off x="189185" y="3096475"/>
            <a:ext cx="7938815"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FUNCIÓN DE CORRESPONDENCIA</a:t>
            </a:r>
            <a:endParaRPr lang="es-ES" sz="3200" b="1" dirty="0">
              <a:ln w="17780" cmpd="sng">
                <a:noFill/>
                <a:prstDash val="solid"/>
                <a:miter lim="800000"/>
              </a:ln>
              <a:solidFill>
                <a:schemeClr val="lt1"/>
              </a:solidFill>
              <a:latin typeface="Rockwell" panose="02060603020205020403" pitchFamily="18" charset="0"/>
            </a:endParaRPr>
          </a:p>
        </p:txBody>
      </p:sp>
    </p:spTree>
    <p:extLst>
      <p:ext uri="{BB962C8B-B14F-4D97-AF65-F5344CB8AC3E}">
        <p14:creationId xmlns:p14="http://schemas.microsoft.com/office/powerpoint/2010/main" val="267901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prstClr val="white"/>
                </a:solidFill>
                <a:latin typeface="Rockwell" panose="02060603020205020403" pitchFamily="18" charset="0"/>
              </a:rPr>
              <a:t>ELEMENTOS DE DISEÑO DE LA CACHÉ</a:t>
            </a:r>
            <a:endParaRPr lang="es-ES" sz="2600" b="1" dirty="0">
              <a:ln w="17780" cmpd="sng">
                <a:noFill/>
                <a:prstDash val="solid"/>
                <a:miter lim="800000"/>
              </a:ln>
              <a:solidFill>
                <a:prstClr val="white"/>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solidFill>
                <a:prstClr val="white"/>
              </a:solidFill>
            </a:endParaRPr>
          </a:p>
        </p:txBody>
      </p:sp>
      <p:sp>
        <p:nvSpPr>
          <p:cNvPr id="18" name="Rectángulo 17"/>
          <p:cNvSpPr/>
          <p:nvPr/>
        </p:nvSpPr>
        <p:spPr>
          <a:xfrm>
            <a:off x="189183" y="506806"/>
            <a:ext cx="8817252" cy="521316"/>
          </a:xfrm>
          <a:prstGeom prst="rect">
            <a:avLst/>
          </a:prstGeom>
          <a:gradFill flip="none" rotWithShape="1">
            <a:gsLst>
              <a:gs pos="0">
                <a:schemeClr val="tx1"/>
              </a:gs>
              <a:gs pos="69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19" name="CuadroTexto 18"/>
          <p:cNvSpPr txBox="1"/>
          <p:nvPr/>
        </p:nvSpPr>
        <p:spPr>
          <a:xfrm>
            <a:off x="444500" y="1102899"/>
            <a:ext cx="8453198" cy="5693866"/>
          </a:xfrm>
          <a:prstGeom prst="rect">
            <a:avLst/>
          </a:prstGeom>
          <a:noFill/>
        </p:spPr>
        <p:txBody>
          <a:bodyPr wrap="square" rtlCol="0">
            <a:spAutoFit/>
          </a:bodyPr>
          <a:lstStyle/>
          <a:p>
            <a:pPr algn="just">
              <a:buClr>
                <a:schemeClr val="tx1"/>
              </a:buClr>
            </a:pPr>
            <a:r>
              <a:rPr lang="es-VE" sz="2800" b="1" dirty="0" smtClean="0">
                <a:solidFill>
                  <a:schemeClr val="tx1">
                    <a:lumMod val="50000"/>
                    <a:lumOff val="50000"/>
                  </a:schemeClr>
                </a:solidFill>
              </a:rPr>
              <a:t>    Una vez se ha llenado la caché, para introducir un nuevo bloque debe sustituirse uno de los bloques existentes mediante ciertos algoritmos.</a:t>
            </a:r>
          </a:p>
          <a:p>
            <a:pPr algn="just">
              <a:buClr>
                <a:schemeClr val="tx1"/>
              </a:buClr>
            </a:pPr>
            <a:r>
              <a:rPr lang="es-VE" sz="2800" b="1" dirty="0" smtClean="0">
                <a:solidFill>
                  <a:schemeClr val="tx1">
                    <a:lumMod val="50000"/>
                    <a:lumOff val="50000"/>
                  </a:schemeClr>
                </a:solidFill>
              </a:rPr>
              <a:t>   Para </a:t>
            </a:r>
            <a:r>
              <a:rPr lang="es-VE" sz="2800" b="1" dirty="0">
                <a:solidFill>
                  <a:schemeClr val="tx1">
                    <a:lumMod val="50000"/>
                    <a:lumOff val="50000"/>
                  </a:schemeClr>
                </a:solidFill>
              </a:rPr>
              <a:t>conseguir alta velocidad, tales algoritmos deben implementarse en hardware.</a:t>
            </a:r>
          </a:p>
          <a:p>
            <a:pPr marL="342900" indent="12700" algn="just">
              <a:buClr>
                <a:schemeClr val="tx1"/>
              </a:buClr>
              <a:buFont typeface="Wingdings 2" panose="05020102010507070707" pitchFamily="18" charset="2"/>
              <a:buChar char=""/>
            </a:pPr>
            <a:r>
              <a:rPr lang="es-VE" sz="2800" b="1" dirty="0"/>
              <a:t>LRU (least-recently used): </a:t>
            </a:r>
            <a:r>
              <a:rPr lang="es-VE" sz="2800" b="1" dirty="0">
                <a:solidFill>
                  <a:schemeClr val="tx1">
                    <a:lumMod val="50000"/>
                    <a:lumOff val="50000"/>
                  </a:schemeClr>
                </a:solidFill>
              </a:rPr>
              <a:t>Se sustituye el bloque que se ha mantenido en la caché por más tiempo sin haber sido referenciado.</a:t>
            </a:r>
          </a:p>
          <a:p>
            <a:pPr marL="342900" indent="12700" algn="just">
              <a:buClr>
                <a:schemeClr val="tx1"/>
              </a:buClr>
              <a:buFont typeface="Wingdings 2" panose="05020102010507070707" pitchFamily="18" charset="2"/>
              <a:buChar char=""/>
            </a:pPr>
            <a:r>
              <a:rPr lang="es-VE" sz="2800" b="1" dirty="0"/>
              <a:t>FIFO (First-In-First-Out): </a:t>
            </a:r>
            <a:r>
              <a:rPr lang="es-VE" sz="2800" b="1" dirty="0">
                <a:solidFill>
                  <a:schemeClr val="tx1">
                    <a:lumMod val="50000"/>
                    <a:lumOff val="50000"/>
                  </a:schemeClr>
                </a:solidFill>
              </a:rPr>
              <a:t>Se sustituye aquel bloque del conjunto que ha estado más tiempo en la caché.</a:t>
            </a:r>
          </a:p>
          <a:p>
            <a:pPr marL="342900" indent="12700" algn="just">
              <a:buClr>
                <a:schemeClr val="tx1"/>
              </a:buClr>
              <a:buFont typeface="Wingdings 2" panose="05020102010507070707" pitchFamily="18" charset="2"/>
              <a:buChar char=""/>
            </a:pPr>
            <a:r>
              <a:rPr lang="es-VE" sz="2800" b="1" dirty="0"/>
              <a:t>LFU (Least-Frequently Used): </a:t>
            </a:r>
            <a:r>
              <a:rPr lang="es-VE" sz="2800" b="1" dirty="0">
                <a:solidFill>
                  <a:schemeClr val="tx1">
                    <a:lumMod val="50000"/>
                    <a:lumOff val="50000"/>
                  </a:schemeClr>
                </a:solidFill>
              </a:rPr>
              <a:t>Se sustituye aquel bloque del conjunto que ha experimentado menos referencias.</a:t>
            </a:r>
            <a:endParaRPr lang="es-VE" sz="2800" b="1" dirty="0" smtClean="0">
              <a:solidFill>
                <a:schemeClr val="tx1">
                  <a:lumMod val="50000"/>
                  <a:lumOff val="50000"/>
                </a:schemeClr>
              </a:solidFill>
            </a:endParaRPr>
          </a:p>
        </p:txBody>
      </p:sp>
      <p:sp>
        <p:nvSpPr>
          <p:cNvPr id="20" name="5 Rectángulo"/>
          <p:cNvSpPr/>
          <p:nvPr/>
        </p:nvSpPr>
        <p:spPr>
          <a:xfrm>
            <a:off x="189185" y="463540"/>
            <a:ext cx="7811815"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ALGORITMOS DE SUSTITUCIÓN</a:t>
            </a:r>
            <a:endParaRPr lang="es-ES" sz="3200" b="1" dirty="0">
              <a:ln w="17780" cmpd="sng">
                <a:noFill/>
                <a:prstDash val="solid"/>
                <a:miter lim="800000"/>
              </a:ln>
              <a:solidFill>
                <a:schemeClr val="lt1"/>
              </a:solidFill>
              <a:latin typeface="Rockwell" panose="02060603020205020403" pitchFamily="18" charset="0"/>
            </a:endParaRPr>
          </a:p>
        </p:txBody>
      </p:sp>
    </p:spTree>
    <p:extLst>
      <p:ext uri="{BB962C8B-B14F-4D97-AF65-F5344CB8AC3E}">
        <p14:creationId xmlns:p14="http://schemas.microsoft.com/office/powerpoint/2010/main" val="228614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prstClr val="white"/>
                </a:solidFill>
                <a:latin typeface="Rockwell" panose="02060603020205020403" pitchFamily="18" charset="0"/>
              </a:rPr>
              <a:t>ELEMENTOS DE DISEÑO DE LA CACHÉ</a:t>
            </a:r>
            <a:endParaRPr lang="es-ES" sz="2600" b="1" dirty="0">
              <a:ln w="17780" cmpd="sng">
                <a:noFill/>
                <a:prstDash val="solid"/>
                <a:miter lim="800000"/>
              </a:ln>
              <a:solidFill>
                <a:prstClr val="white"/>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solidFill>
                <a:prstClr val="white"/>
              </a:solidFill>
            </a:endParaRPr>
          </a:p>
        </p:txBody>
      </p:sp>
      <p:sp>
        <p:nvSpPr>
          <p:cNvPr id="11" name="Rectángulo 10"/>
          <p:cNvSpPr/>
          <p:nvPr/>
        </p:nvSpPr>
        <p:spPr>
          <a:xfrm>
            <a:off x="189184" y="532681"/>
            <a:ext cx="8428833" cy="521316"/>
          </a:xfrm>
          <a:prstGeom prst="rect">
            <a:avLst/>
          </a:prstGeom>
          <a:gradFill flip="none" rotWithShape="1">
            <a:gsLst>
              <a:gs pos="0">
                <a:schemeClr val="tx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12" name="CuadroTexto 11"/>
          <p:cNvSpPr txBox="1"/>
          <p:nvPr/>
        </p:nvSpPr>
        <p:spPr>
          <a:xfrm>
            <a:off x="444502" y="1128774"/>
            <a:ext cx="8453198" cy="5632311"/>
          </a:xfrm>
          <a:prstGeom prst="rect">
            <a:avLst/>
          </a:prstGeom>
          <a:noFill/>
        </p:spPr>
        <p:txBody>
          <a:bodyPr wrap="square" rtlCol="0">
            <a:spAutoFit/>
          </a:bodyPr>
          <a:lstStyle/>
          <a:p>
            <a:pPr algn="just">
              <a:buClr>
                <a:schemeClr val="tx1"/>
              </a:buClr>
            </a:pPr>
            <a:r>
              <a:rPr lang="es-VE" sz="3200" b="1" dirty="0" smtClean="0"/>
              <a:t>    </a:t>
            </a:r>
            <a:r>
              <a:rPr lang="es-VE" sz="2800" b="1" dirty="0" smtClean="0"/>
              <a:t>CACHÉS MULTINIVEL:</a:t>
            </a:r>
          </a:p>
          <a:p>
            <a:pPr marL="342900" indent="12700" algn="just">
              <a:buClr>
                <a:schemeClr val="tx1"/>
              </a:buClr>
              <a:buFont typeface="Wingdings 2" panose="05020102010507070707" pitchFamily="18" charset="2"/>
              <a:buChar char=""/>
            </a:pPr>
            <a:r>
              <a:rPr lang="es-VE" sz="2800" b="1" dirty="0" smtClean="0">
                <a:solidFill>
                  <a:schemeClr val="tx1">
                    <a:lumMod val="50000"/>
                    <a:lumOff val="50000"/>
                  </a:schemeClr>
                </a:solidFill>
              </a:rPr>
              <a:t>Caché de nivel 1 (L1).</a:t>
            </a:r>
          </a:p>
          <a:p>
            <a:pPr marL="342900" indent="12700" algn="just">
              <a:buClr>
                <a:schemeClr val="tx1"/>
              </a:buClr>
              <a:buFont typeface="Wingdings 2" panose="05020102010507070707" pitchFamily="18" charset="2"/>
              <a:buChar char=""/>
            </a:pPr>
            <a:r>
              <a:rPr lang="es-VE" sz="2800" b="1" dirty="0" smtClean="0">
                <a:solidFill>
                  <a:schemeClr val="tx1">
                    <a:lumMod val="50000"/>
                    <a:lumOff val="50000"/>
                  </a:schemeClr>
                </a:solidFill>
              </a:rPr>
              <a:t>Caché de nivel 2 (L2).</a:t>
            </a:r>
          </a:p>
          <a:p>
            <a:pPr marL="342900" indent="12700" algn="just">
              <a:buClr>
                <a:schemeClr val="tx1"/>
              </a:buClr>
              <a:buFont typeface="Wingdings 2" panose="05020102010507070707" pitchFamily="18" charset="2"/>
              <a:buChar char=""/>
            </a:pPr>
            <a:r>
              <a:rPr lang="es-VE" sz="2800" b="1" dirty="0" smtClean="0">
                <a:solidFill>
                  <a:schemeClr val="tx1">
                    <a:lumMod val="50000"/>
                    <a:lumOff val="50000"/>
                  </a:schemeClr>
                </a:solidFill>
              </a:rPr>
              <a:t>Caché de nivel 3 (L3).</a:t>
            </a:r>
          </a:p>
          <a:p>
            <a:pPr marL="342900" algn="just">
              <a:buClr>
                <a:schemeClr val="tx1"/>
              </a:buClr>
            </a:pPr>
            <a:endParaRPr lang="es-VE" sz="700" b="1" dirty="0" smtClean="0">
              <a:solidFill>
                <a:schemeClr val="bg1"/>
              </a:solidFill>
            </a:endParaRPr>
          </a:p>
          <a:p>
            <a:pPr lvl="0" algn="just">
              <a:buClr>
                <a:prstClr val="black"/>
              </a:buClr>
            </a:pPr>
            <a:r>
              <a:rPr lang="es-VE" sz="3200" b="1" dirty="0" smtClean="0">
                <a:solidFill>
                  <a:prstClr val="black"/>
                </a:solidFill>
              </a:rPr>
              <a:t>    </a:t>
            </a:r>
            <a:r>
              <a:rPr lang="es-VE" sz="2800" b="1" dirty="0" smtClean="0">
                <a:solidFill>
                  <a:prstClr val="black"/>
                </a:solidFill>
              </a:rPr>
              <a:t>CACHÉ UNIFICADA FRENTE A CACHÉS SEPARADAS:</a:t>
            </a:r>
          </a:p>
          <a:p>
            <a:pPr algn="just">
              <a:buClr>
                <a:schemeClr val="tx1"/>
              </a:buClr>
            </a:pPr>
            <a:r>
              <a:rPr lang="es-VE" sz="3200" b="1" dirty="0" smtClean="0"/>
              <a:t>	</a:t>
            </a:r>
            <a:r>
              <a:rPr lang="es-VE" sz="2800" b="1" dirty="0" smtClean="0">
                <a:solidFill>
                  <a:schemeClr val="tx1">
                    <a:lumMod val="50000"/>
                    <a:lumOff val="50000"/>
                  </a:schemeClr>
                </a:solidFill>
              </a:rPr>
              <a:t>Una caché unificada tiene varias ventajas potenciales:</a:t>
            </a:r>
          </a:p>
          <a:p>
            <a:pPr marL="342900" indent="12700" algn="just">
              <a:buClr>
                <a:schemeClr val="tx1"/>
              </a:buClr>
              <a:buFont typeface="Wingdings 2" panose="05020102010507070707" pitchFamily="18" charset="2"/>
              <a:buChar char=""/>
            </a:pPr>
            <a:r>
              <a:rPr lang="es-VE" sz="2800" b="1" dirty="0" smtClean="0">
                <a:solidFill>
                  <a:schemeClr val="tx1">
                    <a:lumMod val="50000"/>
                    <a:lumOff val="50000"/>
                  </a:schemeClr>
                </a:solidFill>
              </a:rPr>
              <a:t>Para un tamaño dado de caché, una unificada tiene una tas de aciertos mayor que una caché partida, ya que nivela automáticamente la carga entre captación de instrucciones y de datos.</a:t>
            </a:r>
          </a:p>
          <a:p>
            <a:pPr marL="342900" indent="12700" algn="just">
              <a:buClr>
                <a:schemeClr val="tx1"/>
              </a:buClr>
              <a:buFont typeface="Wingdings 2" panose="05020102010507070707" pitchFamily="18" charset="2"/>
              <a:buChar char=""/>
            </a:pPr>
            <a:r>
              <a:rPr lang="es-VE" sz="2800" b="1" dirty="0" smtClean="0">
                <a:solidFill>
                  <a:schemeClr val="tx1">
                    <a:lumMod val="50000"/>
                    <a:lumOff val="50000"/>
                  </a:schemeClr>
                </a:solidFill>
              </a:rPr>
              <a:t>Solo se necesita diseñar e implementar una caché.</a:t>
            </a:r>
            <a:endParaRPr lang="es-VE" sz="2400" b="1" dirty="0" smtClean="0">
              <a:solidFill>
                <a:schemeClr val="tx1">
                  <a:lumMod val="50000"/>
                  <a:lumOff val="50000"/>
                </a:schemeClr>
              </a:solidFill>
            </a:endParaRPr>
          </a:p>
        </p:txBody>
      </p:sp>
      <p:sp>
        <p:nvSpPr>
          <p:cNvPr id="13" name="5 Rectángulo"/>
          <p:cNvSpPr/>
          <p:nvPr/>
        </p:nvSpPr>
        <p:spPr>
          <a:xfrm>
            <a:off x="189187" y="489415"/>
            <a:ext cx="7938815"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NÚMERO DE CACHÉS</a:t>
            </a:r>
            <a:endParaRPr lang="es-ES" sz="3200" b="1" dirty="0">
              <a:ln w="17780" cmpd="sng">
                <a:noFill/>
                <a:prstDash val="solid"/>
                <a:miter lim="800000"/>
              </a:ln>
              <a:solidFill>
                <a:schemeClr val="lt1"/>
              </a:solidFill>
              <a:latin typeface="Rockwell" panose="02060603020205020403" pitchFamily="18" charset="0"/>
            </a:endParaRPr>
          </a:p>
        </p:txBody>
      </p:sp>
    </p:spTree>
    <p:extLst>
      <p:ext uri="{BB962C8B-B14F-4D97-AF65-F5344CB8AC3E}">
        <p14:creationId xmlns:p14="http://schemas.microsoft.com/office/powerpoint/2010/main" val="33137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a:xfrm>
            <a:off x="0" y="2412124"/>
            <a:ext cx="9142514" cy="1773621"/>
          </a:xfrm>
          <a:prstGeom prst="rect">
            <a:avLst/>
          </a:prstGeom>
          <a:gradFill flip="none" rotWithShape="1">
            <a:gsLst>
              <a:gs pos="50000">
                <a:schemeClr val="tx1"/>
              </a:gs>
              <a:gs pos="13000">
                <a:schemeClr val="tx1"/>
              </a:gs>
              <a:gs pos="0">
                <a:schemeClr val="tx1">
                  <a:alpha val="0"/>
                </a:schemeClr>
              </a:gs>
              <a:gs pos="87000">
                <a:schemeClr val="tx1"/>
              </a:gs>
              <a:gs pos="100000">
                <a:srgbClr val="00518E">
                  <a:alpha val="0"/>
                </a:srgbClr>
              </a:gs>
            </a:gsLst>
            <a:lin ang="16200000" scaled="1"/>
            <a:tileRect/>
          </a:gradFill>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452175" tIns="58420" rIns="58420" bIns="58420" numCol="1" spcCol="1270" anchor="ctr" anchorCtr="0">
            <a:noAutofit/>
          </a:bodyPr>
          <a:lstStyle/>
          <a:p>
            <a:pPr lvl="0" algn="l" defTabSz="1022350">
              <a:lnSpc>
                <a:spcPct val="90000"/>
              </a:lnSpc>
              <a:spcBef>
                <a:spcPct val="0"/>
              </a:spcBef>
              <a:spcAft>
                <a:spcPct val="35000"/>
              </a:spcAft>
            </a:pPr>
            <a:endParaRPr lang="es-VE" sz="2200" b="1" kern="1200" dirty="0">
              <a:effectLst>
                <a:outerShdw blurRad="50800" dist="38100" dir="2700000" algn="tl" rotWithShape="0">
                  <a:prstClr val="black">
                    <a:alpha val="40000"/>
                  </a:prstClr>
                </a:outerShdw>
              </a:effectLst>
            </a:endParaRPr>
          </a:p>
        </p:txBody>
      </p:sp>
      <p:sp>
        <p:nvSpPr>
          <p:cNvPr id="10" name="5 Rectángulo"/>
          <p:cNvSpPr/>
          <p:nvPr/>
        </p:nvSpPr>
        <p:spPr>
          <a:xfrm>
            <a:off x="1" y="2685817"/>
            <a:ext cx="9143999" cy="1107996"/>
          </a:xfrm>
          <a:prstGeom prst="rect">
            <a:avLst/>
          </a:prstGeom>
          <a:noFill/>
        </p:spPr>
        <p:txBody>
          <a:bodyPr wrap="square" lIns="91440" tIns="45720" rIns="91440" bIns="45720" anchor="ctr">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6600" b="1" dirty="0" smtClean="0">
                <a:ln w="25400" cmpd="sng">
                  <a:noFill/>
                  <a:prstDash val="solid"/>
                  <a:miter lim="800000"/>
                </a:ln>
                <a:solidFill>
                  <a:schemeClr val="lt1"/>
                </a:solidFill>
                <a:latin typeface="Rockwell" panose="02060603020205020403" pitchFamily="18" charset="0"/>
              </a:rPr>
              <a:t>MEMORIA INTERNA</a:t>
            </a:r>
            <a:endParaRPr lang="es-ES" sz="6600" b="1" dirty="0">
              <a:ln w="25400" cmpd="sng">
                <a:noFill/>
                <a:prstDash val="solid"/>
                <a:miter lim="800000"/>
              </a:ln>
              <a:solidFill>
                <a:schemeClr val="lt1"/>
              </a:solidFill>
              <a:latin typeface="Rockwell" panose="02060603020205020403" pitchFamily="18" charset="0"/>
            </a:endParaRPr>
          </a:p>
        </p:txBody>
      </p:sp>
    </p:spTree>
    <p:extLst>
      <p:ext uri="{BB962C8B-B14F-4D97-AF65-F5344CB8AC3E}">
        <p14:creationId xmlns:p14="http://schemas.microsoft.com/office/powerpoint/2010/main" val="423057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9185" y="539492"/>
            <a:ext cx="7263580" cy="521316"/>
          </a:xfrm>
          <a:prstGeom prst="rect">
            <a:avLst/>
          </a:prstGeom>
          <a:gradFill flip="none" rotWithShape="1">
            <a:gsLst>
              <a:gs pos="0">
                <a:schemeClr val="tx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8" name="Rectángulo 7"/>
          <p:cNvSpPr/>
          <p:nvPr/>
        </p:nvSpPr>
        <p:spPr>
          <a:xfrm>
            <a:off x="228599" y="1420885"/>
            <a:ext cx="8954814" cy="54455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452175" tIns="58420" rIns="58420" bIns="58420" numCol="1" spcCol="1270" anchor="ctr" anchorCtr="0">
            <a:noAutofit/>
          </a:bodyPr>
          <a:lstStyle/>
          <a:p>
            <a:pPr lvl="0" algn="l" defTabSz="1022350">
              <a:lnSpc>
                <a:spcPct val="90000"/>
              </a:lnSpc>
              <a:spcBef>
                <a:spcPct val="0"/>
              </a:spcBef>
              <a:spcAft>
                <a:spcPct val="35000"/>
              </a:spcAft>
            </a:pPr>
            <a:endParaRPr lang="es-VE" sz="2200" b="1" kern="1200" dirty="0">
              <a:effectLst>
                <a:outerShdw blurRad="50800" dist="38100" dir="2700000" algn="tl" rotWithShape="0">
                  <a:prstClr val="black">
                    <a:alpha val="40000"/>
                  </a:prstClr>
                </a:outerShdw>
              </a:effectLst>
            </a:endParaRPr>
          </a:p>
        </p:txBody>
      </p:sp>
      <p:sp>
        <p:nvSpPr>
          <p:cNvPr id="10" name="5 Rectángulo"/>
          <p:cNvSpPr/>
          <p:nvPr/>
        </p:nvSpPr>
        <p:spPr>
          <a:xfrm>
            <a:off x="189186" y="-40222"/>
            <a:ext cx="8954814" cy="569387"/>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100" b="1" dirty="0">
                <a:ln w="17780" cmpd="sng">
                  <a:noFill/>
                  <a:prstDash val="solid"/>
                  <a:miter lim="800000"/>
                </a:ln>
                <a:solidFill>
                  <a:schemeClr val="lt1"/>
                </a:solidFill>
                <a:latin typeface="Rockwell" panose="02060603020205020403" pitchFamily="18" charset="0"/>
              </a:rPr>
              <a:t>MEMORIA PRINCIPAL SEMICONDUCTORA</a:t>
            </a:r>
          </a:p>
        </p:txBody>
      </p:sp>
      <p:sp>
        <p:nvSpPr>
          <p:cNvPr id="12" name="2 Marcador de contenido"/>
          <p:cNvSpPr>
            <a:spLocks noGrp="1"/>
          </p:cNvSpPr>
          <p:nvPr/>
        </p:nvSpPr>
        <p:spPr>
          <a:xfrm>
            <a:off x="591206" y="4577772"/>
            <a:ext cx="8229600" cy="2104696"/>
          </a:xfrm>
          <a:prstGeom prst="rect">
            <a:avLst/>
          </a:prstGeom>
        </p:spPr>
        <p:txBody>
          <a:bodyPr>
            <a:no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a:buClr>
                <a:schemeClr val="tx1"/>
              </a:buClr>
              <a:buFont typeface="Wingdings 2" panose="05020102010507070707" pitchFamily="18" charset="2"/>
              <a:buChar char=""/>
            </a:pPr>
            <a:r>
              <a:rPr lang="es-ES_tradnl" b="1" dirty="0" smtClean="0">
                <a:solidFill>
                  <a:schemeClr val="tx1">
                    <a:lumMod val="50000"/>
                    <a:lumOff val="50000"/>
                  </a:schemeClr>
                </a:solidFill>
              </a:rPr>
              <a:t>Presentan 2 estados estables (semi</a:t>
            </a:r>
            <a:r>
              <a:rPr lang="es-ES_tradnl" b="1" dirty="0">
                <a:solidFill>
                  <a:schemeClr val="tx1">
                    <a:lumMod val="50000"/>
                    <a:lumOff val="50000"/>
                  </a:schemeClr>
                </a:solidFill>
              </a:rPr>
              <a:t>-</a:t>
            </a:r>
            <a:r>
              <a:rPr lang="es-ES_tradnl" b="1" dirty="0" smtClean="0">
                <a:solidFill>
                  <a:schemeClr val="tx1">
                    <a:lumMod val="50000"/>
                    <a:lumOff val="50000"/>
                  </a:schemeClr>
                </a:solidFill>
              </a:rPr>
              <a:t>estables) para representar el 1 y 0.</a:t>
            </a:r>
          </a:p>
          <a:p>
            <a:pPr>
              <a:buClr>
                <a:schemeClr val="tx1"/>
              </a:buClr>
              <a:buFont typeface="Wingdings 2" panose="05020102010507070707" pitchFamily="18" charset="2"/>
              <a:buChar char=""/>
            </a:pPr>
            <a:r>
              <a:rPr lang="es-ES_tradnl" b="1" dirty="0" smtClean="0">
                <a:solidFill>
                  <a:schemeClr val="tx1">
                    <a:lumMod val="50000"/>
                    <a:lumOff val="50000"/>
                  </a:schemeClr>
                </a:solidFill>
              </a:rPr>
              <a:t>Puede escribirse en ellas para fijar su estado.</a:t>
            </a:r>
          </a:p>
          <a:p>
            <a:pPr>
              <a:buClr>
                <a:schemeClr val="tx1"/>
              </a:buClr>
              <a:buFont typeface="Wingdings 2" panose="05020102010507070707" pitchFamily="18" charset="2"/>
              <a:buChar char=""/>
            </a:pPr>
            <a:r>
              <a:rPr lang="es-ES_tradnl" b="1" dirty="0" smtClean="0">
                <a:solidFill>
                  <a:schemeClr val="tx1">
                    <a:lumMod val="50000"/>
                    <a:lumOff val="50000"/>
                  </a:schemeClr>
                </a:solidFill>
              </a:rPr>
              <a:t>Puede leerse para detectar su estado.</a:t>
            </a:r>
            <a:endParaRPr lang="es-VE" b="1" dirty="0">
              <a:solidFill>
                <a:schemeClr val="tx1">
                  <a:lumMod val="50000"/>
                  <a:lumOff val="50000"/>
                </a:schemeClr>
              </a:solidFill>
            </a:endParaRPr>
          </a:p>
        </p:txBody>
      </p:sp>
      <p:sp>
        <p:nvSpPr>
          <p:cNvPr id="3" name="Rectángulo 2"/>
          <p:cNvSpPr/>
          <p:nvPr/>
        </p:nvSpPr>
        <p:spPr>
          <a:xfrm>
            <a:off x="189184" y="1170938"/>
            <a:ext cx="8954815" cy="1138773"/>
          </a:xfrm>
          <a:prstGeom prst="rect">
            <a:avLst/>
          </a:prstGeom>
        </p:spPr>
        <p:txBody>
          <a:bodyPr wrap="square">
            <a:spAutoFit/>
          </a:bodyPr>
          <a:lstStyle/>
          <a:p>
            <a:pPr lvl="0" algn="ctr"/>
            <a:r>
              <a:rPr lang="es-ES_tradnl" sz="3400" b="1" dirty="0">
                <a:solidFill>
                  <a:schemeClr val="tx1">
                    <a:lumMod val="50000"/>
                    <a:lumOff val="50000"/>
                  </a:schemeClr>
                </a:solidFill>
              </a:rPr>
              <a:t>El elemento básico de una memoria semiconductora es la celda de memoria.</a:t>
            </a:r>
          </a:p>
        </p:txBody>
      </p:sp>
      <p:sp>
        <p:nvSpPr>
          <p:cNvPr id="20" name="5 Rectángulo"/>
          <p:cNvSpPr/>
          <p:nvPr/>
        </p:nvSpPr>
        <p:spPr>
          <a:xfrm>
            <a:off x="189185" y="504000"/>
            <a:ext cx="4208413"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ORGANIZACIÓN</a:t>
            </a:r>
            <a:endParaRPr lang="es-ES" sz="3200" b="1" dirty="0">
              <a:ln w="17780" cmpd="sng">
                <a:noFill/>
                <a:prstDash val="solid"/>
                <a:miter lim="800000"/>
              </a:ln>
              <a:solidFill>
                <a:schemeClr val="lt1"/>
              </a:solidFill>
              <a:latin typeface="Rockwell" panose="02060603020205020403" pitchFamily="18" charset="0"/>
            </a:endParaRPr>
          </a:p>
        </p:txBody>
      </p:sp>
      <p:sp>
        <p:nvSpPr>
          <p:cNvPr id="22" name="Rectángulo 21"/>
          <p:cNvSpPr/>
          <p:nvPr/>
        </p:nvSpPr>
        <p:spPr>
          <a:xfrm>
            <a:off x="189186" y="4053789"/>
            <a:ext cx="5801179" cy="452913"/>
          </a:xfrm>
          <a:prstGeom prst="rect">
            <a:avLst/>
          </a:prstGeom>
          <a:gradFill flip="none" rotWithShape="1">
            <a:gsLst>
              <a:gs pos="0">
                <a:schemeClr val="tx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3" name="5 Rectángulo"/>
          <p:cNvSpPr/>
          <p:nvPr/>
        </p:nvSpPr>
        <p:spPr>
          <a:xfrm>
            <a:off x="189187" y="3937468"/>
            <a:ext cx="3476297"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Propiedades</a:t>
            </a:r>
            <a:endParaRPr lang="es-ES" sz="32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6" name="Rectángulo 25"/>
          <p:cNvSpPr/>
          <p:nvPr/>
        </p:nvSpPr>
        <p:spPr>
          <a:xfrm>
            <a:off x="4122683" y="2798734"/>
            <a:ext cx="914400" cy="914400"/>
          </a:xfrm>
          <a:prstGeom prst="rect">
            <a:avLst/>
          </a:prstGeom>
          <a:solidFill>
            <a:schemeClr val="bg1"/>
          </a:solidFill>
          <a:ln>
            <a:solidFill>
              <a:schemeClr val="tx1"/>
            </a:solidFill>
          </a:ln>
          <a:scene3d>
            <a:camera prst="obliqueTopRight"/>
            <a:lightRig rig="threePt" dir="t"/>
          </a:scene3d>
          <a:sp3d extrusionH="1016000" prstMaterial="dkEdge">
            <a:bevelB/>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b="1" dirty="0" smtClean="0">
                <a:solidFill>
                  <a:schemeClr val="tx1"/>
                </a:solidFill>
              </a:rPr>
              <a:t>Celda</a:t>
            </a:r>
            <a:endParaRPr lang="es-VE" sz="2400" b="1" dirty="0">
              <a:solidFill>
                <a:schemeClr val="tx1"/>
              </a:solidFill>
            </a:endParaRPr>
          </a:p>
        </p:txBody>
      </p:sp>
    </p:spTree>
    <p:extLst>
      <p:ext uri="{BB962C8B-B14F-4D97-AF65-F5344CB8AC3E}">
        <p14:creationId xmlns:p14="http://schemas.microsoft.com/office/powerpoint/2010/main" val="181466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9184" y="0"/>
            <a:ext cx="8954816" cy="521316"/>
          </a:xfrm>
          <a:prstGeom prst="rect">
            <a:avLst/>
          </a:prstGeom>
          <a:gradFill flip="none" rotWithShape="1">
            <a:gsLst>
              <a:gs pos="0">
                <a:schemeClr val="tx1"/>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20" name="5 Rectángulo"/>
          <p:cNvSpPr/>
          <p:nvPr/>
        </p:nvSpPr>
        <p:spPr>
          <a:xfrm>
            <a:off x="189185" y="-71443"/>
            <a:ext cx="8631621"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VE" sz="3200" b="1" dirty="0">
                <a:ln w="17780" cmpd="sng">
                  <a:noFill/>
                  <a:prstDash val="solid"/>
                  <a:miter lim="800000"/>
                </a:ln>
                <a:solidFill>
                  <a:schemeClr val="lt1"/>
                </a:solidFill>
                <a:latin typeface="Rockwell" panose="02060603020205020403" pitchFamily="18" charset="0"/>
              </a:rPr>
              <a:t>Funcionamiento de una </a:t>
            </a:r>
            <a:r>
              <a:rPr lang="es-VE" sz="3200" b="1" dirty="0" smtClean="0">
                <a:ln w="17780" cmpd="sng">
                  <a:noFill/>
                  <a:prstDash val="solid"/>
                  <a:miter lim="800000"/>
                </a:ln>
                <a:solidFill>
                  <a:schemeClr val="lt1"/>
                </a:solidFill>
                <a:latin typeface="Rockwell" panose="02060603020205020403" pitchFamily="18" charset="0"/>
              </a:rPr>
              <a:t>celda de </a:t>
            </a:r>
            <a:r>
              <a:rPr lang="es-VE" sz="3200" b="1" dirty="0">
                <a:ln w="17780" cmpd="sng">
                  <a:noFill/>
                  <a:prstDash val="solid"/>
                  <a:miter lim="800000"/>
                </a:ln>
                <a:solidFill>
                  <a:schemeClr val="lt1"/>
                </a:solidFill>
                <a:latin typeface="Rockwell" panose="02060603020205020403" pitchFamily="18" charset="0"/>
              </a:rPr>
              <a:t>memoria</a:t>
            </a:r>
            <a:endParaRPr lang="es-ES" sz="32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6" name="Rectángulo 25"/>
          <p:cNvSpPr/>
          <p:nvPr/>
        </p:nvSpPr>
        <p:spPr>
          <a:xfrm>
            <a:off x="1853538" y="2372880"/>
            <a:ext cx="914400" cy="914400"/>
          </a:xfrm>
          <a:prstGeom prst="rect">
            <a:avLst/>
          </a:prstGeom>
          <a:solidFill>
            <a:schemeClr val="bg1"/>
          </a:solidFill>
          <a:ln w="22225">
            <a:solidFill>
              <a:schemeClr val="tx1"/>
            </a:solidFill>
          </a:ln>
          <a:scene3d>
            <a:camera prst="obliqueTopRight"/>
            <a:lightRig rig="threePt" dir="t">
              <a:rot lat="0" lon="0" rev="3600000"/>
            </a:lightRig>
          </a:scene3d>
          <a:sp3d extrusionH="1016000" prstMaterial="matte">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b="1" dirty="0" smtClean="0">
                <a:solidFill>
                  <a:schemeClr val="tx1"/>
                </a:solidFill>
              </a:rPr>
              <a:t>Celda</a:t>
            </a:r>
            <a:endParaRPr lang="es-VE" sz="2400" b="1" dirty="0">
              <a:solidFill>
                <a:schemeClr val="tx1"/>
              </a:solidFill>
            </a:endParaRPr>
          </a:p>
        </p:txBody>
      </p:sp>
      <p:sp>
        <p:nvSpPr>
          <p:cNvPr id="2" name="CuadroTexto 1"/>
          <p:cNvSpPr txBox="1"/>
          <p:nvPr/>
        </p:nvSpPr>
        <p:spPr>
          <a:xfrm>
            <a:off x="228599" y="4395258"/>
            <a:ext cx="8803106" cy="2308324"/>
          </a:xfrm>
          <a:prstGeom prst="rect">
            <a:avLst/>
          </a:prstGeom>
          <a:noFill/>
        </p:spPr>
        <p:txBody>
          <a:bodyPr wrap="square" rtlCol="0">
            <a:spAutoFit/>
          </a:bodyPr>
          <a:lstStyle/>
          <a:p>
            <a:pPr marL="342900" indent="-342900" algn="just">
              <a:buClr>
                <a:schemeClr val="tx1"/>
              </a:buClr>
              <a:buFont typeface="Wingdings 2" panose="05020102010507070707" pitchFamily="18" charset="2"/>
              <a:buChar char=""/>
            </a:pPr>
            <a:r>
              <a:rPr lang="es-VE" sz="2400" b="1" dirty="0" smtClean="0"/>
              <a:t>SELECCIÓN: </a:t>
            </a:r>
            <a:r>
              <a:rPr lang="es-VE" sz="2400" b="1" dirty="0" smtClean="0">
                <a:solidFill>
                  <a:schemeClr val="tx1">
                    <a:lumMod val="50000"/>
                    <a:lumOff val="50000"/>
                  </a:schemeClr>
                </a:solidFill>
              </a:rPr>
              <a:t>Selecciona la celda para que pueda realizarse la operación de lectura o escritura.</a:t>
            </a:r>
          </a:p>
          <a:p>
            <a:pPr marL="342900" indent="-342900" algn="just">
              <a:buClr>
                <a:schemeClr val="tx1"/>
              </a:buClr>
              <a:buFont typeface="Wingdings 2" panose="05020102010507070707" pitchFamily="18" charset="2"/>
              <a:buChar char=""/>
            </a:pPr>
            <a:r>
              <a:rPr lang="es-VE" sz="2400" b="1" dirty="0" smtClean="0"/>
              <a:t>CONTROL: </a:t>
            </a:r>
            <a:r>
              <a:rPr lang="es-VE" sz="2400" b="1" dirty="0" smtClean="0">
                <a:solidFill>
                  <a:schemeClr val="tx1">
                    <a:lumMod val="50000"/>
                    <a:lumOff val="50000"/>
                  </a:schemeClr>
                </a:solidFill>
              </a:rPr>
              <a:t>Indica si se trata de una lectura o escritura.</a:t>
            </a:r>
          </a:p>
          <a:p>
            <a:pPr marL="342900" indent="-342900" algn="just">
              <a:buClr>
                <a:schemeClr val="tx1"/>
              </a:buClr>
              <a:buFont typeface="Wingdings 2" panose="05020102010507070707" pitchFamily="18" charset="2"/>
              <a:buChar char=""/>
            </a:pPr>
            <a:r>
              <a:rPr lang="es-VE" sz="2400" b="1" dirty="0" smtClean="0"/>
              <a:t>ENTRADA DE DATOS: </a:t>
            </a:r>
            <a:r>
              <a:rPr lang="es-VE" sz="2400" b="1" dirty="0" smtClean="0">
                <a:solidFill>
                  <a:schemeClr val="tx1">
                    <a:lumMod val="50000"/>
                    <a:lumOff val="50000"/>
                  </a:schemeClr>
                </a:solidFill>
              </a:rPr>
              <a:t>Terminal que proporciona la señal que fija el estado de celda 1 o 0.</a:t>
            </a:r>
          </a:p>
          <a:p>
            <a:pPr marL="342900" indent="-342900" algn="just">
              <a:buClr>
                <a:schemeClr val="tx1"/>
              </a:buClr>
              <a:buFont typeface="Wingdings 2" panose="05020102010507070707" pitchFamily="18" charset="2"/>
              <a:buChar char=""/>
            </a:pPr>
            <a:r>
              <a:rPr lang="es-VE" sz="2400" b="1" dirty="0" smtClean="0"/>
              <a:t>DETECCIÓN :  </a:t>
            </a:r>
            <a:r>
              <a:rPr lang="es-VE" sz="2400" b="1" dirty="0" smtClean="0">
                <a:solidFill>
                  <a:schemeClr val="tx1">
                    <a:lumMod val="50000"/>
                    <a:lumOff val="50000"/>
                  </a:schemeClr>
                </a:solidFill>
              </a:rPr>
              <a:t>Se utiliza como salida del estado.</a:t>
            </a:r>
          </a:p>
        </p:txBody>
      </p:sp>
      <p:cxnSp>
        <p:nvCxnSpPr>
          <p:cNvPr id="17" name="Conector recto de flecha 16"/>
          <p:cNvCxnSpPr/>
          <p:nvPr/>
        </p:nvCxnSpPr>
        <p:spPr>
          <a:xfrm>
            <a:off x="685491" y="2830080"/>
            <a:ext cx="1152000" cy="0"/>
          </a:xfrm>
          <a:prstGeom prst="straightConnector1">
            <a:avLst/>
          </a:prstGeom>
          <a:ln w="41275">
            <a:solidFill>
              <a:schemeClr val="bg1"/>
            </a:solidFill>
            <a:tailEnd type="triangle"/>
          </a:ln>
          <a:effectLst>
            <a:glow rad="76200">
              <a:schemeClr val="tx1"/>
            </a:glow>
          </a:effectLst>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591439" y="2510025"/>
            <a:ext cx="1277722" cy="369332"/>
          </a:xfrm>
          <a:prstGeom prst="rect">
            <a:avLst/>
          </a:prstGeom>
          <a:effectLst/>
        </p:spPr>
        <p:txBody>
          <a:bodyPr wrap="none">
            <a:spAutoFit/>
          </a:bodyPr>
          <a:lstStyle/>
          <a:p>
            <a:pPr algn="ctr"/>
            <a:r>
              <a:rPr lang="es-VE" b="1" dirty="0" smtClean="0"/>
              <a:t>SELECCIÓN </a:t>
            </a:r>
            <a:endParaRPr lang="es-VE" dirty="0"/>
          </a:p>
        </p:txBody>
      </p:sp>
      <p:sp>
        <p:nvSpPr>
          <p:cNvPr id="27" name="Rectángulo 26"/>
          <p:cNvSpPr/>
          <p:nvPr/>
        </p:nvSpPr>
        <p:spPr>
          <a:xfrm>
            <a:off x="1867138" y="985011"/>
            <a:ext cx="1160189" cy="369332"/>
          </a:xfrm>
          <a:prstGeom prst="rect">
            <a:avLst/>
          </a:prstGeom>
          <a:effectLst/>
        </p:spPr>
        <p:txBody>
          <a:bodyPr wrap="none">
            <a:spAutoFit/>
          </a:bodyPr>
          <a:lstStyle/>
          <a:p>
            <a:pPr algn="ctr"/>
            <a:r>
              <a:rPr lang="es-VE" b="1" dirty="0" smtClean="0"/>
              <a:t>CONTROL </a:t>
            </a:r>
            <a:endParaRPr lang="es-VE" dirty="0"/>
          </a:p>
        </p:txBody>
      </p:sp>
      <p:cxnSp>
        <p:nvCxnSpPr>
          <p:cNvPr id="28" name="Conector recto de flecha 27"/>
          <p:cNvCxnSpPr/>
          <p:nvPr/>
        </p:nvCxnSpPr>
        <p:spPr>
          <a:xfrm>
            <a:off x="2884920" y="2830080"/>
            <a:ext cx="1152000" cy="0"/>
          </a:xfrm>
          <a:prstGeom prst="straightConnector1">
            <a:avLst/>
          </a:prstGeom>
          <a:ln w="41275">
            <a:solidFill>
              <a:schemeClr val="bg1"/>
            </a:solidFill>
            <a:headEnd type="triangle"/>
            <a:tailEnd type="none"/>
          </a:ln>
          <a:effectLst>
            <a:glow rad="76200">
              <a:schemeClr val="tx1"/>
            </a:glow>
          </a:effectLst>
        </p:spPr>
        <p:style>
          <a:lnRef idx="1">
            <a:schemeClr val="accent1"/>
          </a:lnRef>
          <a:fillRef idx="0">
            <a:schemeClr val="accent1"/>
          </a:fillRef>
          <a:effectRef idx="0">
            <a:schemeClr val="accent1"/>
          </a:effectRef>
          <a:fontRef idx="minor">
            <a:schemeClr val="tx1"/>
          </a:fontRef>
        </p:style>
      </p:cxnSp>
      <p:sp>
        <p:nvSpPr>
          <p:cNvPr id="29" name="Rectángulo 28"/>
          <p:cNvSpPr/>
          <p:nvPr/>
        </p:nvSpPr>
        <p:spPr>
          <a:xfrm>
            <a:off x="2946338" y="2517908"/>
            <a:ext cx="1182568" cy="646331"/>
          </a:xfrm>
          <a:prstGeom prst="rect">
            <a:avLst/>
          </a:prstGeom>
          <a:effectLst/>
        </p:spPr>
        <p:txBody>
          <a:bodyPr wrap="none">
            <a:spAutoFit/>
          </a:bodyPr>
          <a:lstStyle/>
          <a:p>
            <a:pPr algn="ctr"/>
            <a:r>
              <a:rPr lang="es-VE" b="1" dirty="0" smtClean="0"/>
              <a:t>ENTRADA</a:t>
            </a:r>
          </a:p>
          <a:p>
            <a:pPr algn="ctr"/>
            <a:r>
              <a:rPr lang="es-VE" b="1" dirty="0" smtClean="0"/>
              <a:t>DE DATOS </a:t>
            </a:r>
            <a:endParaRPr lang="es-VE" dirty="0"/>
          </a:p>
        </p:txBody>
      </p:sp>
      <p:sp>
        <p:nvSpPr>
          <p:cNvPr id="30" name="Rectángulo 29"/>
          <p:cNvSpPr/>
          <p:nvPr/>
        </p:nvSpPr>
        <p:spPr>
          <a:xfrm>
            <a:off x="6090019" y="2372880"/>
            <a:ext cx="914400" cy="914400"/>
          </a:xfrm>
          <a:prstGeom prst="rect">
            <a:avLst/>
          </a:prstGeom>
          <a:solidFill>
            <a:schemeClr val="bg1"/>
          </a:solidFill>
          <a:ln w="22225">
            <a:solidFill>
              <a:schemeClr val="tx1"/>
            </a:solidFill>
          </a:ln>
          <a:scene3d>
            <a:camera prst="obliqueTopRight"/>
            <a:lightRig rig="threePt" dir="t">
              <a:rot lat="0" lon="0" rev="3600000"/>
            </a:lightRig>
          </a:scene3d>
          <a:sp3d extrusionH="1016000" prstMaterial="matte">
            <a:bevelB/>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400" b="1" dirty="0" smtClean="0">
                <a:solidFill>
                  <a:schemeClr val="tx1"/>
                </a:solidFill>
              </a:rPr>
              <a:t>Celda</a:t>
            </a:r>
            <a:endParaRPr lang="es-VE" sz="2400" b="1" dirty="0">
              <a:solidFill>
                <a:schemeClr val="tx1"/>
              </a:solidFill>
            </a:endParaRPr>
          </a:p>
        </p:txBody>
      </p:sp>
      <p:cxnSp>
        <p:nvCxnSpPr>
          <p:cNvPr id="31" name="Conector recto de flecha 30"/>
          <p:cNvCxnSpPr/>
          <p:nvPr/>
        </p:nvCxnSpPr>
        <p:spPr>
          <a:xfrm>
            <a:off x="6683715" y="1302047"/>
            <a:ext cx="865" cy="951865"/>
          </a:xfrm>
          <a:prstGeom prst="straightConnector1">
            <a:avLst/>
          </a:prstGeom>
          <a:ln w="41275">
            <a:solidFill>
              <a:schemeClr val="bg1"/>
            </a:solidFill>
            <a:tailEnd type="triangle"/>
          </a:ln>
          <a:effectLst>
            <a:glow rad="76200">
              <a:schemeClr val="tx1"/>
            </a:glow>
          </a:effectLst>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4921972" y="2830080"/>
            <a:ext cx="1152000" cy="0"/>
          </a:xfrm>
          <a:prstGeom prst="straightConnector1">
            <a:avLst/>
          </a:prstGeom>
          <a:ln w="41275">
            <a:solidFill>
              <a:schemeClr val="bg1"/>
            </a:solidFill>
            <a:tailEnd type="triangle"/>
          </a:ln>
          <a:effectLst>
            <a:glow rad="76200">
              <a:schemeClr val="tx1"/>
            </a:glow>
          </a:effectLst>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4827920" y="2510025"/>
            <a:ext cx="1277722" cy="369332"/>
          </a:xfrm>
          <a:prstGeom prst="rect">
            <a:avLst/>
          </a:prstGeom>
          <a:effectLst/>
        </p:spPr>
        <p:txBody>
          <a:bodyPr wrap="none">
            <a:spAutoFit/>
          </a:bodyPr>
          <a:lstStyle/>
          <a:p>
            <a:pPr algn="ctr"/>
            <a:r>
              <a:rPr lang="es-VE" b="1" dirty="0" smtClean="0"/>
              <a:t>SELECCIÓN </a:t>
            </a:r>
            <a:endParaRPr lang="es-VE" dirty="0"/>
          </a:p>
        </p:txBody>
      </p:sp>
      <p:sp>
        <p:nvSpPr>
          <p:cNvPr id="34" name="Rectángulo 33"/>
          <p:cNvSpPr/>
          <p:nvPr/>
        </p:nvSpPr>
        <p:spPr>
          <a:xfrm>
            <a:off x="6103619" y="985011"/>
            <a:ext cx="1160189" cy="369332"/>
          </a:xfrm>
          <a:prstGeom prst="rect">
            <a:avLst/>
          </a:prstGeom>
          <a:effectLst/>
        </p:spPr>
        <p:txBody>
          <a:bodyPr wrap="none">
            <a:spAutoFit/>
          </a:bodyPr>
          <a:lstStyle/>
          <a:p>
            <a:pPr algn="ctr"/>
            <a:r>
              <a:rPr lang="es-VE" b="1" dirty="0" smtClean="0"/>
              <a:t>CONTROL </a:t>
            </a:r>
            <a:endParaRPr lang="es-VE" dirty="0"/>
          </a:p>
        </p:txBody>
      </p:sp>
      <p:cxnSp>
        <p:nvCxnSpPr>
          <p:cNvPr id="35" name="Conector recto de flecha 34"/>
          <p:cNvCxnSpPr/>
          <p:nvPr/>
        </p:nvCxnSpPr>
        <p:spPr>
          <a:xfrm>
            <a:off x="7121401" y="2830080"/>
            <a:ext cx="1368000" cy="0"/>
          </a:xfrm>
          <a:prstGeom prst="straightConnector1">
            <a:avLst/>
          </a:prstGeom>
          <a:ln w="41275">
            <a:solidFill>
              <a:schemeClr val="bg1"/>
            </a:solidFill>
            <a:headEnd type="none"/>
            <a:tailEnd type="triangle"/>
          </a:ln>
          <a:effectLst>
            <a:glow rad="76200">
              <a:schemeClr val="tx1"/>
            </a:glow>
          </a:effectLst>
        </p:spPr>
        <p:style>
          <a:lnRef idx="1">
            <a:schemeClr val="accent1"/>
          </a:lnRef>
          <a:fillRef idx="0">
            <a:schemeClr val="accent1"/>
          </a:fillRef>
          <a:effectRef idx="0">
            <a:schemeClr val="accent1"/>
          </a:effectRef>
          <a:fontRef idx="minor">
            <a:schemeClr val="tx1"/>
          </a:fontRef>
        </p:style>
      </p:cxnSp>
      <p:sp>
        <p:nvSpPr>
          <p:cNvPr id="36" name="Rectángulo 35"/>
          <p:cNvSpPr/>
          <p:nvPr/>
        </p:nvSpPr>
        <p:spPr>
          <a:xfrm>
            <a:off x="7151010" y="2510025"/>
            <a:ext cx="1277722" cy="369332"/>
          </a:xfrm>
          <a:prstGeom prst="rect">
            <a:avLst/>
          </a:prstGeom>
          <a:effectLst/>
        </p:spPr>
        <p:txBody>
          <a:bodyPr wrap="none">
            <a:spAutoFit/>
          </a:bodyPr>
          <a:lstStyle/>
          <a:p>
            <a:pPr algn="ctr"/>
            <a:r>
              <a:rPr lang="es-VE" b="1" dirty="0" smtClean="0"/>
              <a:t>DETECCIÓN</a:t>
            </a:r>
            <a:endParaRPr lang="es-VE" dirty="0"/>
          </a:p>
        </p:txBody>
      </p:sp>
      <p:cxnSp>
        <p:nvCxnSpPr>
          <p:cNvPr id="38" name="Conector recto de flecha 37"/>
          <p:cNvCxnSpPr/>
          <p:nvPr/>
        </p:nvCxnSpPr>
        <p:spPr>
          <a:xfrm>
            <a:off x="2423085" y="1317129"/>
            <a:ext cx="865" cy="951865"/>
          </a:xfrm>
          <a:prstGeom prst="straightConnector1">
            <a:avLst/>
          </a:prstGeom>
          <a:ln w="41275">
            <a:solidFill>
              <a:schemeClr val="bg1"/>
            </a:solidFill>
            <a:tailEnd type="triangle"/>
          </a:ln>
          <a:effectLst>
            <a:glow rad="76200">
              <a:schemeClr val="tx1"/>
            </a:glow>
          </a:effectLst>
        </p:spPr>
        <p:style>
          <a:lnRef idx="1">
            <a:schemeClr val="accent1"/>
          </a:lnRef>
          <a:fillRef idx="0">
            <a:schemeClr val="accent1"/>
          </a:fillRef>
          <a:effectRef idx="0">
            <a:schemeClr val="accent1"/>
          </a:effectRef>
          <a:fontRef idx="minor">
            <a:schemeClr val="tx1"/>
          </a:fontRef>
        </p:style>
      </p:cxnSp>
      <p:sp>
        <p:nvSpPr>
          <p:cNvPr id="39" name="Rectángulo 38"/>
          <p:cNvSpPr/>
          <p:nvPr/>
        </p:nvSpPr>
        <p:spPr>
          <a:xfrm>
            <a:off x="1209406" y="3467815"/>
            <a:ext cx="2613216" cy="584775"/>
          </a:xfrm>
          <a:prstGeom prst="rect">
            <a:avLst/>
          </a:prstGeom>
        </p:spPr>
        <p:txBody>
          <a:bodyPr wrap="none">
            <a:spAutoFit/>
          </a:bodyPr>
          <a:lstStyle/>
          <a:p>
            <a:r>
              <a:rPr lang="es-ES" sz="3200" b="1" dirty="0" smtClean="0">
                <a:ln w="17780" cmpd="sng">
                  <a:noFill/>
                  <a:prstDash val="solid"/>
                  <a:miter lim="800000"/>
                </a:ln>
                <a:solidFill>
                  <a:schemeClr val="lt1"/>
                </a:solidFill>
                <a:latin typeface="Rockwell" panose="02060603020205020403" pitchFamily="18" charset="0"/>
              </a:rPr>
              <a:t>ESCRITURA</a:t>
            </a:r>
            <a:endParaRPr lang="es-ES" sz="3200" b="1" dirty="0">
              <a:ln w="17780" cmpd="sng">
                <a:noFill/>
                <a:prstDash val="solid"/>
                <a:miter lim="800000"/>
              </a:ln>
              <a:solidFill>
                <a:schemeClr val="lt1"/>
              </a:solidFill>
              <a:latin typeface="Rockwell" panose="02060603020205020403" pitchFamily="18" charset="0"/>
            </a:endParaRPr>
          </a:p>
        </p:txBody>
      </p:sp>
      <p:sp>
        <p:nvSpPr>
          <p:cNvPr id="40" name="Rectángulo 39"/>
          <p:cNvSpPr/>
          <p:nvPr/>
        </p:nvSpPr>
        <p:spPr>
          <a:xfrm>
            <a:off x="5681148" y="3467814"/>
            <a:ext cx="2185214" cy="584775"/>
          </a:xfrm>
          <a:prstGeom prst="rect">
            <a:avLst/>
          </a:prstGeom>
        </p:spPr>
        <p:txBody>
          <a:bodyPr wrap="none">
            <a:spAutoFit/>
          </a:bodyPr>
          <a:lstStyle/>
          <a:p>
            <a:r>
              <a:rPr lang="es-ES" sz="3200" b="1" dirty="0" smtClean="0">
                <a:ln w="17780" cmpd="sng">
                  <a:noFill/>
                  <a:prstDash val="solid"/>
                  <a:miter lim="800000"/>
                </a:ln>
                <a:solidFill>
                  <a:schemeClr val="lt1"/>
                </a:solidFill>
                <a:latin typeface="Rockwell" panose="02060603020205020403" pitchFamily="18" charset="0"/>
              </a:rPr>
              <a:t>LECTURA</a:t>
            </a:r>
            <a:endParaRPr lang="es-ES" sz="3200" b="1" dirty="0">
              <a:ln w="17780" cmpd="sng">
                <a:noFill/>
                <a:prstDash val="solid"/>
                <a:miter lim="800000"/>
              </a:ln>
              <a:solidFill>
                <a:schemeClr val="lt1"/>
              </a:solidFill>
              <a:latin typeface="Rockwell" panose="02060603020205020403" pitchFamily="18" charset="0"/>
            </a:endParaRPr>
          </a:p>
        </p:txBody>
      </p:sp>
    </p:spTree>
    <p:extLst>
      <p:ext uri="{BB962C8B-B14F-4D97-AF65-F5344CB8AC3E}">
        <p14:creationId xmlns:p14="http://schemas.microsoft.com/office/powerpoint/2010/main" val="315034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8" name="Rectángulo 7"/>
          <p:cNvSpPr/>
          <p:nvPr/>
        </p:nvSpPr>
        <p:spPr>
          <a:xfrm>
            <a:off x="228599" y="1420885"/>
            <a:ext cx="8954814" cy="54455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452175" tIns="58420" rIns="58420" bIns="58420" numCol="1" spcCol="1270" anchor="ctr" anchorCtr="0">
            <a:noAutofit/>
          </a:bodyPr>
          <a:lstStyle/>
          <a:p>
            <a:pPr lvl="0" algn="l" defTabSz="1022350">
              <a:lnSpc>
                <a:spcPct val="90000"/>
              </a:lnSpc>
              <a:spcBef>
                <a:spcPct val="0"/>
              </a:spcBef>
              <a:spcAft>
                <a:spcPct val="35000"/>
              </a:spcAft>
            </a:pPr>
            <a:endParaRPr lang="es-VE" sz="2200" b="1" kern="1200" dirty="0">
              <a:effectLst>
                <a:outerShdw blurRad="50800" dist="38100" dir="2700000" algn="tl" rotWithShape="0">
                  <a:prstClr val="black">
                    <a:alpha val="40000"/>
                  </a:prstClr>
                </a:outerShdw>
              </a:effectLst>
            </a:endParaRPr>
          </a:p>
        </p:txBody>
      </p:sp>
      <p:sp>
        <p:nvSpPr>
          <p:cNvPr id="10" name="5 Rectángulo"/>
          <p:cNvSpPr/>
          <p:nvPr/>
        </p:nvSpPr>
        <p:spPr>
          <a:xfrm>
            <a:off x="189186" y="-40222"/>
            <a:ext cx="8954814" cy="569387"/>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100" b="1" dirty="0" smtClean="0">
                <a:ln w="17780" cmpd="sng">
                  <a:noFill/>
                  <a:prstDash val="solid"/>
                  <a:miter lim="800000"/>
                </a:ln>
                <a:solidFill>
                  <a:schemeClr val="lt1"/>
                </a:solidFill>
                <a:latin typeface="Rockwell" panose="02060603020205020403" pitchFamily="18" charset="0"/>
              </a:rPr>
              <a:t>MEMORIA DE ACCESO ALEATORIO (RAM)</a:t>
            </a:r>
            <a:endParaRPr lang="es-ES" sz="3100" b="1" dirty="0">
              <a:ln w="17780" cmpd="sng">
                <a:noFill/>
                <a:prstDash val="solid"/>
                <a:miter lim="800000"/>
              </a:ln>
              <a:solidFill>
                <a:schemeClr val="lt1"/>
              </a:solidFill>
              <a:latin typeface="Rockwell" panose="02060603020205020403" pitchFamily="18" charset="0"/>
            </a:endParaRPr>
          </a:p>
        </p:txBody>
      </p:sp>
      <p:sp>
        <p:nvSpPr>
          <p:cNvPr id="12" name="2 Marcador de contenido"/>
          <p:cNvSpPr>
            <a:spLocks noGrp="1"/>
          </p:cNvSpPr>
          <p:nvPr/>
        </p:nvSpPr>
        <p:spPr>
          <a:xfrm>
            <a:off x="591206" y="3659704"/>
            <a:ext cx="8229600" cy="1752083"/>
          </a:xfrm>
          <a:prstGeom prst="rect">
            <a:avLst/>
          </a:prstGeom>
        </p:spPr>
        <p:txBody>
          <a:bodyPr>
            <a:no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a:buClr>
                <a:schemeClr val="tx1"/>
              </a:buClr>
              <a:buFont typeface="Wingdings 2" panose="05020102010507070707" pitchFamily="18" charset="2"/>
              <a:buChar char=""/>
            </a:pPr>
            <a:r>
              <a:rPr lang="es-VE" sz="3600" b="1" dirty="0">
                <a:solidFill>
                  <a:schemeClr val="tx1">
                    <a:lumMod val="50000"/>
                    <a:lumOff val="50000"/>
                  </a:schemeClr>
                </a:solidFill>
              </a:rPr>
              <a:t>Es </a:t>
            </a:r>
            <a:r>
              <a:rPr lang="es-VE" sz="3600" b="1" dirty="0" smtClean="0">
                <a:solidFill>
                  <a:schemeClr val="tx1">
                    <a:lumMod val="50000"/>
                    <a:lumOff val="50000"/>
                  </a:schemeClr>
                </a:solidFill>
              </a:rPr>
              <a:t>volátil.</a:t>
            </a:r>
            <a:endParaRPr lang="es-VE" sz="3600" b="1" dirty="0">
              <a:solidFill>
                <a:schemeClr val="tx1">
                  <a:lumMod val="50000"/>
                  <a:lumOff val="50000"/>
                </a:schemeClr>
              </a:solidFill>
            </a:endParaRPr>
          </a:p>
          <a:p>
            <a:pPr>
              <a:buClr>
                <a:schemeClr val="tx1"/>
              </a:buClr>
              <a:buFont typeface="Wingdings 2" panose="05020102010507070707" pitchFamily="18" charset="2"/>
              <a:buChar char=""/>
            </a:pPr>
            <a:r>
              <a:rPr lang="es-VE" sz="3600" b="1" dirty="0">
                <a:solidFill>
                  <a:schemeClr val="tx1">
                    <a:lumMod val="50000"/>
                    <a:lumOff val="50000"/>
                  </a:schemeClr>
                </a:solidFill>
              </a:rPr>
              <a:t>Se puede leer y escribir </a:t>
            </a:r>
            <a:r>
              <a:rPr lang="es-VE" sz="3600" b="1" dirty="0" smtClean="0">
                <a:solidFill>
                  <a:schemeClr val="tx1">
                    <a:lumMod val="50000"/>
                    <a:lumOff val="50000"/>
                  </a:schemeClr>
                </a:solidFill>
              </a:rPr>
              <a:t>datos.</a:t>
            </a:r>
            <a:endParaRPr lang="es-VE" sz="3600" b="1" dirty="0">
              <a:solidFill>
                <a:schemeClr val="tx1">
                  <a:lumMod val="50000"/>
                  <a:lumOff val="50000"/>
                </a:schemeClr>
              </a:solidFill>
            </a:endParaRPr>
          </a:p>
          <a:p>
            <a:pPr>
              <a:buClr>
                <a:schemeClr val="tx1"/>
              </a:buClr>
              <a:buFont typeface="Wingdings 2" panose="05020102010507070707" pitchFamily="18" charset="2"/>
              <a:buChar char=""/>
            </a:pPr>
            <a:r>
              <a:rPr lang="es-VE" sz="3600" b="1" dirty="0">
                <a:solidFill>
                  <a:schemeClr val="tx1">
                    <a:lumMod val="50000"/>
                    <a:lumOff val="50000"/>
                  </a:schemeClr>
                </a:solidFill>
              </a:rPr>
              <a:t>Almacenamiento </a:t>
            </a:r>
            <a:r>
              <a:rPr lang="es-VE" sz="3600" b="1" dirty="0" smtClean="0">
                <a:solidFill>
                  <a:schemeClr val="tx1">
                    <a:lumMod val="50000"/>
                    <a:lumOff val="50000"/>
                  </a:schemeClr>
                </a:solidFill>
              </a:rPr>
              <a:t>temporal.</a:t>
            </a:r>
            <a:endParaRPr lang="es-VE" sz="3600" b="1" dirty="0">
              <a:solidFill>
                <a:schemeClr val="tx1">
                  <a:lumMod val="50000"/>
                  <a:lumOff val="50000"/>
                </a:schemeClr>
              </a:solidFill>
            </a:endParaRPr>
          </a:p>
        </p:txBody>
      </p:sp>
      <p:sp>
        <p:nvSpPr>
          <p:cNvPr id="3" name="Rectángulo 2"/>
          <p:cNvSpPr/>
          <p:nvPr/>
        </p:nvSpPr>
        <p:spPr>
          <a:xfrm>
            <a:off x="94592" y="5618996"/>
            <a:ext cx="8954815" cy="1138773"/>
          </a:xfrm>
          <a:prstGeom prst="rect">
            <a:avLst/>
          </a:prstGeom>
        </p:spPr>
        <p:txBody>
          <a:bodyPr wrap="square">
            <a:spAutoFit/>
          </a:bodyPr>
          <a:lstStyle/>
          <a:p>
            <a:pPr lvl="0" algn="ctr"/>
            <a:r>
              <a:rPr lang="es-VE" sz="3400" b="1" dirty="0" smtClean="0">
                <a:solidFill>
                  <a:schemeClr val="tx1">
                    <a:lumMod val="50000"/>
                    <a:lumOff val="50000"/>
                  </a:schemeClr>
                </a:solidFill>
              </a:rPr>
              <a:t>Las 2 RAM mas usadas tradicionalmente son la </a:t>
            </a:r>
            <a:r>
              <a:rPr lang="es-VE" sz="3400" b="1" dirty="0" smtClean="0"/>
              <a:t>DRAM </a:t>
            </a:r>
            <a:r>
              <a:rPr lang="es-VE" sz="3400" b="1" dirty="0" smtClean="0">
                <a:solidFill>
                  <a:schemeClr val="tx1">
                    <a:lumMod val="50000"/>
                    <a:lumOff val="50000"/>
                  </a:schemeClr>
                </a:solidFill>
              </a:rPr>
              <a:t>y</a:t>
            </a:r>
            <a:r>
              <a:rPr lang="es-VE" sz="3400" b="1" dirty="0" smtClean="0">
                <a:solidFill>
                  <a:prstClr val="white"/>
                </a:solidFill>
              </a:rPr>
              <a:t> </a:t>
            </a:r>
            <a:r>
              <a:rPr lang="es-VE" sz="3400" b="1" dirty="0" smtClean="0"/>
              <a:t>SRAM</a:t>
            </a:r>
          </a:p>
        </p:txBody>
      </p:sp>
      <p:sp>
        <p:nvSpPr>
          <p:cNvPr id="22" name="Rectángulo 21"/>
          <p:cNvSpPr/>
          <p:nvPr/>
        </p:nvSpPr>
        <p:spPr>
          <a:xfrm>
            <a:off x="189187" y="2958085"/>
            <a:ext cx="3563006" cy="423619"/>
          </a:xfrm>
          <a:prstGeom prst="rect">
            <a:avLst/>
          </a:prstGeom>
          <a:gradFill flip="none" rotWithShape="1">
            <a:gsLst>
              <a:gs pos="0">
                <a:schemeClr val="tx1"/>
              </a:gs>
              <a:gs pos="76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3" name="5 Rectángulo"/>
          <p:cNvSpPr/>
          <p:nvPr/>
        </p:nvSpPr>
        <p:spPr>
          <a:xfrm>
            <a:off x="189187" y="2857530"/>
            <a:ext cx="3373820"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a:ln w="17780" cmpd="sng">
                  <a:noFill/>
                  <a:prstDash val="solid"/>
                  <a:miter lim="800000"/>
                </a:ln>
                <a:solidFill>
                  <a:schemeClr val="lt1"/>
                </a:solidFill>
                <a:latin typeface="Rockwell" panose="02060603020205020403" pitchFamily="18" charset="0"/>
              </a:rPr>
              <a:t>Características</a:t>
            </a: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5" name="5 Rectángulo"/>
          <p:cNvSpPr/>
          <p:nvPr/>
        </p:nvSpPr>
        <p:spPr>
          <a:xfrm>
            <a:off x="701566" y="791547"/>
            <a:ext cx="2766848" cy="1938992"/>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4000" b="1" dirty="0" smtClean="0">
                <a:ln w="17780" cmpd="sng">
                  <a:noFill/>
                  <a:prstDash val="solid"/>
                  <a:miter lim="800000"/>
                </a:ln>
                <a:latin typeface="Rockwell" panose="02060603020205020403" pitchFamily="18" charset="0"/>
              </a:rPr>
              <a:t>R</a:t>
            </a:r>
            <a:r>
              <a:rPr lang="es-ES" sz="4000" b="1" dirty="0" smtClean="0">
                <a:ln w="17780" cmpd="sng">
                  <a:noFill/>
                  <a:prstDash val="solid"/>
                  <a:miter lim="800000"/>
                </a:ln>
                <a:solidFill>
                  <a:schemeClr val="tx1">
                    <a:lumMod val="50000"/>
                    <a:lumOff val="50000"/>
                  </a:schemeClr>
                </a:solidFill>
                <a:latin typeface="Rockwell" panose="02060603020205020403" pitchFamily="18" charset="0"/>
              </a:rPr>
              <a:t>andom</a:t>
            </a:r>
            <a:endParaRPr lang="es-ES" sz="4000" b="1" dirty="0">
              <a:ln w="17780" cmpd="sng">
                <a:noFill/>
                <a:prstDash val="solid"/>
                <a:miter lim="800000"/>
              </a:ln>
              <a:solidFill>
                <a:schemeClr val="tx1">
                  <a:lumMod val="50000"/>
                  <a:lumOff val="50000"/>
                </a:schemeClr>
              </a:solidFill>
              <a:latin typeface="Rockwell" panose="02060603020205020403" pitchFamily="18" charset="0"/>
            </a:endParaRPr>
          </a:p>
          <a:p>
            <a:r>
              <a:rPr lang="es-ES" sz="4000" b="1" dirty="0" smtClean="0">
                <a:ln w="17780" cmpd="sng">
                  <a:noFill/>
                  <a:prstDash val="solid"/>
                  <a:miter lim="800000"/>
                </a:ln>
                <a:latin typeface="Rockwell" panose="02060603020205020403" pitchFamily="18" charset="0"/>
              </a:rPr>
              <a:t>A</a:t>
            </a:r>
            <a:r>
              <a:rPr lang="es-ES" sz="4000" b="1" dirty="0" smtClean="0">
                <a:ln w="17780" cmpd="sng">
                  <a:noFill/>
                  <a:prstDash val="solid"/>
                  <a:miter lim="800000"/>
                </a:ln>
                <a:solidFill>
                  <a:schemeClr val="tx1">
                    <a:lumMod val="50000"/>
                    <a:lumOff val="50000"/>
                  </a:schemeClr>
                </a:solidFill>
                <a:latin typeface="Rockwell" panose="02060603020205020403" pitchFamily="18" charset="0"/>
              </a:rPr>
              <a:t>ccess</a:t>
            </a:r>
          </a:p>
          <a:p>
            <a:r>
              <a:rPr lang="es-ES" sz="4000" b="1" dirty="0" smtClean="0">
                <a:ln w="17780" cmpd="sng">
                  <a:noFill/>
                  <a:prstDash val="solid"/>
                  <a:miter lim="800000"/>
                </a:ln>
                <a:latin typeface="Rockwell" panose="02060603020205020403" pitchFamily="18" charset="0"/>
              </a:rPr>
              <a:t>M</a:t>
            </a:r>
            <a:r>
              <a:rPr lang="es-ES" sz="4000" b="1" dirty="0" smtClean="0">
                <a:ln w="17780" cmpd="sng">
                  <a:noFill/>
                  <a:prstDash val="solid"/>
                  <a:miter lim="800000"/>
                </a:ln>
                <a:solidFill>
                  <a:schemeClr val="tx1">
                    <a:lumMod val="50000"/>
                    <a:lumOff val="50000"/>
                  </a:schemeClr>
                </a:solidFill>
                <a:latin typeface="Rockwell" panose="02060603020205020403" pitchFamily="18" charset="0"/>
              </a:rPr>
              <a:t>emory</a:t>
            </a:r>
            <a:endParaRPr lang="es-ES" sz="4000" b="1" dirty="0">
              <a:ln w="17780" cmpd="sng">
                <a:noFill/>
                <a:prstDash val="solid"/>
                <a:miter lim="800000"/>
              </a:ln>
              <a:solidFill>
                <a:schemeClr val="tx1">
                  <a:lumMod val="50000"/>
                  <a:lumOff val="50000"/>
                </a:schemeClr>
              </a:solidFill>
              <a:latin typeface="Rockwell" panose="02060603020205020403" pitchFamily="18" charset="0"/>
            </a:endParaRPr>
          </a:p>
        </p:txBody>
      </p:sp>
      <p:pic>
        <p:nvPicPr>
          <p:cNvPr id="1026" name="Picture 2" descr="https://cdn1.iconfinder.com/data/icons/computer-hardware/512/RAM.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1999" y="708888"/>
            <a:ext cx="3799491" cy="379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18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a:xfrm>
            <a:off x="0" y="2412124"/>
            <a:ext cx="9142514" cy="1773621"/>
          </a:xfrm>
          <a:prstGeom prst="rect">
            <a:avLst/>
          </a:prstGeom>
          <a:gradFill flip="none" rotWithShape="1">
            <a:gsLst>
              <a:gs pos="50000">
                <a:schemeClr val="tx1"/>
              </a:gs>
              <a:gs pos="13000">
                <a:schemeClr val="tx1"/>
              </a:gs>
              <a:gs pos="0">
                <a:schemeClr val="tx1">
                  <a:alpha val="0"/>
                </a:schemeClr>
              </a:gs>
              <a:gs pos="87000">
                <a:schemeClr val="tx1"/>
              </a:gs>
              <a:gs pos="100000">
                <a:schemeClr val="tx1">
                  <a:alpha val="0"/>
                </a:schemeClr>
              </a:gs>
            </a:gsLst>
            <a:lin ang="16200000" scaled="1"/>
            <a:tileRect/>
          </a:gradFill>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452175" tIns="58420" rIns="58420" bIns="58420" numCol="1" spcCol="1270" anchor="ctr" anchorCtr="0">
            <a:noAutofit/>
          </a:bodyPr>
          <a:lstStyle/>
          <a:p>
            <a:pPr lvl="0" algn="l" defTabSz="1022350">
              <a:lnSpc>
                <a:spcPct val="90000"/>
              </a:lnSpc>
              <a:spcBef>
                <a:spcPct val="0"/>
              </a:spcBef>
              <a:spcAft>
                <a:spcPct val="35000"/>
              </a:spcAft>
            </a:pPr>
            <a:endParaRPr lang="es-VE" sz="2200" b="1" kern="1200" dirty="0">
              <a:effectLst>
                <a:outerShdw blurRad="50800" dist="38100" dir="2700000" algn="tl" rotWithShape="0">
                  <a:prstClr val="black">
                    <a:alpha val="40000"/>
                  </a:prstClr>
                </a:outerShdw>
              </a:effectLst>
            </a:endParaRPr>
          </a:p>
        </p:txBody>
      </p:sp>
      <p:sp>
        <p:nvSpPr>
          <p:cNvPr id="10" name="5 Rectángulo"/>
          <p:cNvSpPr/>
          <p:nvPr/>
        </p:nvSpPr>
        <p:spPr>
          <a:xfrm>
            <a:off x="1" y="2701206"/>
            <a:ext cx="9143999" cy="1077218"/>
          </a:xfrm>
          <a:prstGeom prst="rect">
            <a:avLst/>
          </a:prstGeom>
          <a:noFill/>
        </p:spPr>
        <p:txBody>
          <a:bodyPr wrap="square" lIns="91440" tIns="45720" rIns="91440" bIns="45720" anchor="ctr">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200" b="1" dirty="0">
                <a:ln w="17780" cmpd="sng">
                  <a:noFill/>
                  <a:prstDash val="solid"/>
                  <a:miter lim="800000"/>
                </a:ln>
                <a:solidFill>
                  <a:schemeClr val="lt1"/>
                </a:solidFill>
                <a:latin typeface="Rockwell" panose="02060603020205020403" pitchFamily="18" charset="0"/>
              </a:rPr>
              <a:t>CONCEPTOS BÁSICOS SOBRE SISTEMAS DE MEMORIA DE COMPUTADORES</a:t>
            </a:r>
          </a:p>
        </p:txBody>
      </p:sp>
    </p:spTree>
    <p:extLst>
      <p:ext uri="{BB962C8B-B14F-4D97-AF65-F5344CB8AC3E}">
        <p14:creationId xmlns:p14="http://schemas.microsoft.com/office/powerpoint/2010/main" val="1288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87520"/>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RAM Dinámica (</a:t>
            </a:r>
            <a:r>
              <a:rPr lang="es-ES" sz="3600" b="1" dirty="0">
                <a:ln w="17780" cmpd="sng">
                  <a:noFill/>
                  <a:prstDash val="solid"/>
                  <a:miter lim="800000"/>
                </a:ln>
                <a:solidFill>
                  <a:schemeClr val="lt1"/>
                </a:solidFill>
                <a:latin typeface="Rockwell" panose="02060603020205020403" pitchFamily="18" charset="0"/>
              </a:rPr>
              <a:t>DRAM)</a:t>
            </a:r>
          </a:p>
        </p:txBody>
      </p:sp>
      <p:sp>
        <p:nvSpPr>
          <p:cNvPr id="22" name="Rectángulo 21"/>
          <p:cNvSpPr/>
          <p:nvPr/>
        </p:nvSpPr>
        <p:spPr>
          <a:xfrm>
            <a:off x="189186" y="2887145"/>
            <a:ext cx="4334261" cy="484220"/>
          </a:xfrm>
          <a:prstGeom prst="rect">
            <a:avLst/>
          </a:prstGeom>
          <a:gradFill flip="none" rotWithShape="1">
            <a:gsLst>
              <a:gs pos="0">
                <a:schemeClr val="tx1"/>
              </a:gs>
              <a:gs pos="67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3" name="5 Rectángulo"/>
          <p:cNvSpPr/>
          <p:nvPr/>
        </p:nvSpPr>
        <p:spPr>
          <a:xfrm>
            <a:off x="189187" y="2810239"/>
            <a:ext cx="3531476"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Características</a:t>
            </a:r>
            <a:endParaRPr lang="es-ES" sz="32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3" name="2 Marcador de contenido"/>
          <p:cNvSpPr>
            <a:spLocks noGrp="1"/>
          </p:cNvSpPr>
          <p:nvPr/>
        </p:nvSpPr>
        <p:spPr>
          <a:xfrm>
            <a:off x="319249" y="867610"/>
            <a:ext cx="8631620" cy="1752083"/>
          </a:xfrm>
          <a:prstGeom prst="rect">
            <a:avLst/>
          </a:prstGeom>
        </p:spPr>
        <p:txBody>
          <a:bodyPr>
            <a:no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marL="0" indent="0" algn="ctr">
              <a:buClr>
                <a:schemeClr val="tx1"/>
              </a:buClr>
              <a:buNone/>
            </a:pPr>
            <a:r>
              <a:rPr lang="es-VE" sz="3600" b="1" dirty="0" smtClean="0">
                <a:solidFill>
                  <a:schemeClr val="tx1">
                    <a:lumMod val="50000"/>
                    <a:lumOff val="50000"/>
                  </a:schemeClr>
                </a:solidFill>
              </a:rPr>
              <a:t>Su </a:t>
            </a:r>
            <a:r>
              <a:rPr lang="es-VE" sz="3600" b="1" dirty="0">
                <a:solidFill>
                  <a:schemeClr val="tx1">
                    <a:lumMod val="50000"/>
                    <a:lumOff val="50000"/>
                  </a:schemeClr>
                </a:solidFill>
              </a:rPr>
              <a:t>termino </a:t>
            </a:r>
            <a:r>
              <a:rPr lang="es-VE" sz="3600" b="1" dirty="0"/>
              <a:t>Dinámica</a:t>
            </a:r>
            <a:r>
              <a:rPr lang="es-VE" sz="3600" b="1" dirty="0">
                <a:solidFill>
                  <a:schemeClr val="bg1"/>
                </a:solidFill>
              </a:rPr>
              <a:t> </a:t>
            </a:r>
            <a:r>
              <a:rPr lang="es-VE" sz="3600" b="1" dirty="0">
                <a:solidFill>
                  <a:schemeClr val="tx1">
                    <a:lumMod val="50000"/>
                    <a:lumOff val="50000"/>
                  </a:schemeClr>
                </a:solidFill>
              </a:rPr>
              <a:t>hace referencia a que la </a:t>
            </a:r>
            <a:r>
              <a:rPr lang="es-VE" sz="3600" b="1" dirty="0" smtClean="0">
                <a:solidFill>
                  <a:schemeClr val="tx1">
                    <a:lumMod val="50000"/>
                    <a:lumOff val="50000"/>
                  </a:schemeClr>
                </a:solidFill>
              </a:rPr>
              <a:t>carga almacenada </a:t>
            </a:r>
            <a:r>
              <a:rPr lang="es-VE" sz="3600" b="1" dirty="0">
                <a:solidFill>
                  <a:schemeClr val="tx1">
                    <a:lumMod val="50000"/>
                    <a:lumOff val="50000"/>
                  </a:schemeClr>
                </a:solidFill>
              </a:rPr>
              <a:t>se pierda, incluso </a:t>
            </a:r>
            <a:r>
              <a:rPr lang="es-VE" sz="3600" b="1" dirty="0" smtClean="0">
                <a:solidFill>
                  <a:schemeClr val="tx1">
                    <a:lumMod val="50000"/>
                    <a:lumOff val="50000"/>
                  </a:schemeClr>
                </a:solidFill>
              </a:rPr>
              <a:t>manteniéndola </a:t>
            </a:r>
            <a:r>
              <a:rPr lang="es-VE" sz="3600" b="1" dirty="0">
                <a:solidFill>
                  <a:schemeClr val="tx1">
                    <a:lumMod val="50000"/>
                    <a:lumOff val="50000"/>
                  </a:schemeClr>
                </a:solidFill>
              </a:rPr>
              <a:t>alimentada</a:t>
            </a:r>
          </a:p>
        </p:txBody>
      </p:sp>
      <p:sp>
        <p:nvSpPr>
          <p:cNvPr id="2" name="CuadroTexto 1"/>
          <p:cNvSpPr txBox="1"/>
          <p:nvPr/>
        </p:nvSpPr>
        <p:spPr>
          <a:xfrm>
            <a:off x="307427" y="3550759"/>
            <a:ext cx="8631621" cy="2954655"/>
          </a:xfrm>
          <a:prstGeom prst="rect">
            <a:avLst/>
          </a:prstGeom>
          <a:noFill/>
        </p:spPr>
        <p:txBody>
          <a:bodyPr wrap="square" rtlCol="0">
            <a:spAutoFit/>
          </a:bodyPr>
          <a:lstStyle/>
          <a:p>
            <a:pPr>
              <a:spcAft>
                <a:spcPts val="1200"/>
              </a:spcAft>
              <a:buClr>
                <a:schemeClr val="tx1"/>
              </a:buClr>
              <a:buFont typeface="Wingdings 2" panose="05020102010507070707" pitchFamily="18" charset="2"/>
              <a:buChar char=""/>
            </a:pPr>
            <a:r>
              <a:rPr lang="es-VE" sz="2600" b="1" dirty="0" smtClean="0">
                <a:solidFill>
                  <a:schemeClr val="tx1">
                    <a:lumMod val="50000"/>
                    <a:lumOff val="50000"/>
                  </a:schemeClr>
                </a:solidFill>
              </a:rPr>
              <a:t>Esta hecha con celdas que almacenan los datos como cargas en condensadores.</a:t>
            </a:r>
          </a:p>
          <a:p>
            <a:pPr>
              <a:spcAft>
                <a:spcPts val="1200"/>
              </a:spcAft>
              <a:buClr>
                <a:schemeClr val="tx1"/>
              </a:buClr>
              <a:buFont typeface="Wingdings 2" panose="05020102010507070707" pitchFamily="18" charset="2"/>
              <a:buChar char=""/>
            </a:pPr>
            <a:r>
              <a:rPr lang="es-VE" sz="2600" b="1" dirty="0" smtClean="0">
                <a:solidFill>
                  <a:schemeClr val="tx1">
                    <a:lumMod val="50000"/>
                    <a:lumOff val="50000"/>
                  </a:schemeClr>
                </a:solidFill>
              </a:rPr>
              <a:t>La presencia o ausencia de carga se interpreta como 1 o 0.</a:t>
            </a:r>
          </a:p>
          <a:p>
            <a:pPr>
              <a:spcAft>
                <a:spcPts val="1200"/>
              </a:spcAft>
              <a:buClr>
                <a:schemeClr val="tx1"/>
              </a:buClr>
              <a:buFont typeface="Wingdings 2" panose="05020102010507070707" pitchFamily="18" charset="2"/>
              <a:buChar char=""/>
            </a:pPr>
            <a:r>
              <a:rPr lang="es-VE" sz="2600" b="1" dirty="0" smtClean="0">
                <a:solidFill>
                  <a:schemeClr val="tx1">
                    <a:lumMod val="50000"/>
                    <a:lumOff val="50000"/>
                  </a:schemeClr>
                </a:solidFill>
              </a:rPr>
              <a:t>Los condensadores tienen tendencia natural a descargarse.</a:t>
            </a:r>
          </a:p>
          <a:p>
            <a:pPr>
              <a:spcAft>
                <a:spcPts val="1200"/>
              </a:spcAft>
              <a:buClr>
                <a:schemeClr val="tx1"/>
              </a:buClr>
              <a:buFont typeface="Wingdings 2" panose="05020102010507070707" pitchFamily="18" charset="2"/>
              <a:buChar char=""/>
            </a:pPr>
            <a:r>
              <a:rPr lang="es-VE" sz="2600" b="1" dirty="0" smtClean="0">
                <a:solidFill>
                  <a:schemeClr val="tx1">
                    <a:lumMod val="50000"/>
                    <a:lumOff val="50000"/>
                  </a:schemeClr>
                </a:solidFill>
              </a:rPr>
              <a:t>Requiere refrescos periódicos para mantener memorizados los datos.</a:t>
            </a:r>
            <a:endParaRPr lang="es-VE" sz="2600" dirty="0">
              <a:solidFill>
                <a:schemeClr val="tx1">
                  <a:lumMod val="50000"/>
                  <a:lumOff val="50000"/>
                </a:schemeClr>
              </a:solidFill>
            </a:endParaRPr>
          </a:p>
        </p:txBody>
      </p:sp>
    </p:spTree>
    <p:extLst>
      <p:ext uri="{BB962C8B-B14F-4D97-AF65-F5344CB8AC3E}">
        <p14:creationId xmlns:p14="http://schemas.microsoft.com/office/powerpoint/2010/main" val="319482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8" name="Rectángulo 7"/>
          <p:cNvSpPr/>
          <p:nvPr/>
        </p:nvSpPr>
        <p:spPr>
          <a:xfrm>
            <a:off x="228599" y="1594307"/>
            <a:ext cx="8954814" cy="54455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452175" tIns="58420" rIns="58420" bIns="58420" numCol="1" spcCol="1270" anchor="ctr" anchorCtr="0">
            <a:noAutofit/>
          </a:bodyPr>
          <a:lstStyle/>
          <a:p>
            <a:pPr lvl="0" algn="l" defTabSz="1022350">
              <a:lnSpc>
                <a:spcPct val="90000"/>
              </a:lnSpc>
              <a:spcBef>
                <a:spcPct val="0"/>
              </a:spcBef>
              <a:spcAft>
                <a:spcPct val="35000"/>
              </a:spcAft>
            </a:pPr>
            <a:endParaRPr lang="es-VE" sz="2200" b="1" kern="1200" dirty="0">
              <a:effectLst>
                <a:outerShdw blurRad="50800" dist="38100" dir="2700000" algn="tl" rotWithShape="0">
                  <a:prstClr val="black">
                    <a:alpha val="40000"/>
                  </a:prstClr>
                </a:outerShdw>
              </a:effectLst>
            </a:endParaRPr>
          </a:p>
        </p:txBody>
      </p:sp>
      <p:sp>
        <p:nvSpPr>
          <p:cNvPr id="10" name="5 Rectángulo"/>
          <p:cNvSpPr/>
          <p:nvPr/>
        </p:nvSpPr>
        <p:spPr>
          <a:xfrm>
            <a:off x="189186" y="-87520"/>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a:ln w="17780" cmpd="sng">
                  <a:noFill/>
                  <a:prstDash val="solid"/>
                  <a:miter lim="800000"/>
                </a:ln>
                <a:solidFill>
                  <a:schemeClr val="lt1"/>
                </a:solidFill>
                <a:latin typeface="Rockwell" panose="02060603020205020403" pitchFamily="18" charset="0"/>
              </a:rPr>
              <a:t>RAM Estática (SRAM)</a:t>
            </a:r>
          </a:p>
        </p:txBody>
      </p:sp>
      <p:sp>
        <p:nvSpPr>
          <p:cNvPr id="22" name="Rectángulo 21"/>
          <p:cNvSpPr/>
          <p:nvPr/>
        </p:nvSpPr>
        <p:spPr>
          <a:xfrm>
            <a:off x="189187" y="3092095"/>
            <a:ext cx="3586654" cy="484220"/>
          </a:xfrm>
          <a:prstGeom prst="rect">
            <a:avLst/>
          </a:prstGeom>
          <a:gradFill flip="none" rotWithShape="1">
            <a:gsLst>
              <a:gs pos="0">
                <a:schemeClr val="tx1"/>
              </a:gs>
              <a:gs pos="69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3" name="5 Rectángulo"/>
          <p:cNvSpPr/>
          <p:nvPr/>
        </p:nvSpPr>
        <p:spPr>
          <a:xfrm>
            <a:off x="189186" y="3015189"/>
            <a:ext cx="5108027"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Características</a:t>
            </a:r>
            <a:endParaRPr lang="es-ES" sz="32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 name="CuadroTexto 1"/>
          <p:cNvSpPr txBox="1"/>
          <p:nvPr/>
        </p:nvSpPr>
        <p:spPr>
          <a:xfrm>
            <a:off x="290818" y="3764712"/>
            <a:ext cx="8828690" cy="2554545"/>
          </a:xfrm>
          <a:prstGeom prst="rect">
            <a:avLst/>
          </a:prstGeom>
          <a:noFill/>
        </p:spPr>
        <p:txBody>
          <a:bodyPr wrap="square" rtlCol="0">
            <a:spAutoFit/>
          </a:bodyPr>
          <a:lstStyle/>
          <a:p>
            <a:pPr>
              <a:spcAft>
                <a:spcPts val="2400"/>
              </a:spcAft>
              <a:buClr>
                <a:schemeClr val="tx1"/>
              </a:buClr>
              <a:buFont typeface="Wingdings 2" panose="05020102010507070707" pitchFamily="18" charset="2"/>
              <a:buChar char=""/>
            </a:pPr>
            <a:r>
              <a:rPr lang="es-VE" sz="3000" b="1" dirty="0" smtClean="0">
                <a:solidFill>
                  <a:schemeClr val="tx1">
                    <a:lumMod val="50000"/>
                    <a:lumOff val="50000"/>
                  </a:schemeClr>
                </a:solidFill>
              </a:rPr>
              <a:t>Es un dispositivo digital.</a:t>
            </a:r>
          </a:p>
          <a:p>
            <a:pPr>
              <a:spcAft>
                <a:spcPts val="2400"/>
              </a:spcAft>
              <a:buClr>
                <a:schemeClr val="tx1"/>
              </a:buClr>
              <a:buFont typeface="Wingdings 2" panose="05020102010507070707" pitchFamily="18" charset="2"/>
              <a:buChar char=""/>
            </a:pPr>
            <a:r>
              <a:rPr lang="es-VE" sz="3000" b="1" dirty="0" smtClean="0">
                <a:solidFill>
                  <a:schemeClr val="tx1">
                    <a:lumMod val="50000"/>
                    <a:lumOff val="50000"/>
                  </a:schemeClr>
                </a:solidFill>
              </a:rPr>
              <a:t>Los valores binarios se almacenan usando </a:t>
            </a:r>
            <a:r>
              <a:rPr lang="es-VE" sz="3000" b="1" dirty="0" smtClean="0"/>
              <a:t>Flip-Flops</a:t>
            </a:r>
            <a:r>
              <a:rPr lang="es-VE" sz="3000" b="1" dirty="0" smtClean="0">
                <a:solidFill>
                  <a:schemeClr val="bg1"/>
                </a:solidFill>
              </a:rPr>
              <a:t>.</a:t>
            </a:r>
          </a:p>
          <a:p>
            <a:pPr>
              <a:spcAft>
                <a:spcPts val="2400"/>
              </a:spcAft>
              <a:buClr>
                <a:schemeClr val="tx1"/>
              </a:buClr>
              <a:buFont typeface="Wingdings 2" panose="05020102010507070707" pitchFamily="18" charset="2"/>
              <a:buChar char=""/>
            </a:pPr>
            <a:r>
              <a:rPr lang="es-VE" sz="3000" b="1" dirty="0" smtClean="0">
                <a:solidFill>
                  <a:schemeClr val="tx1">
                    <a:lumMod val="50000"/>
                    <a:lumOff val="50000"/>
                  </a:schemeClr>
                </a:solidFill>
              </a:rPr>
              <a:t>Mantendrá los datos siempre que permanezca alimentada.</a:t>
            </a:r>
          </a:p>
        </p:txBody>
      </p:sp>
      <p:sp>
        <p:nvSpPr>
          <p:cNvPr id="12" name="2 Marcador de contenido"/>
          <p:cNvSpPr>
            <a:spLocks noGrp="1"/>
          </p:cNvSpPr>
          <p:nvPr/>
        </p:nvSpPr>
        <p:spPr>
          <a:xfrm>
            <a:off x="290818" y="864324"/>
            <a:ext cx="8631620" cy="1752083"/>
          </a:xfrm>
          <a:prstGeom prst="rect">
            <a:avLst/>
          </a:prstGeom>
        </p:spPr>
        <p:txBody>
          <a:bodyPr>
            <a:no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marL="0" indent="0" algn="ctr">
              <a:buClr>
                <a:schemeClr val="tx1"/>
              </a:buClr>
              <a:buNone/>
            </a:pPr>
            <a:r>
              <a:rPr lang="es-VE" sz="3600" b="1" dirty="0" smtClean="0">
                <a:solidFill>
                  <a:schemeClr val="tx1">
                    <a:lumMod val="50000"/>
                    <a:lumOff val="50000"/>
                  </a:schemeClr>
                </a:solidFill>
              </a:rPr>
              <a:t>Su </a:t>
            </a:r>
            <a:r>
              <a:rPr lang="es-VE" sz="3600" b="1" dirty="0">
                <a:solidFill>
                  <a:schemeClr val="tx1">
                    <a:lumMod val="50000"/>
                    <a:lumOff val="50000"/>
                  </a:schemeClr>
                </a:solidFill>
              </a:rPr>
              <a:t>termino </a:t>
            </a:r>
            <a:r>
              <a:rPr lang="es-VE" sz="3600" b="1" dirty="0" smtClean="0"/>
              <a:t>Estática</a:t>
            </a:r>
            <a:r>
              <a:rPr lang="es-VE" sz="3600" b="1" dirty="0" smtClean="0">
                <a:solidFill>
                  <a:schemeClr val="bg1"/>
                </a:solidFill>
              </a:rPr>
              <a:t> </a:t>
            </a:r>
            <a:r>
              <a:rPr lang="es-VE" sz="3600" b="1" dirty="0">
                <a:solidFill>
                  <a:schemeClr val="tx1">
                    <a:lumMod val="50000"/>
                    <a:lumOff val="50000"/>
                  </a:schemeClr>
                </a:solidFill>
              </a:rPr>
              <a:t>hace referencia a que es capaz de mantener los datos, mientras esté </a:t>
            </a:r>
            <a:r>
              <a:rPr lang="es-VE" sz="3600" b="1" dirty="0" smtClean="0">
                <a:solidFill>
                  <a:schemeClr val="tx1">
                    <a:lumMod val="50000"/>
                    <a:lumOff val="50000"/>
                  </a:schemeClr>
                </a:solidFill>
              </a:rPr>
              <a:t>alimentada.</a:t>
            </a:r>
            <a:endParaRPr lang="es-VE" sz="3600" b="1" dirty="0">
              <a:solidFill>
                <a:schemeClr val="tx1">
                  <a:lumMod val="50000"/>
                  <a:lumOff val="50000"/>
                </a:schemeClr>
              </a:solidFill>
            </a:endParaRPr>
          </a:p>
        </p:txBody>
      </p:sp>
    </p:spTree>
    <p:extLst>
      <p:ext uri="{BB962C8B-B14F-4D97-AF65-F5344CB8AC3E}">
        <p14:creationId xmlns:p14="http://schemas.microsoft.com/office/powerpoint/2010/main" val="138773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8" name="Rectángulo 7"/>
          <p:cNvSpPr/>
          <p:nvPr/>
        </p:nvSpPr>
        <p:spPr>
          <a:xfrm>
            <a:off x="228599" y="1625839"/>
            <a:ext cx="8954814" cy="54455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452175" tIns="58420" rIns="58420" bIns="58420" numCol="1" spcCol="1270" anchor="ctr" anchorCtr="0">
            <a:noAutofit/>
          </a:bodyPr>
          <a:lstStyle/>
          <a:p>
            <a:pPr lvl="0" algn="l" defTabSz="1022350">
              <a:lnSpc>
                <a:spcPct val="90000"/>
              </a:lnSpc>
              <a:spcBef>
                <a:spcPct val="0"/>
              </a:spcBef>
              <a:spcAft>
                <a:spcPct val="35000"/>
              </a:spcAft>
            </a:pPr>
            <a:endParaRPr lang="es-VE" sz="2200" b="1" kern="1200" dirty="0">
              <a:effectLst>
                <a:outerShdw blurRad="50800" dist="38100" dir="2700000" algn="tl" rotWithShape="0">
                  <a:prstClr val="black">
                    <a:alpha val="40000"/>
                  </a:prstClr>
                </a:outerShdw>
              </a:effectLst>
            </a:endParaRPr>
          </a:p>
        </p:txBody>
      </p:sp>
      <p:sp>
        <p:nvSpPr>
          <p:cNvPr id="10" name="5 Rectángulo"/>
          <p:cNvSpPr/>
          <p:nvPr/>
        </p:nvSpPr>
        <p:spPr>
          <a:xfrm>
            <a:off x="189186" y="-87520"/>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a:ln w="17780" cmpd="sng">
                  <a:noFill/>
                  <a:prstDash val="solid"/>
                  <a:miter lim="800000"/>
                </a:ln>
                <a:solidFill>
                  <a:schemeClr val="lt1"/>
                </a:solidFill>
                <a:latin typeface="Rockwell" panose="02060603020205020403" pitchFamily="18" charset="0"/>
              </a:rPr>
              <a:t>SRAM frente a DRAM</a:t>
            </a: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 name="CuadroTexto 1"/>
          <p:cNvSpPr txBox="1"/>
          <p:nvPr/>
        </p:nvSpPr>
        <p:spPr>
          <a:xfrm>
            <a:off x="416094" y="626015"/>
            <a:ext cx="8631621" cy="523220"/>
          </a:xfrm>
          <a:prstGeom prst="rect">
            <a:avLst/>
          </a:prstGeom>
          <a:noFill/>
        </p:spPr>
        <p:txBody>
          <a:bodyPr wrap="square" rtlCol="0">
            <a:spAutoFit/>
          </a:bodyPr>
          <a:lstStyle/>
          <a:p>
            <a:pPr marL="269875" indent="-269875">
              <a:spcAft>
                <a:spcPts val="600"/>
              </a:spcAft>
              <a:buClr>
                <a:schemeClr val="tx1"/>
              </a:buClr>
              <a:buFont typeface="Rockwell Extra Bold" panose="02060903040505020403" pitchFamily="18" charset="0"/>
              <a:buChar char="="/>
            </a:pPr>
            <a:r>
              <a:rPr lang="es-VE" sz="2800" b="1" dirty="0" smtClean="0">
                <a:solidFill>
                  <a:schemeClr val="tx1">
                    <a:lumMod val="50000"/>
                    <a:lumOff val="50000"/>
                  </a:schemeClr>
                </a:solidFill>
              </a:rPr>
              <a:t>Ambas son volátiles.</a:t>
            </a:r>
          </a:p>
        </p:txBody>
      </p:sp>
      <p:sp>
        <p:nvSpPr>
          <p:cNvPr id="4" name="Rectángulo 3"/>
          <p:cNvSpPr/>
          <p:nvPr/>
        </p:nvSpPr>
        <p:spPr>
          <a:xfrm>
            <a:off x="350781" y="1773607"/>
            <a:ext cx="8631621" cy="3108543"/>
          </a:xfrm>
          <a:prstGeom prst="rect">
            <a:avLst/>
          </a:prstGeom>
        </p:spPr>
        <p:txBody>
          <a:bodyPr wrap="square">
            <a:spAutoFit/>
          </a:bodyPr>
          <a:lstStyle/>
          <a:p>
            <a:pPr marL="358775" lvl="0" indent="-358775">
              <a:buClr>
                <a:prstClr val="black"/>
              </a:buClr>
              <a:buFont typeface="Wingdings 2" panose="05020102010507070707" pitchFamily="18" charset="2"/>
              <a:buChar char=""/>
            </a:pPr>
            <a:r>
              <a:rPr lang="es-VE" sz="2800" b="1" dirty="0" smtClean="0">
                <a:solidFill>
                  <a:schemeClr val="tx1">
                    <a:lumMod val="50000"/>
                    <a:lumOff val="50000"/>
                  </a:schemeClr>
                </a:solidFill>
              </a:rPr>
              <a:t>Es </a:t>
            </a:r>
            <a:r>
              <a:rPr lang="es-VE" sz="2800" b="1" dirty="0">
                <a:solidFill>
                  <a:schemeClr val="tx1">
                    <a:lumMod val="50000"/>
                    <a:lumOff val="50000"/>
                  </a:schemeClr>
                </a:solidFill>
              </a:rPr>
              <a:t>mas </a:t>
            </a:r>
            <a:r>
              <a:rPr lang="es-VE" sz="2800" b="1" dirty="0" smtClean="0">
                <a:solidFill>
                  <a:schemeClr val="tx1">
                    <a:lumMod val="50000"/>
                    <a:lumOff val="50000"/>
                  </a:schemeClr>
                </a:solidFill>
              </a:rPr>
              <a:t>simple.</a:t>
            </a:r>
            <a:endParaRPr lang="es-VE" sz="2800" b="1" dirty="0">
              <a:solidFill>
                <a:schemeClr val="tx1">
                  <a:lumMod val="50000"/>
                  <a:lumOff val="50000"/>
                </a:schemeClr>
              </a:solidFill>
            </a:endParaRPr>
          </a:p>
          <a:p>
            <a:pPr marL="358775" lvl="0" indent="-358775">
              <a:buClr>
                <a:prstClr val="black"/>
              </a:buClr>
              <a:buFont typeface="Wingdings 2" panose="05020102010507070707" pitchFamily="18" charset="2"/>
              <a:buChar char=""/>
            </a:pPr>
            <a:r>
              <a:rPr lang="es-VE" sz="2800" b="1" dirty="0">
                <a:solidFill>
                  <a:schemeClr val="tx1">
                    <a:lumMod val="50000"/>
                    <a:lumOff val="50000"/>
                  </a:schemeClr>
                </a:solidFill>
              </a:rPr>
              <a:t>Mas </a:t>
            </a:r>
            <a:r>
              <a:rPr lang="es-VE" sz="2800" b="1" dirty="0" smtClean="0">
                <a:solidFill>
                  <a:schemeClr val="tx1">
                    <a:lumMod val="50000"/>
                    <a:lumOff val="50000"/>
                  </a:schemeClr>
                </a:solidFill>
              </a:rPr>
              <a:t>pequeña.</a:t>
            </a:r>
            <a:endParaRPr lang="es-VE" sz="2800" b="1" dirty="0">
              <a:solidFill>
                <a:schemeClr val="tx1">
                  <a:lumMod val="50000"/>
                  <a:lumOff val="50000"/>
                </a:schemeClr>
              </a:solidFill>
            </a:endParaRPr>
          </a:p>
          <a:p>
            <a:pPr marL="358775" lvl="0" indent="-358775">
              <a:buClr>
                <a:prstClr val="black"/>
              </a:buClr>
              <a:buFont typeface="Wingdings 2" panose="05020102010507070707" pitchFamily="18" charset="2"/>
              <a:buChar char=""/>
            </a:pPr>
            <a:r>
              <a:rPr lang="es-VE" sz="2800" b="1" dirty="0">
                <a:solidFill>
                  <a:schemeClr val="tx1">
                    <a:lumMod val="50000"/>
                    <a:lumOff val="50000"/>
                  </a:schemeClr>
                </a:solidFill>
              </a:rPr>
              <a:t>Mas </a:t>
            </a:r>
            <a:r>
              <a:rPr lang="es-VE" sz="2800" b="1" dirty="0" smtClean="0">
                <a:solidFill>
                  <a:schemeClr val="tx1">
                    <a:lumMod val="50000"/>
                    <a:lumOff val="50000"/>
                  </a:schemeClr>
                </a:solidFill>
              </a:rPr>
              <a:t>densa.</a:t>
            </a:r>
            <a:endParaRPr lang="es-VE" sz="2800" b="1" dirty="0">
              <a:solidFill>
                <a:schemeClr val="tx1">
                  <a:lumMod val="50000"/>
                  <a:lumOff val="50000"/>
                </a:schemeClr>
              </a:solidFill>
            </a:endParaRPr>
          </a:p>
          <a:p>
            <a:pPr marL="358775" lvl="0" indent="-358775">
              <a:buClr>
                <a:prstClr val="black"/>
              </a:buClr>
              <a:buFont typeface="Wingdings 2" panose="05020102010507070707" pitchFamily="18" charset="2"/>
              <a:buChar char=""/>
            </a:pPr>
            <a:r>
              <a:rPr lang="es-VE" sz="2800" b="1" dirty="0">
                <a:solidFill>
                  <a:schemeClr val="tx1">
                    <a:lumMod val="50000"/>
                    <a:lumOff val="50000"/>
                  </a:schemeClr>
                </a:solidFill>
              </a:rPr>
              <a:t>Mas </a:t>
            </a:r>
            <a:r>
              <a:rPr lang="es-VE" sz="2800" b="1" dirty="0" smtClean="0">
                <a:solidFill>
                  <a:schemeClr val="tx1">
                    <a:lumMod val="50000"/>
                    <a:lumOff val="50000"/>
                  </a:schemeClr>
                </a:solidFill>
              </a:rPr>
              <a:t>económica.</a:t>
            </a:r>
            <a:endParaRPr lang="es-VE" sz="2800" b="1" dirty="0">
              <a:solidFill>
                <a:schemeClr val="tx1">
                  <a:lumMod val="50000"/>
                  <a:lumOff val="50000"/>
                </a:schemeClr>
              </a:solidFill>
            </a:endParaRPr>
          </a:p>
          <a:p>
            <a:pPr marL="358775" lvl="0" indent="-358775">
              <a:buClr>
                <a:prstClr val="black"/>
              </a:buClr>
              <a:buFont typeface="Wingdings 2" panose="05020102010507070707" pitchFamily="18" charset="2"/>
              <a:buChar char=""/>
            </a:pPr>
            <a:r>
              <a:rPr lang="es-VE" sz="2800" b="1" dirty="0">
                <a:solidFill>
                  <a:schemeClr val="tx1">
                    <a:lumMod val="50000"/>
                    <a:lumOff val="50000"/>
                  </a:schemeClr>
                </a:solidFill>
              </a:rPr>
              <a:t>Requiere circuitería para hacer los </a:t>
            </a:r>
            <a:r>
              <a:rPr lang="es-VE" sz="2800" b="1" dirty="0" smtClean="0">
                <a:solidFill>
                  <a:schemeClr val="tx1">
                    <a:lumMod val="50000"/>
                    <a:lumOff val="50000"/>
                  </a:schemeClr>
                </a:solidFill>
              </a:rPr>
              <a:t>refrescos.</a:t>
            </a:r>
            <a:endParaRPr lang="es-VE" sz="2800" b="1" dirty="0">
              <a:solidFill>
                <a:schemeClr val="tx1">
                  <a:lumMod val="50000"/>
                  <a:lumOff val="50000"/>
                </a:schemeClr>
              </a:solidFill>
            </a:endParaRPr>
          </a:p>
          <a:p>
            <a:pPr marL="358775" lvl="0" indent="-358775">
              <a:buClr>
                <a:prstClr val="black"/>
              </a:buClr>
              <a:buFont typeface="Wingdings 2" panose="05020102010507070707" pitchFamily="18" charset="2"/>
              <a:buChar char=""/>
            </a:pPr>
            <a:r>
              <a:rPr lang="es-VE" sz="2800" b="1" dirty="0">
                <a:solidFill>
                  <a:schemeClr val="tx1">
                    <a:lumMod val="50000"/>
                    <a:lumOff val="50000"/>
                  </a:schemeClr>
                </a:solidFill>
              </a:rPr>
              <a:t>Se prefiere para memorias grandes (memorias principales</a:t>
            </a:r>
            <a:r>
              <a:rPr lang="es-VE" sz="2800" b="1" dirty="0" smtClean="0">
                <a:solidFill>
                  <a:schemeClr val="tx1">
                    <a:lumMod val="50000"/>
                    <a:lumOff val="50000"/>
                  </a:schemeClr>
                </a:solidFill>
              </a:rPr>
              <a:t>).</a:t>
            </a:r>
            <a:endParaRPr lang="es-VE" sz="2800" b="1" dirty="0">
              <a:solidFill>
                <a:schemeClr val="tx1">
                  <a:lumMod val="50000"/>
                  <a:lumOff val="50000"/>
                </a:schemeClr>
              </a:solidFill>
            </a:endParaRPr>
          </a:p>
        </p:txBody>
      </p:sp>
      <p:sp>
        <p:nvSpPr>
          <p:cNvPr id="13" name="Rectángulo 12"/>
          <p:cNvSpPr/>
          <p:nvPr/>
        </p:nvSpPr>
        <p:spPr>
          <a:xfrm>
            <a:off x="189187" y="1247522"/>
            <a:ext cx="3586654" cy="484220"/>
          </a:xfrm>
          <a:prstGeom prst="rect">
            <a:avLst/>
          </a:prstGeom>
          <a:gradFill flip="none" rotWithShape="1">
            <a:gsLst>
              <a:gs pos="0">
                <a:schemeClr val="tx1"/>
              </a:gs>
              <a:gs pos="55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4" name="5 Rectángulo"/>
          <p:cNvSpPr/>
          <p:nvPr/>
        </p:nvSpPr>
        <p:spPr>
          <a:xfrm>
            <a:off x="189186" y="1170616"/>
            <a:ext cx="5108027"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a:ln w="17780" cmpd="sng">
                  <a:noFill/>
                  <a:prstDash val="solid"/>
                  <a:miter lim="800000"/>
                </a:ln>
                <a:solidFill>
                  <a:schemeClr val="lt1"/>
                </a:solidFill>
                <a:latin typeface="Rockwell" panose="02060603020205020403" pitchFamily="18" charset="0"/>
              </a:rPr>
              <a:t>La DRAM</a:t>
            </a:r>
          </a:p>
        </p:txBody>
      </p:sp>
      <p:sp>
        <p:nvSpPr>
          <p:cNvPr id="5" name="Rectángulo 4"/>
          <p:cNvSpPr/>
          <p:nvPr/>
        </p:nvSpPr>
        <p:spPr>
          <a:xfrm>
            <a:off x="350781" y="5605105"/>
            <a:ext cx="7618688" cy="1031051"/>
          </a:xfrm>
          <a:prstGeom prst="rect">
            <a:avLst/>
          </a:prstGeom>
        </p:spPr>
        <p:txBody>
          <a:bodyPr wrap="square">
            <a:spAutoFit/>
          </a:bodyPr>
          <a:lstStyle/>
          <a:p>
            <a:pPr marL="358775" lvl="0" indent="-358775">
              <a:spcAft>
                <a:spcPts val="600"/>
              </a:spcAft>
              <a:buClr>
                <a:prstClr val="black"/>
              </a:buClr>
              <a:buFont typeface="Wingdings 2" panose="05020102010507070707" pitchFamily="18" charset="2"/>
              <a:buChar char=""/>
            </a:pPr>
            <a:r>
              <a:rPr lang="es-VE" sz="2800" b="1" dirty="0" smtClean="0">
                <a:solidFill>
                  <a:schemeClr val="tx1">
                    <a:lumMod val="50000"/>
                    <a:lumOff val="50000"/>
                  </a:schemeClr>
                </a:solidFill>
              </a:rPr>
              <a:t>Son </a:t>
            </a:r>
            <a:r>
              <a:rPr lang="es-VE" sz="2800" b="1" dirty="0">
                <a:solidFill>
                  <a:schemeClr val="tx1">
                    <a:lumMod val="50000"/>
                    <a:lumOff val="50000"/>
                  </a:schemeClr>
                </a:solidFill>
              </a:rPr>
              <a:t>mas </a:t>
            </a:r>
            <a:r>
              <a:rPr lang="es-VE" sz="2800" b="1" dirty="0" smtClean="0">
                <a:solidFill>
                  <a:schemeClr val="tx1">
                    <a:lumMod val="50000"/>
                    <a:lumOff val="50000"/>
                  </a:schemeClr>
                </a:solidFill>
              </a:rPr>
              <a:t>rápidas.</a:t>
            </a:r>
            <a:endParaRPr lang="es-VE" sz="2800" b="1" dirty="0">
              <a:solidFill>
                <a:schemeClr val="tx1">
                  <a:lumMod val="50000"/>
                  <a:lumOff val="50000"/>
                </a:schemeClr>
              </a:solidFill>
            </a:endParaRPr>
          </a:p>
          <a:p>
            <a:pPr marL="358775" lvl="0" indent="-358775">
              <a:spcAft>
                <a:spcPts val="600"/>
              </a:spcAft>
              <a:buClr>
                <a:prstClr val="black"/>
              </a:buClr>
              <a:buFont typeface="Wingdings 2" panose="05020102010507070707" pitchFamily="18" charset="2"/>
              <a:buChar char=""/>
            </a:pPr>
            <a:r>
              <a:rPr lang="es-VE" sz="2800" b="1" dirty="0">
                <a:solidFill>
                  <a:schemeClr val="tx1">
                    <a:lumMod val="50000"/>
                    <a:lumOff val="50000"/>
                  </a:schemeClr>
                </a:solidFill>
              </a:rPr>
              <a:t>Se utilizan como memorias </a:t>
            </a:r>
            <a:r>
              <a:rPr lang="es-VE" sz="2800" b="1" dirty="0" smtClean="0">
                <a:solidFill>
                  <a:schemeClr val="tx1">
                    <a:lumMod val="50000"/>
                    <a:lumOff val="50000"/>
                  </a:schemeClr>
                </a:solidFill>
              </a:rPr>
              <a:t>caché.</a:t>
            </a:r>
            <a:endParaRPr lang="es-VE" sz="2800" b="1" dirty="0">
              <a:solidFill>
                <a:schemeClr val="tx1">
                  <a:lumMod val="50000"/>
                  <a:lumOff val="50000"/>
                </a:schemeClr>
              </a:solidFill>
            </a:endParaRPr>
          </a:p>
        </p:txBody>
      </p:sp>
      <p:sp>
        <p:nvSpPr>
          <p:cNvPr id="15" name="Rectángulo 14"/>
          <p:cNvSpPr/>
          <p:nvPr/>
        </p:nvSpPr>
        <p:spPr>
          <a:xfrm>
            <a:off x="185245" y="5007173"/>
            <a:ext cx="3586654" cy="484220"/>
          </a:xfrm>
          <a:prstGeom prst="rect">
            <a:avLst/>
          </a:prstGeom>
          <a:gradFill flip="none" rotWithShape="1">
            <a:gsLst>
              <a:gs pos="0">
                <a:schemeClr val="tx1"/>
              </a:gs>
              <a:gs pos="55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6" name="5 Rectángulo"/>
          <p:cNvSpPr/>
          <p:nvPr/>
        </p:nvSpPr>
        <p:spPr>
          <a:xfrm>
            <a:off x="185244" y="4930267"/>
            <a:ext cx="5108027"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a:ln w="17780" cmpd="sng">
                  <a:noFill/>
                  <a:prstDash val="solid"/>
                  <a:miter lim="800000"/>
                </a:ln>
                <a:solidFill>
                  <a:schemeClr val="lt1"/>
                </a:solidFill>
                <a:latin typeface="Rockwell" panose="02060603020205020403" pitchFamily="18" charset="0"/>
              </a:rPr>
              <a:t>La </a:t>
            </a:r>
            <a:r>
              <a:rPr lang="es-ES" sz="3200" b="1" dirty="0" smtClean="0">
                <a:ln w="17780" cmpd="sng">
                  <a:noFill/>
                  <a:prstDash val="solid"/>
                  <a:miter lim="800000"/>
                </a:ln>
                <a:solidFill>
                  <a:schemeClr val="lt1"/>
                </a:solidFill>
                <a:latin typeface="Rockwell" panose="02060603020205020403" pitchFamily="18" charset="0"/>
              </a:rPr>
              <a:t>SRAM</a:t>
            </a:r>
            <a:endParaRPr lang="es-ES" sz="3200" b="1" dirty="0">
              <a:ln w="17780" cmpd="sng">
                <a:noFill/>
                <a:prstDash val="solid"/>
                <a:miter lim="800000"/>
              </a:ln>
              <a:solidFill>
                <a:schemeClr val="lt1"/>
              </a:solidFill>
              <a:latin typeface="Rockwell" panose="02060603020205020403" pitchFamily="18" charset="0"/>
            </a:endParaRPr>
          </a:p>
        </p:txBody>
      </p:sp>
    </p:spTree>
    <p:extLst>
      <p:ext uri="{BB962C8B-B14F-4D97-AF65-F5344CB8AC3E}">
        <p14:creationId xmlns:p14="http://schemas.microsoft.com/office/powerpoint/2010/main" val="196429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845630" y="1236423"/>
            <a:ext cx="3290206" cy="2905251"/>
          </a:xfrm>
          <a:prstGeom prst="rect">
            <a:avLst/>
          </a:prstGeom>
        </p:spPr>
      </p:pic>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87520"/>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a:ln w="17780" cmpd="sng">
                  <a:noFill/>
                  <a:prstDash val="solid"/>
                  <a:miter lim="800000"/>
                </a:ln>
                <a:solidFill>
                  <a:schemeClr val="lt1"/>
                </a:solidFill>
                <a:latin typeface="Rockwell" panose="02060603020205020403" pitchFamily="18" charset="0"/>
              </a:rPr>
              <a:t>ROM (Read-Only-Memory)</a:t>
            </a: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7" name="Rectángulo 16"/>
          <p:cNvSpPr/>
          <p:nvPr/>
        </p:nvSpPr>
        <p:spPr>
          <a:xfrm>
            <a:off x="189187" y="544834"/>
            <a:ext cx="4116281" cy="484220"/>
          </a:xfrm>
          <a:prstGeom prst="rect">
            <a:avLst/>
          </a:prstGeom>
          <a:gradFill flip="none" rotWithShape="1">
            <a:gsLst>
              <a:gs pos="0">
                <a:schemeClr val="tx1"/>
              </a:gs>
              <a:gs pos="66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8" name="5 Rectángulo"/>
          <p:cNvSpPr/>
          <p:nvPr/>
        </p:nvSpPr>
        <p:spPr>
          <a:xfrm>
            <a:off x="189187" y="467928"/>
            <a:ext cx="3419428"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Características</a:t>
            </a:r>
            <a:endParaRPr lang="es-ES" sz="3200" b="1" dirty="0">
              <a:ln w="17780" cmpd="sng">
                <a:noFill/>
                <a:prstDash val="solid"/>
                <a:miter lim="800000"/>
              </a:ln>
              <a:solidFill>
                <a:schemeClr val="lt1"/>
              </a:solidFill>
              <a:latin typeface="Rockwell" panose="02060603020205020403" pitchFamily="18" charset="0"/>
            </a:endParaRPr>
          </a:p>
        </p:txBody>
      </p:sp>
      <p:sp>
        <p:nvSpPr>
          <p:cNvPr id="19" name="CuadroTexto 18"/>
          <p:cNvSpPr txBox="1"/>
          <p:nvPr/>
        </p:nvSpPr>
        <p:spPr>
          <a:xfrm>
            <a:off x="315310" y="1013343"/>
            <a:ext cx="8631621" cy="1323439"/>
          </a:xfrm>
          <a:prstGeom prst="rect">
            <a:avLst/>
          </a:prstGeom>
          <a:noFill/>
        </p:spPr>
        <p:txBody>
          <a:bodyPr wrap="square" rtlCol="0">
            <a:spAutoFit/>
          </a:bodyPr>
          <a:lstStyle/>
          <a:p>
            <a:pPr>
              <a:buClr>
                <a:schemeClr val="tx1"/>
              </a:buClr>
              <a:buFont typeface="Wingdings 2" panose="05020102010507070707" pitchFamily="18" charset="2"/>
              <a:buChar char=""/>
            </a:pPr>
            <a:r>
              <a:rPr lang="es-VE" sz="2000" b="1" dirty="0">
                <a:solidFill>
                  <a:schemeClr val="tx1">
                    <a:lumMod val="50000"/>
                    <a:lumOff val="50000"/>
                  </a:schemeClr>
                </a:solidFill>
              </a:rPr>
              <a:t>C</a:t>
            </a:r>
            <a:r>
              <a:rPr lang="es-VE" sz="2000" b="1" dirty="0" smtClean="0">
                <a:solidFill>
                  <a:schemeClr val="tx1">
                    <a:lumMod val="50000"/>
                    <a:lumOff val="50000"/>
                  </a:schemeClr>
                </a:solidFill>
              </a:rPr>
              <a:t>ontiene un patrón permanente de datos que no puede alterarse.</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Es no-volátil.</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Solo lectura.</a:t>
            </a:r>
          </a:p>
          <a:p>
            <a:pPr>
              <a:buClr>
                <a:schemeClr val="tx1"/>
              </a:buClr>
              <a:buFont typeface="Wingdings 2" panose="05020102010507070707" pitchFamily="18" charset="2"/>
              <a:buChar char=""/>
            </a:pPr>
            <a:r>
              <a:rPr lang="es-VE" sz="2000" b="1" dirty="0">
                <a:solidFill>
                  <a:schemeClr val="tx1">
                    <a:lumMod val="50000"/>
                    <a:lumOff val="50000"/>
                  </a:schemeClr>
                </a:solidFill>
              </a:rPr>
              <a:t>A</a:t>
            </a:r>
            <a:r>
              <a:rPr lang="es-VE" sz="2000" b="1" dirty="0" smtClean="0">
                <a:solidFill>
                  <a:schemeClr val="tx1">
                    <a:lumMod val="50000"/>
                    <a:lumOff val="50000"/>
                  </a:schemeClr>
                </a:solidFill>
              </a:rPr>
              <a:t>lgo importante de ellas es la microprogramación.</a:t>
            </a:r>
          </a:p>
        </p:txBody>
      </p:sp>
      <p:sp>
        <p:nvSpPr>
          <p:cNvPr id="22" name="Rectángulo 21"/>
          <p:cNvSpPr/>
          <p:nvPr/>
        </p:nvSpPr>
        <p:spPr>
          <a:xfrm>
            <a:off x="185244" y="2368187"/>
            <a:ext cx="5980888" cy="484220"/>
          </a:xfrm>
          <a:prstGeom prst="rect">
            <a:avLst/>
          </a:prstGeom>
          <a:gradFill flip="none" rotWithShape="1">
            <a:gsLst>
              <a:gs pos="0">
                <a:schemeClr val="tx1"/>
              </a:gs>
              <a:gs pos="66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3" name="5 Rectángulo"/>
          <p:cNvSpPr/>
          <p:nvPr/>
        </p:nvSpPr>
        <p:spPr>
          <a:xfrm>
            <a:off x="185243" y="2291281"/>
            <a:ext cx="5382800"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Aplicaciones </a:t>
            </a:r>
            <a:r>
              <a:rPr lang="es-ES" sz="3200" b="1" dirty="0">
                <a:ln w="17780" cmpd="sng">
                  <a:noFill/>
                  <a:prstDash val="solid"/>
                  <a:miter lim="800000"/>
                </a:ln>
                <a:solidFill>
                  <a:schemeClr val="lt1"/>
                </a:solidFill>
                <a:latin typeface="Rockwell" panose="02060603020205020403" pitchFamily="18" charset="0"/>
              </a:rPr>
              <a:t>potenciales</a:t>
            </a:r>
          </a:p>
        </p:txBody>
      </p:sp>
      <p:sp>
        <p:nvSpPr>
          <p:cNvPr id="24" name="CuadroTexto 23"/>
          <p:cNvSpPr txBox="1"/>
          <p:nvPr/>
        </p:nvSpPr>
        <p:spPr>
          <a:xfrm>
            <a:off x="315310" y="2898110"/>
            <a:ext cx="6812111" cy="1323439"/>
          </a:xfrm>
          <a:prstGeom prst="rect">
            <a:avLst/>
          </a:prstGeom>
          <a:noFill/>
        </p:spPr>
        <p:txBody>
          <a:bodyPr wrap="square" rtlCol="0">
            <a:spAutoFit/>
          </a:bodyPr>
          <a:lstStyle/>
          <a:p>
            <a:pPr>
              <a:buClr>
                <a:schemeClr val="tx1"/>
              </a:buClr>
              <a:buFont typeface="Wingdings 2" panose="05020102010507070707" pitchFamily="18" charset="2"/>
              <a:buChar char=""/>
            </a:pPr>
            <a:r>
              <a:rPr lang="es-VE" sz="2000" b="1" dirty="0" smtClean="0">
                <a:solidFill>
                  <a:schemeClr val="tx1">
                    <a:lumMod val="50000"/>
                    <a:lumOff val="50000"/>
                  </a:schemeClr>
                </a:solidFill>
              </a:rPr>
              <a:t>Programas del sistema.</a:t>
            </a:r>
          </a:p>
          <a:p>
            <a:pPr>
              <a:buClr>
                <a:schemeClr val="tx1"/>
              </a:buClr>
              <a:buFont typeface="Wingdings 2" panose="05020102010507070707" pitchFamily="18" charset="2"/>
              <a:buChar char=""/>
            </a:pPr>
            <a:r>
              <a:rPr lang="es-VE" sz="2000" b="1" dirty="0">
                <a:solidFill>
                  <a:schemeClr val="tx1">
                    <a:lumMod val="50000"/>
                    <a:lumOff val="50000"/>
                  </a:schemeClr>
                </a:solidFill>
              </a:rPr>
              <a:t>T</a:t>
            </a:r>
            <a:r>
              <a:rPr lang="es-VE" sz="2000" b="1" dirty="0" smtClean="0">
                <a:solidFill>
                  <a:schemeClr val="tx1">
                    <a:lumMod val="50000"/>
                    <a:lumOff val="50000"/>
                  </a:schemeClr>
                </a:solidFill>
              </a:rPr>
              <a:t>ablas de funciones.</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Subrutinas de bibliotecas para funciones de uso frecuente.</a:t>
            </a:r>
          </a:p>
          <a:p>
            <a:pPr>
              <a:buClr>
                <a:schemeClr val="tx1"/>
              </a:buClr>
              <a:buFont typeface="Wingdings 2" panose="05020102010507070707" pitchFamily="18" charset="2"/>
              <a:buChar char=""/>
            </a:pPr>
            <a:endParaRPr lang="es-VE" sz="2000" b="1" dirty="0">
              <a:solidFill>
                <a:schemeClr val="tx1">
                  <a:lumMod val="50000"/>
                  <a:lumOff val="50000"/>
                </a:schemeClr>
              </a:solidFill>
            </a:endParaRPr>
          </a:p>
        </p:txBody>
      </p:sp>
      <p:sp>
        <p:nvSpPr>
          <p:cNvPr id="26" name="Rectángulo 25"/>
          <p:cNvSpPr/>
          <p:nvPr/>
        </p:nvSpPr>
        <p:spPr>
          <a:xfrm>
            <a:off x="185243" y="3922075"/>
            <a:ext cx="4116281" cy="484220"/>
          </a:xfrm>
          <a:prstGeom prst="rect">
            <a:avLst/>
          </a:prstGeom>
          <a:gradFill flip="none" rotWithShape="1">
            <a:gsLst>
              <a:gs pos="0">
                <a:schemeClr val="tx1"/>
              </a:gs>
              <a:gs pos="66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7" name="5 Rectángulo"/>
          <p:cNvSpPr/>
          <p:nvPr/>
        </p:nvSpPr>
        <p:spPr>
          <a:xfrm>
            <a:off x="185243" y="3845169"/>
            <a:ext cx="3419428"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a:ln w="17780" cmpd="sng">
                  <a:noFill/>
                  <a:prstDash val="solid"/>
                  <a:miter lim="800000"/>
                </a:ln>
                <a:solidFill>
                  <a:schemeClr val="lt1"/>
                </a:solidFill>
                <a:latin typeface="Rockwell" panose="02060603020205020403" pitchFamily="18" charset="0"/>
              </a:rPr>
              <a:t>V</a:t>
            </a:r>
            <a:r>
              <a:rPr lang="es-ES" sz="3200" b="1" dirty="0" smtClean="0">
                <a:ln w="17780" cmpd="sng">
                  <a:noFill/>
                  <a:prstDash val="solid"/>
                  <a:miter lim="800000"/>
                </a:ln>
                <a:solidFill>
                  <a:schemeClr val="lt1"/>
                </a:solidFill>
                <a:latin typeface="Rockwell" panose="02060603020205020403" pitchFamily="18" charset="0"/>
              </a:rPr>
              <a:t>entajas</a:t>
            </a:r>
            <a:endParaRPr lang="es-ES" sz="3200" b="1" dirty="0">
              <a:ln w="17780" cmpd="sng">
                <a:noFill/>
                <a:prstDash val="solid"/>
                <a:miter lim="800000"/>
              </a:ln>
              <a:solidFill>
                <a:schemeClr val="lt1"/>
              </a:solidFill>
              <a:latin typeface="Rockwell" panose="02060603020205020403" pitchFamily="18" charset="0"/>
            </a:endParaRPr>
          </a:p>
        </p:txBody>
      </p:sp>
      <p:sp>
        <p:nvSpPr>
          <p:cNvPr id="28" name="CuadroTexto 27"/>
          <p:cNvSpPr txBox="1"/>
          <p:nvPr/>
        </p:nvSpPr>
        <p:spPr>
          <a:xfrm>
            <a:off x="315310" y="4381803"/>
            <a:ext cx="8542940" cy="707886"/>
          </a:xfrm>
          <a:prstGeom prst="rect">
            <a:avLst/>
          </a:prstGeom>
          <a:noFill/>
        </p:spPr>
        <p:txBody>
          <a:bodyPr wrap="square" rtlCol="0">
            <a:spAutoFit/>
          </a:bodyPr>
          <a:lstStyle/>
          <a:p>
            <a:pPr>
              <a:buClr>
                <a:schemeClr val="tx1"/>
              </a:buClr>
            </a:pPr>
            <a:r>
              <a:rPr lang="es-VE" sz="2000" b="1" dirty="0">
                <a:solidFill>
                  <a:schemeClr val="tx1">
                    <a:lumMod val="50000"/>
                    <a:lumOff val="50000"/>
                  </a:schemeClr>
                </a:solidFill>
              </a:rPr>
              <a:t>L</a:t>
            </a:r>
            <a:r>
              <a:rPr lang="es-VE" sz="2000" b="1" dirty="0" smtClean="0">
                <a:solidFill>
                  <a:schemeClr val="tx1">
                    <a:lumMod val="50000"/>
                    <a:lumOff val="50000"/>
                  </a:schemeClr>
                </a:solidFill>
              </a:rPr>
              <a:t>os datos estarían permanentemente en memoria principal y nunca seria necesarios cargarlos desde un dispositivo de memoria secundaria</a:t>
            </a:r>
            <a:endParaRPr lang="es-VE" sz="2000" b="1" dirty="0">
              <a:solidFill>
                <a:schemeClr val="tx1">
                  <a:lumMod val="50000"/>
                  <a:lumOff val="50000"/>
                </a:schemeClr>
              </a:solidFill>
            </a:endParaRPr>
          </a:p>
        </p:txBody>
      </p:sp>
      <p:sp>
        <p:nvSpPr>
          <p:cNvPr id="29" name="Rectángulo 28"/>
          <p:cNvSpPr/>
          <p:nvPr/>
        </p:nvSpPr>
        <p:spPr>
          <a:xfrm>
            <a:off x="185243" y="5073499"/>
            <a:ext cx="4116281" cy="484220"/>
          </a:xfrm>
          <a:prstGeom prst="rect">
            <a:avLst/>
          </a:prstGeom>
          <a:gradFill flip="none" rotWithShape="1">
            <a:gsLst>
              <a:gs pos="0">
                <a:schemeClr val="tx1"/>
              </a:gs>
              <a:gs pos="66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30" name="5 Rectángulo"/>
          <p:cNvSpPr/>
          <p:nvPr/>
        </p:nvSpPr>
        <p:spPr>
          <a:xfrm>
            <a:off x="185243" y="4996593"/>
            <a:ext cx="3419428"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Desventajas</a:t>
            </a:r>
            <a:endParaRPr lang="es-ES" sz="3200" b="1" dirty="0">
              <a:ln w="17780" cmpd="sng">
                <a:noFill/>
                <a:prstDash val="solid"/>
                <a:miter lim="800000"/>
              </a:ln>
              <a:solidFill>
                <a:schemeClr val="lt1"/>
              </a:solidFill>
              <a:latin typeface="Rockwell" panose="02060603020205020403" pitchFamily="18" charset="0"/>
            </a:endParaRPr>
          </a:p>
        </p:txBody>
      </p:sp>
      <p:sp>
        <p:nvSpPr>
          <p:cNvPr id="31" name="CuadroTexto 30"/>
          <p:cNvSpPr txBox="1"/>
          <p:nvPr/>
        </p:nvSpPr>
        <p:spPr>
          <a:xfrm>
            <a:off x="315309" y="5516054"/>
            <a:ext cx="8542941" cy="1323439"/>
          </a:xfrm>
          <a:prstGeom prst="rect">
            <a:avLst/>
          </a:prstGeom>
          <a:noFill/>
        </p:spPr>
        <p:txBody>
          <a:bodyPr wrap="square" rtlCol="0">
            <a:spAutoFit/>
          </a:bodyPr>
          <a:lstStyle/>
          <a:p>
            <a:pPr>
              <a:buClr>
                <a:schemeClr val="tx1"/>
              </a:buClr>
            </a:pPr>
            <a:r>
              <a:rPr lang="es-VE" sz="2000" b="1" dirty="0" smtClean="0">
                <a:solidFill>
                  <a:schemeClr val="tx1">
                    <a:lumMod val="50000"/>
                    <a:lumOff val="50000"/>
                  </a:schemeClr>
                </a:solidFill>
              </a:rPr>
              <a:t>Una ROM se construye como cualquier otro chip de circuito integrado. esto presenta 2 problemas:</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Costo relativamente grande.</a:t>
            </a:r>
          </a:p>
          <a:p>
            <a:pPr>
              <a:buClr>
                <a:schemeClr val="tx1"/>
              </a:buClr>
              <a:buFont typeface="Wingdings 2" panose="05020102010507070707" pitchFamily="18" charset="2"/>
              <a:buChar char=""/>
            </a:pPr>
            <a:r>
              <a:rPr lang="es-VE" sz="2000" b="1" dirty="0">
                <a:solidFill>
                  <a:schemeClr val="tx1">
                    <a:lumMod val="50000"/>
                    <a:lumOff val="50000"/>
                  </a:schemeClr>
                </a:solidFill>
              </a:rPr>
              <a:t>N</a:t>
            </a:r>
            <a:r>
              <a:rPr lang="es-VE" sz="2000" b="1" dirty="0" smtClean="0">
                <a:solidFill>
                  <a:schemeClr val="tx1">
                    <a:lumMod val="50000"/>
                    <a:lumOff val="50000"/>
                  </a:schemeClr>
                </a:solidFill>
              </a:rPr>
              <a:t>o se permite un fallo.</a:t>
            </a:r>
          </a:p>
        </p:txBody>
      </p:sp>
      <p:sp>
        <p:nvSpPr>
          <p:cNvPr id="3" name="AutoShape 2" descr="http://www.congatec.com/fileadmin/user_upload/Images/COM_Express_Compact_Type2/conga-CA6_per_l.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dirty="0"/>
          </a:p>
        </p:txBody>
      </p:sp>
    </p:spTree>
    <p:extLst>
      <p:ext uri="{BB962C8B-B14F-4D97-AF65-F5344CB8AC3E}">
        <p14:creationId xmlns:p14="http://schemas.microsoft.com/office/powerpoint/2010/main" val="104485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18612"/>
            <a:ext cx="8954814" cy="5078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2700" b="1" dirty="0">
                <a:ln w="17780" cmpd="sng">
                  <a:noFill/>
                  <a:prstDash val="solid"/>
                  <a:miter lim="800000"/>
                </a:ln>
                <a:solidFill>
                  <a:schemeClr val="lt1"/>
                </a:solidFill>
                <a:latin typeface="Rockwell" panose="02060603020205020403" pitchFamily="18" charset="0"/>
              </a:rPr>
              <a:t>Formas mas </a:t>
            </a:r>
            <a:r>
              <a:rPr lang="pt-BR" sz="2700" b="1" dirty="0" smtClean="0">
                <a:ln w="17780" cmpd="sng">
                  <a:noFill/>
                  <a:prstDash val="solid"/>
                  <a:miter lim="800000"/>
                </a:ln>
                <a:solidFill>
                  <a:schemeClr val="lt1"/>
                </a:solidFill>
                <a:latin typeface="Rockwell" panose="02060603020205020403" pitchFamily="18" charset="0"/>
              </a:rPr>
              <a:t>comunes </a:t>
            </a:r>
            <a:r>
              <a:rPr lang="pt-BR" sz="2700" b="1" dirty="0">
                <a:ln w="17780" cmpd="sng">
                  <a:noFill/>
                  <a:prstDash val="solid"/>
                  <a:miter lim="800000"/>
                </a:ln>
                <a:solidFill>
                  <a:schemeClr val="lt1"/>
                </a:solidFill>
                <a:latin typeface="Rockwell" panose="02060603020205020403" pitchFamily="18" charset="0"/>
              </a:rPr>
              <a:t>de memorias READ-MOSTLY</a:t>
            </a: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7" name="Rectángulo 16"/>
          <p:cNvSpPr/>
          <p:nvPr/>
        </p:nvSpPr>
        <p:spPr>
          <a:xfrm>
            <a:off x="189187" y="732613"/>
            <a:ext cx="6400692" cy="484220"/>
          </a:xfrm>
          <a:prstGeom prst="rect">
            <a:avLst/>
          </a:prstGeom>
          <a:gradFill flip="none" rotWithShape="1">
            <a:gsLst>
              <a:gs pos="0">
                <a:schemeClr val="tx1"/>
              </a:gs>
              <a:gs pos="87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8" name="5 Rectángulo"/>
          <p:cNvSpPr/>
          <p:nvPr/>
        </p:nvSpPr>
        <p:spPr>
          <a:xfrm>
            <a:off x="189186" y="655707"/>
            <a:ext cx="7395435"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chemeClr val="bg1"/>
              </a:buClr>
            </a:pPr>
            <a:r>
              <a:rPr lang="es-ES" sz="3200" b="1" dirty="0" smtClean="0">
                <a:ln w="17780" cmpd="sng">
                  <a:noFill/>
                  <a:prstDash val="solid"/>
                  <a:miter lim="800000"/>
                </a:ln>
                <a:solidFill>
                  <a:schemeClr val="lt1"/>
                </a:solidFill>
                <a:latin typeface="Rockwell" panose="02060603020205020403" pitchFamily="18" charset="0"/>
              </a:rPr>
              <a:t>1. ROM </a:t>
            </a:r>
            <a:r>
              <a:rPr lang="es-ES" sz="3200" b="1" dirty="0">
                <a:ln w="17780" cmpd="sng">
                  <a:noFill/>
                  <a:prstDash val="solid"/>
                  <a:miter lim="800000"/>
                </a:ln>
                <a:solidFill>
                  <a:schemeClr val="lt1"/>
                </a:solidFill>
                <a:latin typeface="Rockwell" panose="02060603020205020403" pitchFamily="18" charset="0"/>
              </a:rPr>
              <a:t>programable (PROM): </a:t>
            </a:r>
          </a:p>
        </p:txBody>
      </p:sp>
      <p:sp>
        <p:nvSpPr>
          <p:cNvPr id="19" name="CuadroTexto 18"/>
          <p:cNvSpPr txBox="1"/>
          <p:nvPr/>
        </p:nvSpPr>
        <p:spPr>
          <a:xfrm>
            <a:off x="315310" y="1356240"/>
            <a:ext cx="8631621" cy="3170099"/>
          </a:xfrm>
          <a:prstGeom prst="rect">
            <a:avLst/>
          </a:prstGeom>
          <a:noFill/>
        </p:spPr>
        <p:txBody>
          <a:bodyPr wrap="square" rtlCol="0">
            <a:spAutoFit/>
          </a:bodyPr>
          <a:lstStyle/>
          <a:p>
            <a:pPr>
              <a:spcAft>
                <a:spcPts val="2400"/>
              </a:spcAft>
              <a:buClr>
                <a:schemeClr val="tx1"/>
              </a:buClr>
              <a:buFont typeface="Wingdings 2" panose="05020102010507070707" pitchFamily="18" charset="2"/>
              <a:buChar char=""/>
            </a:pPr>
            <a:r>
              <a:rPr lang="es-VE" sz="2800" b="1" dirty="0">
                <a:solidFill>
                  <a:schemeClr val="tx1">
                    <a:lumMod val="50000"/>
                    <a:lumOff val="50000"/>
                  </a:schemeClr>
                </a:solidFill>
              </a:rPr>
              <a:t>S</a:t>
            </a:r>
            <a:r>
              <a:rPr lang="es-VE" sz="2800" b="1" dirty="0" smtClean="0">
                <a:solidFill>
                  <a:schemeClr val="tx1">
                    <a:lumMod val="50000"/>
                    <a:lumOff val="50000"/>
                  </a:schemeClr>
                </a:solidFill>
              </a:rPr>
              <a:t>on no volátiles.</a:t>
            </a:r>
          </a:p>
          <a:p>
            <a:pPr>
              <a:spcAft>
                <a:spcPts val="2400"/>
              </a:spcAft>
              <a:buClr>
                <a:schemeClr val="tx1"/>
              </a:buClr>
              <a:buFont typeface="Wingdings 2" panose="05020102010507070707" pitchFamily="18" charset="2"/>
              <a:buChar char=""/>
            </a:pPr>
            <a:r>
              <a:rPr lang="es-VE" sz="2800" b="1" dirty="0">
                <a:solidFill>
                  <a:schemeClr val="tx1">
                    <a:lumMod val="50000"/>
                    <a:lumOff val="50000"/>
                  </a:schemeClr>
                </a:solidFill>
              </a:rPr>
              <a:t>P</a:t>
            </a:r>
            <a:r>
              <a:rPr lang="es-VE" sz="2800" b="1" dirty="0" smtClean="0">
                <a:solidFill>
                  <a:schemeClr val="tx1">
                    <a:lumMod val="50000"/>
                    <a:lumOff val="50000"/>
                  </a:schemeClr>
                </a:solidFill>
              </a:rPr>
              <a:t>ueden grabarse solo una vez.</a:t>
            </a:r>
          </a:p>
          <a:p>
            <a:pPr>
              <a:spcAft>
                <a:spcPts val="2400"/>
              </a:spcAft>
              <a:buClr>
                <a:schemeClr val="tx1"/>
              </a:buClr>
              <a:buFont typeface="Wingdings 2" panose="05020102010507070707" pitchFamily="18" charset="2"/>
              <a:buChar char=""/>
            </a:pPr>
            <a:r>
              <a:rPr lang="es-VE" sz="2800" b="1" dirty="0">
                <a:solidFill>
                  <a:schemeClr val="tx1">
                    <a:lumMod val="50000"/>
                    <a:lumOff val="50000"/>
                  </a:schemeClr>
                </a:solidFill>
              </a:rPr>
              <a:t>E</a:t>
            </a:r>
            <a:r>
              <a:rPr lang="es-VE" sz="2800" b="1" dirty="0" smtClean="0">
                <a:solidFill>
                  <a:schemeClr val="tx1">
                    <a:lumMod val="50000"/>
                    <a:lumOff val="50000"/>
                  </a:schemeClr>
                </a:solidFill>
              </a:rPr>
              <a:t>l proceso de escritura se lleva a cabo eléctricamente  y puede realizarlo el cliente.</a:t>
            </a:r>
          </a:p>
          <a:p>
            <a:pPr>
              <a:spcAft>
                <a:spcPts val="2400"/>
              </a:spcAft>
              <a:buClr>
                <a:schemeClr val="tx1"/>
              </a:buClr>
              <a:buFont typeface="Wingdings 2" panose="05020102010507070707" pitchFamily="18" charset="2"/>
              <a:buChar char=""/>
            </a:pPr>
            <a:r>
              <a:rPr lang="es-VE" sz="2800" b="1" dirty="0">
                <a:solidFill>
                  <a:schemeClr val="tx1">
                    <a:lumMod val="50000"/>
                    <a:lumOff val="50000"/>
                  </a:schemeClr>
                </a:solidFill>
              </a:rPr>
              <a:t>P</a:t>
            </a:r>
            <a:r>
              <a:rPr lang="es-VE" sz="2800" b="1" dirty="0" smtClean="0">
                <a:solidFill>
                  <a:schemeClr val="tx1">
                    <a:lumMod val="50000"/>
                    <a:lumOff val="50000"/>
                  </a:schemeClr>
                </a:solidFill>
              </a:rPr>
              <a:t>roporciona flexibilidad y comodidad.</a:t>
            </a:r>
            <a:endParaRPr lang="es-VE" sz="2800" b="1" dirty="0">
              <a:solidFill>
                <a:schemeClr val="tx1">
                  <a:lumMod val="50000"/>
                  <a:lumOff val="50000"/>
                </a:schemeClr>
              </a:solidFill>
            </a:endParaRPr>
          </a:p>
        </p:txBody>
      </p:sp>
      <p:sp>
        <p:nvSpPr>
          <p:cNvPr id="29" name="Rectángulo 28"/>
          <p:cNvSpPr/>
          <p:nvPr/>
        </p:nvSpPr>
        <p:spPr>
          <a:xfrm>
            <a:off x="185243" y="4812242"/>
            <a:ext cx="8958756" cy="434273"/>
          </a:xfrm>
          <a:prstGeom prst="rect">
            <a:avLst/>
          </a:prstGeom>
          <a:gradFill flip="none" rotWithShape="1">
            <a:gsLst>
              <a:gs pos="0">
                <a:schemeClr val="tx1"/>
              </a:gs>
              <a:gs pos="87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30" name="5 Rectángulo"/>
          <p:cNvSpPr/>
          <p:nvPr/>
        </p:nvSpPr>
        <p:spPr>
          <a:xfrm>
            <a:off x="185242" y="4735336"/>
            <a:ext cx="8958757" cy="523220"/>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800" b="1" dirty="0" smtClean="0">
                <a:ln w="17780" cmpd="sng">
                  <a:noFill/>
                  <a:prstDash val="solid"/>
                  <a:miter lim="800000"/>
                </a:ln>
                <a:solidFill>
                  <a:schemeClr val="lt1"/>
                </a:solidFill>
                <a:latin typeface="Rockwell" panose="02060603020205020403" pitchFamily="18" charset="0"/>
              </a:rPr>
              <a:t>2. Memoria </a:t>
            </a:r>
            <a:r>
              <a:rPr lang="es-ES" sz="2800" b="1" dirty="0">
                <a:ln w="17780" cmpd="sng">
                  <a:noFill/>
                  <a:prstDash val="solid"/>
                  <a:miter lim="800000"/>
                </a:ln>
                <a:solidFill>
                  <a:schemeClr val="lt1"/>
                </a:solidFill>
                <a:latin typeface="Rockwell" panose="02060603020205020403" pitchFamily="18" charset="0"/>
              </a:rPr>
              <a:t>de sobre-todo-lectura(read-mostly): </a:t>
            </a:r>
          </a:p>
        </p:txBody>
      </p:sp>
      <p:sp>
        <p:nvSpPr>
          <p:cNvPr id="31" name="CuadroTexto 30"/>
          <p:cNvSpPr txBox="1"/>
          <p:nvPr/>
        </p:nvSpPr>
        <p:spPr>
          <a:xfrm>
            <a:off x="315309" y="5475230"/>
            <a:ext cx="8542941" cy="954107"/>
          </a:xfrm>
          <a:prstGeom prst="rect">
            <a:avLst/>
          </a:prstGeom>
          <a:noFill/>
        </p:spPr>
        <p:txBody>
          <a:bodyPr wrap="square" rtlCol="0">
            <a:spAutoFit/>
          </a:bodyPr>
          <a:lstStyle/>
          <a:p>
            <a:pPr>
              <a:buClr>
                <a:schemeClr val="tx1"/>
              </a:buClr>
              <a:buFont typeface="Wingdings 2" panose="05020102010507070707" pitchFamily="18" charset="2"/>
              <a:buChar char=""/>
            </a:pPr>
            <a:r>
              <a:rPr lang="es-VE" sz="2800" b="1" dirty="0">
                <a:solidFill>
                  <a:schemeClr val="tx1">
                    <a:lumMod val="50000"/>
                    <a:lumOff val="50000"/>
                  </a:schemeClr>
                </a:solidFill>
              </a:rPr>
              <a:t>S</a:t>
            </a:r>
            <a:r>
              <a:rPr lang="es-VE" sz="2800" b="1" dirty="0" smtClean="0">
                <a:solidFill>
                  <a:schemeClr val="tx1">
                    <a:lumMod val="50000"/>
                    <a:lumOff val="50000"/>
                  </a:schemeClr>
                </a:solidFill>
              </a:rPr>
              <a:t>on útiles para aplicaciones en la que las operaciones de lectura son mas frecuentes que las de escritura.</a:t>
            </a:r>
          </a:p>
        </p:txBody>
      </p:sp>
    </p:spTree>
    <p:extLst>
      <p:ext uri="{BB962C8B-B14F-4D97-AF65-F5344CB8AC3E}">
        <p14:creationId xmlns:p14="http://schemas.microsoft.com/office/powerpoint/2010/main" val="378751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8" name="Rectángulo 27"/>
          <p:cNvSpPr/>
          <p:nvPr/>
        </p:nvSpPr>
        <p:spPr>
          <a:xfrm>
            <a:off x="189186" y="544834"/>
            <a:ext cx="8954813" cy="484220"/>
          </a:xfrm>
          <a:prstGeom prst="rect">
            <a:avLst/>
          </a:prstGeom>
          <a:gradFill flip="none" rotWithShape="1">
            <a:gsLst>
              <a:gs pos="0">
                <a:schemeClr val="tx1"/>
              </a:gs>
              <a:gs pos="85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32" name="5 Rectángulo"/>
          <p:cNvSpPr/>
          <p:nvPr/>
        </p:nvSpPr>
        <p:spPr>
          <a:xfrm>
            <a:off x="189186" y="467928"/>
            <a:ext cx="8954813" cy="584775"/>
          </a:xfrm>
          <a:prstGeom prst="rect">
            <a:avLst/>
          </a:prstGeom>
          <a:noFill/>
        </p:spPr>
        <p:txBody>
          <a:bodyPr wrap="square" lIns="91440" tIns="45720" rIns="91440" bIns="45720" anchor="ctr">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VE" sz="3200" b="1" dirty="0">
                <a:ln w="17780" cmpd="sng">
                  <a:noFill/>
                  <a:prstDash val="solid"/>
                  <a:miter lim="800000"/>
                </a:ln>
                <a:solidFill>
                  <a:schemeClr val="lt1"/>
                </a:solidFill>
                <a:latin typeface="Rockwell" panose="02060603020205020403" pitchFamily="18" charset="0"/>
              </a:rPr>
              <a:t>3</a:t>
            </a:r>
            <a:r>
              <a:rPr lang="es-VE" sz="3200" b="1" dirty="0" smtClean="0">
                <a:ln w="17780" cmpd="sng">
                  <a:noFill/>
                  <a:prstDash val="solid"/>
                  <a:miter lim="800000"/>
                </a:ln>
                <a:solidFill>
                  <a:schemeClr val="lt1"/>
                </a:solidFill>
                <a:latin typeface="Rockwell" panose="02060603020205020403" pitchFamily="18" charset="0"/>
              </a:rPr>
              <a:t>. EPROM </a:t>
            </a:r>
            <a:r>
              <a:rPr lang="es-VE" sz="1700" dirty="0">
                <a:ln w="17780" cmpd="sng">
                  <a:noFill/>
                  <a:prstDash val="solid"/>
                  <a:miter lim="800000"/>
                </a:ln>
                <a:solidFill>
                  <a:schemeClr val="lt1"/>
                </a:solidFill>
                <a:latin typeface="Rockwell" panose="02060603020205020403" pitchFamily="18" charset="0"/>
              </a:rPr>
              <a:t>(memoria de solo-lectura programable y borrable ópticamente):</a:t>
            </a:r>
          </a:p>
        </p:txBody>
      </p:sp>
      <p:sp>
        <p:nvSpPr>
          <p:cNvPr id="33" name="CuadroTexto 32"/>
          <p:cNvSpPr txBox="1"/>
          <p:nvPr/>
        </p:nvSpPr>
        <p:spPr>
          <a:xfrm>
            <a:off x="315310" y="1029671"/>
            <a:ext cx="8631621" cy="1938992"/>
          </a:xfrm>
          <a:prstGeom prst="rect">
            <a:avLst/>
          </a:prstGeom>
          <a:noFill/>
        </p:spPr>
        <p:txBody>
          <a:bodyPr wrap="square" rtlCol="0">
            <a:spAutoFit/>
          </a:bodyPr>
          <a:lstStyle/>
          <a:p>
            <a:pPr>
              <a:buClr>
                <a:schemeClr val="tx1"/>
              </a:buClr>
              <a:buFont typeface="Wingdings 2" panose="05020102010507070707" pitchFamily="18" charset="2"/>
              <a:buChar char=""/>
            </a:pPr>
            <a:r>
              <a:rPr lang="es-VE" sz="2000" b="1" dirty="0">
                <a:solidFill>
                  <a:schemeClr val="tx1">
                    <a:lumMod val="50000"/>
                    <a:lumOff val="50000"/>
                  </a:schemeClr>
                </a:solidFill>
              </a:rPr>
              <a:t>S</a:t>
            </a:r>
            <a:r>
              <a:rPr lang="es-VE" sz="2000" b="1" dirty="0" smtClean="0">
                <a:solidFill>
                  <a:schemeClr val="tx1">
                    <a:lumMod val="50000"/>
                    <a:lumOff val="50000"/>
                  </a:schemeClr>
                </a:solidFill>
              </a:rPr>
              <a:t>e lee y escribe eléctricamente como la PROM. </a:t>
            </a:r>
          </a:p>
          <a:p>
            <a:pPr>
              <a:buClr>
                <a:schemeClr val="tx1"/>
              </a:buClr>
              <a:buFont typeface="Wingdings 2" panose="05020102010507070707" pitchFamily="18" charset="2"/>
              <a:buChar char=""/>
            </a:pPr>
            <a:r>
              <a:rPr lang="es-VE" sz="2000" b="1" dirty="0">
                <a:solidFill>
                  <a:schemeClr val="tx1">
                    <a:lumMod val="50000"/>
                    <a:lumOff val="50000"/>
                  </a:schemeClr>
                </a:solidFill>
              </a:rPr>
              <a:t>A</a:t>
            </a:r>
            <a:r>
              <a:rPr lang="es-VE" sz="2000" b="1" dirty="0" smtClean="0">
                <a:solidFill>
                  <a:schemeClr val="tx1">
                    <a:lumMod val="50000"/>
                    <a:lumOff val="50000"/>
                  </a:schemeClr>
                </a:solidFill>
              </a:rPr>
              <a:t>ntes de la operación de escritura, todas las celdas de almacenamiento deben primero borrarse a la vez.</a:t>
            </a:r>
          </a:p>
          <a:p>
            <a:pPr>
              <a:buClr>
                <a:schemeClr val="tx1"/>
              </a:buClr>
              <a:buFont typeface="Wingdings 2" panose="05020102010507070707" pitchFamily="18" charset="2"/>
              <a:buChar char=""/>
            </a:pPr>
            <a:r>
              <a:rPr lang="es-VE" sz="2000" b="1" dirty="0">
                <a:solidFill>
                  <a:schemeClr val="tx1">
                    <a:lumMod val="50000"/>
                    <a:lumOff val="50000"/>
                  </a:schemeClr>
                </a:solidFill>
              </a:rPr>
              <a:t>P</a:t>
            </a:r>
            <a:r>
              <a:rPr lang="es-VE" sz="2000" b="1" dirty="0" smtClean="0">
                <a:solidFill>
                  <a:schemeClr val="tx1">
                    <a:lumMod val="50000"/>
                    <a:lumOff val="50000"/>
                  </a:schemeClr>
                </a:solidFill>
              </a:rPr>
              <a:t>ueden modificarse múltiples veces.</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Es mas costosa que una PROM.</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Tiene como ventaja la posibilidad de actualizar múltiples veces su contenido.</a:t>
            </a:r>
            <a:endParaRPr lang="es-VE" sz="2000" b="1" dirty="0">
              <a:solidFill>
                <a:schemeClr val="tx1">
                  <a:lumMod val="50000"/>
                  <a:lumOff val="50000"/>
                </a:schemeClr>
              </a:solidFill>
            </a:endParaRPr>
          </a:p>
        </p:txBody>
      </p:sp>
      <p:sp>
        <p:nvSpPr>
          <p:cNvPr id="37" name="Rectángulo 36"/>
          <p:cNvSpPr/>
          <p:nvPr/>
        </p:nvSpPr>
        <p:spPr>
          <a:xfrm>
            <a:off x="185242" y="3097483"/>
            <a:ext cx="8958758" cy="484220"/>
          </a:xfrm>
          <a:prstGeom prst="rect">
            <a:avLst/>
          </a:prstGeom>
          <a:gradFill flip="none" rotWithShape="1">
            <a:gsLst>
              <a:gs pos="0">
                <a:schemeClr val="tx1"/>
              </a:gs>
              <a:gs pos="89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38" name="5 Rectángulo"/>
          <p:cNvSpPr/>
          <p:nvPr/>
        </p:nvSpPr>
        <p:spPr>
          <a:xfrm>
            <a:off x="185243" y="3020577"/>
            <a:ext cx="8958756"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VE" sz="3200" b="1" dirty="0" smtClean="0">
                <a:ln w="17780" cmpd="sng">
                  <a:noFill/>
                  <a:prstDash val="solid"/>
                  <a:miter lim="800000"/>
                </a:ln>
                <a:solidFill>
                  <a:schemeClr val="lt1"/>
                </a:solidFill>
                <a:latin typeface="Rockwell" panose="02060603020205020403" pitchFamily="18" charset="0"/>
              </a:rPr>
              <a:t>4. EEPROM </a:t>
            </a:r>
            <a:r>
              <a:rPr lang="es-VE" sz="1600" dirty="0">
                <a:ln w="17780" cmpd="sng">
                  <a:noFill/>
                  <a:prstDash val="solid"/>
                  <a:miter lim="800000"/>
                </a:ln>
                <a:solidFill>
                  <a:schemeClr val="lt1"/>
                </a:solidFill>
                <a:latin typeface="Rockwell" panose="02060603020205020403" pitchFamily="18" charset="0"/>
              </a:rPr>
              <a:t>(memoria de solo-lectura programable y borrable eléctricamente):</a:t>
            </a:r>
          </a:p>
        </p:txBody>
      </p:sp>
      <p:sp>
        <p:nvSpPr>
          <p:cNvPr id="40" name="Rectángulo 39"/>
          <p:cNvSpPr/>
          <p:nvPr/>
        </p:nvSpPr>
        <p:spPr>
          <a:xfrm>
            <a:off x="185242" y="4771421"/>
            <a:ext cx="5341618" cy="484220"/>
          </a:xfrm>
          <a:prstGeom prst="rect">
            <a:avLst/>
          </a:prstGeom>
          <a:gradFill flip="none" rotWithShape="1">
            <a:gsLst>
              <a:gs pos="0">
                <a:schemeClr val="tx1"/>
              </a:gs>
              <a:gs pos="82000">
                <a:srgbClr val="80808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1" name="5 Rectángulo"/>
          <p:cNvSpPr/>
          <p:nvPr/>
        </p:nvSpPr>
        <p:spPr>
          <a:xfrm>
            <a:off x="185243" y="4694515"/>
            <a:ext cx="4052021"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5. Memoria </a:t>
            </a:r>
            <a:r>
              <a:rPr lang="es-ES" sz="3200" b="1" dirty="0">
                <a:ln w="17780" cmpd="sng">
                  <a:noFill/>
                  <a:prstDash val="solid"/>
                  <a:miter lim="800000"/>
                </a:ln>
                <a:solidFill>
                  <a:schemeClr val="lt1"/>
                </a:solidFill>
                <a:latin typeface="Rockwell" panose="02060603020205020403" pitchFamily="18" charset="0"/>
              </a:rPr>
              <a:t>FLASH</a:t>
            </a:r>
          </a:p>
        </p:txBody>
      </p:sp>
      <p:sp>
        <p:nvSpPr>
          <p:cNvPr id="42" name="CuadroTexto 41"/>
          <p:cNvSpPr txBox="1"/>
          <p:nvPr/>
        </p:nvSpPr>
        <p:spPr>
          <a:xfrm>
            <a:off x="315309" y="5239313"/>
            <a:ext cx="8542941" cy="1631216"/>
          </a:xfrm>
          <a:prstGeom prst="rect">
            <a:avLst/>
          </a:prstGeom>
          <a:noFill/>
        </p:spPr>
        <p:txBody>
          <a:bodyPr wrap="square" rtlCol="0">
            <a:spAutoFit/>
          </a:bodyPr>
          <a:lstStyle/>
          <a:p>
            <a:pPr>
              <a:buClr>
                <a:schemeClr val="tx1"/>
              </a:buClr>
              <a:buFont typeface="Wingdings 2" panose="05020102010507070707" pitchFamily="18" charset="2"/>
              <a:buChar char=""/>
            </a:pPr>
            <a:r>
              <a:rPr lang="es-VE" sz="2000" b="1" dirty="0" smtClean="0">
                <a:solidFill>
                  <a:schemeClr val="tx1">
                    <a:lumMod val="50000"/>
                    <a:lumOff val="50000"/>
                  </a:schemeClr>
                </a:solidFill>
              </a:rPr>
              <a:t>Se encuentran en  coste y funcionalidad entre las EPROM y las EEPROM.</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Utilizan tecnología de borrado eléctrico</a:t>
            </a:r>
            <a:r>
              <a:rPr lang="es-VE" sz="2000" b="1" dirty="0">
                <a:solidFill>
                  <a:schemeClr val="tx1">
                    <a:lumMod val="50000"/>
                    <a:lumOff val="50000"/>
                  </a:schemeClr>
                </a:solidFill>
              </a:rPr>
              <a:t>.</a:t>
            </a:r>
            <a:endParaRPr lang="es-VE" sz="2000" b="1" dirty="0" smtClean="0">
              <a:solidFill>
                <a:schemeClr val="tx1">
                  <a:lumMod val="50000"/>
                  <a:lumOff val="50000"/>
                </a:schemeClr>
              </a:solidFill>
            </a:endParaRPr>
          </a:p>
          <a:p>
            <a:pPr>
              <a:buClr>
                <a:schemeClr val="tx1"/>
              </a:buClr>
              <a:buFont typeface="Wingdings 2" panose="05020102010507070707" pitchFamily="18" charset="2"/>
              <a:buChar char=""/>
            </a:pPr>
            <a:r>
              <a:rPr lang="es-VE" sz="2000" b="1" dirty="0" smtClean="0">
                <a:solidFill>
                  <a:schemeClr val="tx1">
                    <a:lumMod val="50000"/>
                    <a:lumOff val="50000"/>
                  </a:schemeClr>
                </a:solidFill>
              </a:rPr>
              <a:t> Es posible borrar solo bloques concretos de memoria en lugar de todo el chip.</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No permiten borrar a nivel de byte.</a:t>
            </a:r>
          </a:p>
        </p:txBody>
      </p:sp>
      <p:sp>
        <p:nvSpPr>
          <p:cNvPr id="43" name="CuadroTexto 42"/>
          <p:cNvSpPr txBox="1"/>
          <p:nvPr/>
        </p:nvSpPr>
        <p:spPr>
          <a:xfrm>
            <a:off x="315309" y="3628251"/>
            <a:ext cx="8631621" cy="1015663"/>
          </a:xfrm>
          <a:prstGeom prst="rect">
            <a:avLst/>
          </a:prstGeom>
          <a:noFill/>
        </p:spPr>
        <p:txBody>
          <a:bodyPr wrap="square" rtlCol="0">
            <a:spAutoFit/>
          </a:bodyPr>
          <a:lstStyle/>
          <a:p>
            <a:pPr>
              <a:buClr>
                <a:schemeClr val="tx1"/>
              </a:buClr>
              <a:buFont typeface="Wingdings 2" panose="05020102010507070707" pitchFamily="18" charset="2"/>
              <a:buChar char=""/>
            </a:pPr>
            <a:r>
              <a:rPr lang="es-VE" sz="2000" b="1" dirty="0" smtClean="0">
                <a:solidFill>
                  <a:schemeClr val="tx1">
                    <a:lumMod val="50000"/>
                    <a:lumOff val="50000"/>
                  </a:schemeClr>
                </a:solidFill>
              </a:rPr>
              <a:t>Se puede escribir en cualquier momento si borrar su contenido anterior.</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Combina la ventaja de se no volátil con la flexibilidad de ser actualizable. </a:t>
            </a:r>
          </a:p>
          <a:p>
            <a:pPr>
              <a:buClr>
                <a:schemeClr val="tx1"/>
              </a:buClr>
              <a:buFont typeface="Wingdings 2" panose="05020102010507070707" pitchFamily="18" charset="2"/>
              <a:buChar char=""/>
            </a:pPr>
            <a:r>
              <a:rPr lang="es-VE" sz="2000" b="1" dirty="0" smtClean="0">
                <a:solidFill>
                  <a:schemeClr val="tx1">
                    <a:lumMod val="50000"/>
                    <a:lumOff val="50000"/>
                  </a:schemeClr>
                </a:solidFill>
              </a:rPr>
              <a:t>Son mas costosas que la EPROM y también menos densas.</a:t>
            </a:r>
          </a:p>
        </p:txBody>
      </p:sp>
      <p:sp>
        <p:nvSpPr>
          <p:cNvPr id="44" name="Rectángulo 43"/>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45" name="5 Rectángulo"/>
          <p:cNvSpPr/>
          <p:nvPr/>
        </p:nvSpPr>
        <p:spPr>
          <a:xfrm>
            <a:off x="189186" y="18612"/>
            <a:ext cx="8954814" cy="5078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pt-BR" sz="2700" b="1" dirty="0">
                <a:ln w="17780" cmpd="sng">
                  <a:noFill/>
                  <a:prstDash val="solid"/>
                  <a:miter lim="800000"/>
                </a:ln>
                <a:solidFill>
                  <a:schemeClr val="lt1"/>
                </a:solidFill>
                <a:latin typeface="Rockwell" panose="02060603020205020403" pitchFamily="18" charset="0"/>
              </a:rPr>
              <a:t>Formas mas </a:t>
            </a:r>
            <a:r>
              <a:rPr lang="pt-BR" sz="2700" b="1" dirty="0" smtClean="0">
                <a:ln w="17780" cmpd="sng">
                  <a:noFill/>
                  <a:prstDash val="solid"/>
                  <a:miter lim="800000"/>
                </a:ln>
                <a:solidFill>
                  <a:schemeClr val="lt1"/>
                </a:solidFill>
                <a:latin typeface="Rockwell" panose="02060603020205020403" pitchFamily="18" charset="0"/>
              </a:rPr>
              <a:t>comunes </a:t>
            </a:r>
            <a:r>
              <a:rPr lang="pt-BR" sz="2700" b="1" dirty="0">
                <a:ln w="17780" cmpd="sng">
                  <a:noFill/>
                  <a:prstDash val="solid"/>
                  <a:miter lim="800000"/>
                </a:ln>
                <a:solidFill>
                  <a:schemeClr val="lt1"/>
                </a:solidFill>
                <a:latin typeface="Rockwell" panose="02060603020205020403" pitchFamily="18" charset="0"/>
              </a:rPr>
              <a:t>de memorias READ-MOSTLY</a:t>
            </a:r>
          </a:p>
        </p:txBody>
      </p:sp>
    </p:spTree>
    <p:extLst>
      <p:ext uri="{BB962C8B-B14F-4D97-AF65-F5344CB8AC3E}">
        <p14:creationId xmlns:p14="http://schemas.microsoft.com/office/powerpoint/2010/main" val="326463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87520"/>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TIPOS DE ROM</a:t>
            </a:r>
            <a:endParaRPr lang="es-ES" sz="3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graphicFrame>
        <p:nvGraphicFramePr>
          <p:cNvPr id="2" name="Tabla 1"/>
          <p:cNvGraphicFramePr>
            <a:graphicFrameLocks noGrp="1"/>
          </p:cNvGraphicFramePr>
          <p:nvPr>
            <p:extLst>
              <p:ext uri="{D42A27DB-BD31-4B8C-83A1-F6EECF244321}">
                <p14:modId xmlns:p14="http://schemas.microsoft.com/office/powerpoint/2010/main" val="3270837144"/>
              </p:ext>
            </p:extLst>
          </p:nvPr>
        </p:nvGraphicFramePr>
        <p:xfrm>
          <a:off x="359118" y="1154239"/>
          <a:ext cx="8647690" cy="5364479"/>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729538"/>
                <a:gridCol w="1729538"/>
                <a:gridCol w="1729538"/>
                <a:gridCol w="1729538"/>
                <a:gridCol w="1729538"/>
              </a:tblGrid>
              <a:tr h="687125">
                <a:tc>
                  <a:txBody>
                    <a:bodyPr/>
                    <a:lstStyle/>
                    <a:p>
                      <a:pPr algn="ctr"/>
                      <a:r>
                        <a:rPr lang="es-VE" sz="1600" b="1" dirty="0" smtClean="0">
                          <a:solidFill>
                            <a:schemeClr val="bg1"/>
                          </a:solidFill>
                        </a:rPr>
                        <a:t>Tipo de memoria</a:t>
                      </a:r>
                      <a:endParaRPr lang="es-VE" sz="1600" b="1" dirty="0">
                        <a:solidFill>
                          <a:schemeClr val="bg1"/>
                        </a:solidFill>
                      </a:endParaRPr>
                    </a:p>
                  </a:txBody>
                  <a:tcPr anchor="ctr">
                    <a:cell3D prstMaterial="dkEdge">
                      <a:bevel w="25400" h="25400" prst="angle"/>
                      <a:lightRig rig="flood" dir="t"/>
                    </a:cell3D>
                    <a:solidFill>
                      <a:schemeClr val="tx1"/>
                    </a:solidFill>
                  </a:tcPr>
                </a:tc>
                <a:tc>
                  <a:txBody>
                    <a:bodyPr/>
                    <a:lstStyle/>
                    <a:p>
                      <a:pPr algn="ctr"/>
                      <a:r>
                        <a:rPr lang="es-VE" sz="1600" b="1" dirty="0" smtClean="0">
                          <a:solidFill>
                            <a:schemeClr val="bg1"/>
                          </a:solidFill>
                        </a:rPr>
                        <a:t>Clase</a:t>
                      </a:r>
                      <a:endParaRPr lang="es-VE" sz="1600" b="1" dirty="0">
                        <a:solidFill>
                          <a:schemeClr val="bg1"/>
                        </a:solidFill>
                      </a:endParaRPr>
                    </a:p>
                  </a:txBody>
                  <a:tcPr anchor="ctr">
                    <a:cell3D prstMaterial="dkEdge">
                      <a:bevel w="25400" h="25400" prst="angle"/>
                      <a:lightRig rig="flood" dir="t"/>
                    </a:cell3D>
                    <a:solidFill>
                      <a:schemeClr val="tx1"/>
                    </a:solidFill>
                  </a:tcPr>
                </a:tc>
                <a:tc>
                  <a:txBody>
                    <a:bodyPr/>
                    <a:lstStyle/>
                    <a:p>
                      <a:pPr algn="ctr"/>
                      <a:r>
                        <a:rPr lang="es-VE" sz="1600" b="1" dirty="0" smtClean="0">
                          <a:solidFill>
                            <a:schemeClr val="bg1"/>
                          </a:solidFill>
                        </a:rPr>
                        <a:t>Borrado</a:t>
                      </a:r>
                      <a:endParaRPr lang="es-VE" sz="1600" b="1" dirty="0">
                        <a:solidFill>
                          <a:schemeClr val="bg1"/>
                        </a:solidFill>
                      </a:endParaRPr>
                    </a:p>
                  </a:txBody>
                  <a:tcPr anchor="ctr">
                    <a:cell3D prstMaterial="dkEdge">
                      <a:bevel w="25400" h="25400" prst="angle"/>
                      <a:lightRig rig="flood" dir="t"/>
                    </a:cell3D>
                    <a:solidFill>
                      <a:schemeClr val="tx1"/>
                    </a:solidFill>
                  </a:tcPr>
                </a:tc>
                <a:tc>
                  <a:txBody>
                    <a:bodyPr/>
                    <a:lstStyle/>
                    <a:p>
                      <a:pPr algn="ctr"/>
                      <a:r>
                        <a:rPr lang="es-VE" sz="1600" b="1" dirty="0" smtClean="0">
                          <a:solidFill>
                            <a:schemeClr val="bg1"/>
                          </a:solidFill>
                        </a:rPr>
                        <a:t>Mecanismos de escritura</a:t>
                      </a:r>
                      <a:endParaRPr lang="es-VE" sz="1600" b="1" dirty="0">
                        <a:solidFill>
                          <a:schemeClr val="bg1"/>
                        </a:solidFill>
                      </a:endParaRPr>
                    </a:p>
                  </a:txBody>
                  <a:tcPr anchor="ctr">
                    <a:cell3D prstMaterial="dkEdge">
                      <a:bevel w="25400" h="25400" prst="angle"/>
                      <a:lightRig rig="flood" dir="t"/>
                    </a:cell3D>
                    <a:solidFill>
                      <a:schemeClr val="tx1"/>
                    </a:solidFill>
                  </a:tcPr>
                </a:tc>
                <a:tc>
                  <a:txBody>
                    <a:bodyPr/>
                    <a:lstStyle/>
                    <a:p>
                      <a:pPr algn="ctr"/>
                      <a:r>
                        <a:rPr lang="es-VE" sz="1600" b="1" dirty="0" smtClean="0">
                          <a:solidFill>
                            <a:schemeClr val="bg1"/>
                          </a:solidFill>
                        </a:rPr>
                        <a:t>Volatilidad</a:t>
                      </a:r>
                      <a:endParaRPr lang="es-VE" sz="1600" b="1" dirty="0">
                        <a:solidFill>
                          <a:schemeClr val="bg1"/>
                        </a:solidFill>
                      </a:endParaRPr>
                    </a:p>
                  </a:txBody>
                  <a:tcPr anchor="ctr">
                    <a:cell3D prstMaterial="dkEdge">
                      <a:bevel w="25400" h="25400" prst="angle"/>
                      <a:lightRig rig="flood" dir="t"/>
                    </a:cell3D>
                    <a:solidFill>
                      <a:schemeClr val="tx1"/>
                    </a:solidFill>
                  </a:tcPr>
                </a:tc>
              </a:tr>
              <a:tr h="687125">
                <a:tc>
                  <a:txBody>
                    <a:bodyPr/>
                    <a:lstStyle/>
                    <a:p>
                      <a:pPr algn="ctr"/>
                      <a:r>
                        <a:rPr lang="es-VE" sz="1600" b="1" dirty="0" smtClean="0">
                          <a:solidFill>
                            <a:schemeClr val="tx1"/>
                          </a:solidFill>
                        </a:rPr>
                        <a:t>Memoria de acceso aleatorio (RAM)</a:t>
                      </a:r>
                      <a:endParaRPr lang="es-VE" sz="1600" b="1" dirty="0">
                        <a:solidFill>
                          <a:schemeClr val="tx1"/>
                        </a:solidFill>
                      </a:endParaRPr>
                    </a:p>
                  </a:txBody>
                  <a:tcPr anchor="ctr">
                    <a:cell3D prstMaterial="dkEdge">
                      <a:bevel w="25400" h="25400" prst="angle"/>
                      <a:lightRig rig="flood" dir="t"/>
                    </a:cell3D>
                    <a:solidFill>
                      <a:schemeClr val="bg1"/>
                    </a:solidFill>
                  </a:tcPr>
                </a:tc>
                <a:tc>
                  <a:txBody>
                    <a:bodyPr/>
                    <a:lstStyle/>
                    <a:p>
                      <a:pPr algn="ctr"/>
                      <a:r>
                        <a:rPr lang="es-VE" sz="1600" b="1" dirty="0" smtClean="0">
                          <a:solidFill>
                            <a:schemeClr val="tx1"/>
                          </a:solidFill>
                        </a:rPr>
                        <a:t>Memoria de lectura/escritura</a:t>
                      </a:r>
                      <a:endParaRPr lang="es-VE" sz="1600" b="1" dirty="0">
                        <a:solidFill>
                          <a:schemeClr val="tx1"/>
                        </a:solidFill>
                      </a:endParaRPr>
                    </a:p>
                  </a:txBody>
                  <a:tcPr anchor="ctr">
                    <a:cell3D prstMaterial="dkEdge">
                      <a:bevel w="25400" h="25400" prst="angle"/>
                      <a:lightRig rig="flood" dir="t"/>
                    </a:cell3D>
                    <a:solidFill>
                      <a:schemeClr val="bg1"/>
                    </a:solidFill>
                  </a:tcPr>
                </a:tc>
                <a:tc>
                  <a:txBody>
                    <a:bodyPr/>
                    <a:lstStyle/>
                    <a:p>
                      <a:pPr algn="ctr"/>
                      <a:r>
                        <a:rPr lang="es-VE" sz="1600" b="1" dirty="0" smtClean="0">
                          <a:solidFill>
                            <a:schemeClr val="tx1"/>
                          </a:solidFill>
                        </a:rPr>
                        <a:t>Eléctricamente</a:t>
                      </a:r>
                      <a:r>
                        <a:rPr lang="es-VE" sz="1600" b="1" baseline="0" dirty="0" smtClean="0">
                          <a:solidFill>
                            <a:schemeClr val="tx1"/>
                          </a:solidFill>
                        </a:rPr>
                        <a:t> por bytes</a:t>
                      </a:r>
                      <a:endParaRPr lang="es-VE" sz="1600" b="1" dirty="0">
                        <a:solidFill>
                          <a:schemeClr val="tx1"/>
                        </a:solidFill>
                      </a:endParaRPr>
                    </a:p>
                  </a:txBody>
                  <a:tcPr anchor="ctr">
                    <a:cell3D prstMaterial="dkEdge">
                      <a:bevel w="25400" h="25400" prst="angle"/>
                      <a:lightRig rig="flood" dir="t"/>
                    </a:cell3D>
                    <a:solidFill>
                      <a:schemeClr val="bg1"/>
                    </a:solidFill>
                  </a:tcPr>
                </a:tc>
                <a:tc>
                  <a:txBody>
                    <a:bodyPr/>
                    <a:lstStyle/>
                    <a:p>
                      <a:pPr algn="ctr"/>
                      <a:r>
                        <a:rPr lang="es-VE" sz="1600" b="1" dirty="0" smtClean="0">
                          <a:solidFill>
                            <a:schemeClr val="tx1"/>
                          </a:solidFill>
                        </a:rPr>
                        <a:t>Eléctricamente</a:t>
                      </a:r>
                      <a:endParaRPr lang="es-VE" sz="1600" b="1" dirty="0">
                        <a:solidFill>
                          <a:schemeClr val="tx1"/>
                        </a:solidFill>
                      </a:endParaRPr>
                    </a:p>
                  </a:txBody>
                  <a:tcPr anchor="ctr">
                    <a:cell3D prstMaterial="dkEdge">
                      <a:bevel w="25400" h="25400" prst="angle"/>
                      <a:lightRig rig="flood" dir="t"/>
                    </a:cell3D>
                    <a:solidFill>
                      <a:schemeClr val="bg1"/>
                    </a:solidFill>
                  </a:tcPr>
                </a:tc>
                <a:tc>
                  <a:txBody>
                    <a:bodyPr/>
                    <a:lstStyle/>
                    <a:p>
                      <a:pPr algn="ctr"/>
                      <a:r>
                        <a:rPr lang="es-VE" sz="1600" b="1" dirty="0" smtClean="0">
                          <a:solidFill>
                            <a:schemeClr val="tx1"/>
                          </a:solidFill>
                        </a:rPr>
                        <a:t>Volátil</a:t>
                      </a:r>
                      <a:endParaRPr lang="es-VE" sz="1600" b="1" dirty="0">
                        <a:solidFill>
                          <a:schemeClr val="tx1"/>
                        </a:solidFill>
                      </a:endParaRPr>
                    </a:p>
                  </a:txBody>
                  <a:tcPr anchor="ctr">
                    <a:cell3D prstMaterial="dkEdge">
                      <a:bevel w="25400" h="25400" prst="angle"/>
                      <a:lightRig rig="flood" dir="t"/>
                    </a:cell3D>
                    <a:solidFill>
                      <a:schemeClr val="bg1"/>
                    </a:solidFill>
                  </a:tcPr>
                </a:tc>
              </a:tr>
              <a:tr h="687125">
                <a:tc>
                  <a:txBody>
                    <a:bodyPr/>
                    <a:lstStyle/>
                    <a:p>
                      <a:pPr algn="ctr"/>
                      <a:r>
                        <a:rPr lang="es-VE" sz="1600" b="1" dirty="0" smtClean="0">
                          <a:solidFill>
                            <a:schemeClr val="tx1"/>
                          </a:solidFill>
                        </a:rPr>
                        <a:t>Memoria de sólo</a:t>
                      </a:r>
                      <a:r>
                        <a:rPr lang="es-VE" sz="1600" b="1" baseline="0" dirty="0" smtClean="0">
                          <a:solidFill>
                            <a:schemeClr val="tx1"/>
                          </a:solidFill>
                        </a:rPr>
                        <a:t> lectura (ROM)</a:t>
                      </a:r>
                      <a:endParaRPr lang="es-VE" sz="1600" b="1" dirty="0">
                        <a:solidFill>
                          <a:schemeClr val="tx1"/>
                        </a:solidFill>
                      </a:endParaRPr>
                    </a:p>
                  </a:txBody>
                  <a:tcPr anchor="ctr">
                    <a:cell3D prstMaterial="dkEdge">
                      <a:bevel w="25400" h="25400" prst="angle"/>
                      <a:lightRig rig="flood" dir="t"/>
                    </a:cell3D>
                    <a:solidFill>
                      <a:schemeClr val="bg1"/>
                    </a:solidFill>
                  </a:tcPr>
                </a:tc>
                <a:tc rowSpan="2">
                  <a:txBody>
                    <a:bodyPr/>
                    <a:lstStyle/>
                    <a:p>
                      <a:pPr algn="ctr"/>
                      <a:r>
                        <a:rPr lang="es-VE" sz="1600" b="1" dirty="0" smtClean="0">
                          <a:solidFill>
                            <a:schemeClr val="tx1"/>
                          </a:solidFill>
                        </a:rPr>
                        <a:t>Memoria de sólo lectura</a:t>
                      </a:r>
                      <a:endParaRPr lang="es-VE" sz="1600" b="1" dirty="0">
                        <a:solidFill>
                          <a:schemeClr val="tx1"/>
                        </a:solidFill>
                      </a:endParaRPr>
                    </a:p>
                  </a:txBody>
                  <a:tcPr anchor="ctr">
                    <a:cell3D prstMaterial="dkEdge">
                      <a:bevel w="25400" h="25400" prst="angle"/>
                      <a:lightRig rig="flood" dir="t"/>
                    </a:cell3D>
                    <a:solidFill>
                      <a:schemeClr val="bg1"/>
                    </a:solidFill>
                  </a:tcPr>
                </a:tc>
                <a:tc rowSpan="2">
                  <a:txBody>
                    <a:bodyPr/>
                    <a:lstStyle/>
                    <a:p>
                      <a:pPr algn="ctr"/>
                      <a:r>
                        <a:rPr lang="es-VE" sz="1600" b="1" dirty="0" smtClean="0">
                          <a:solidFill>
                            <a:schemeClr val="tx1"/>
                          </a:solidFill>
                        </a:rPr>
                        <a:t>No posible</a:t>
                      </a:r>
                      <a:endParaRPr lang="es-VE" sz="1600" b="1" dirty="0">
                        <a:solidFill>
                          <a:schemeClr val="tx1"/>
                        </a:solidFill>
                      </a:endParaRPr>
                    </a:p>
                  </a:txBody>
                  <a:tcPr anchor="ctr">
                    <a:cell3D prstMaterial="dkEdge">
                      <a:bevel w="25400" h="25400" prst="angle"/>
                      <a:lightRig rig="flood" dir="t"/>
                    </a:cell3D>
                    <a:solidFill>
                      <a:schemeClr val="bg1"/>
                    </a:solidFill>
                  </a:tcPr>
                </a:tc>
                <a:tc>
                  <a:txBody>
                    <a:bodyPr/>
                    <a:lstStyle/>
                    <a:p>
                      <a:pPr algn="ctr"/>
                      <a:r>
                        <a:rPr lang="es-VE" sz="1600" b="1" dirty="0" smtClean="0">
                          <a:solidFill>
                            <a:schemeClr val="tx1"/>
                          </a:solidFill>
                        </a:rPr>
                        <a:t>Mediante máscaras</a:t>
                      </a:r>
                      <a:endParaRPr lang="es-VE" sz="1600" b="1" dirty="0">
                        <a:solidFill>
                          <a:schemeClr val="tx1"/>
                        </a:solidFill>
                      </a:endParaRPr>
                    </a:p>
                  </a:txBody>
                  <a:tcPr anchor="ctr">
                    <a:cell3D prstMaterial="dkEdge">
                      <a:bevel w="25400" h="25400" prst="angle"/>
                      <a:lightRig rig="flood" dir="t"/>
                    </a:cell3D>
                    <a:solidFill>
                      <a:schemeClr val="bg1"/>
                    </a:solidFill>
                  </a:tcPr>
                </a:tc>
                <a:tc rowSpan="5">
                  <a:txBody>
                    <a:bodyPr/>
                    <a:lstStyle/>
                    <a:p>
                      <a:pPr algn="ctr"/>
                      <a:r>
                        <a:rPr lang="es-VE" sz="1600" b="1" dirty="0" smtClean="0">
                          <a:solidFill>
                            <a:schemeClr val="tx1"/>
                          </a:solidFill>
                        </a:rPr>
                        <a:t>No volátil</a:t>
                      </a:r>
                      <a:endParaRPr lang="es-VE" sz="1600" b="1" dirty="0">
                        <a:solidFill>
                          <a:schemeClr val="tx1"/>
                        </a:solidFill>
                      </a:endParaRPr>
                    </a:p>
                  </a:txBody>
                  <a:tcPr anchor="ctr">
                    <a:cell3D prstMaterial="dkEdge">
                      <a:bevel w="25400" h="25400" prst="angle"/>
                      <a:lightRig rig="flood" dir="t"/>
                    </a:cell3D>
                    <a:solidFill>
                      <a:schemeClr val="bg1"/>
                    </a:solidFill>
                  </a:tcPr>
                </a:tc>
              </a:tr>
              <a:tr h="687125">
                <a:tc>
                  <a:txBody>
                    <a:bodyPr/>
                    <a:lstStyle/>
                    <a:p>
                      <a:pPr algn="ctr"/>
                      <a:r>
                        <a:rPr lang="es-VE" sz="1600" b="1" dirty="0" smtClean="0">
                          <a:solidFill>
                            <a:schemeClr val="tx1"/>
                          </a:solidFill>
                        </a:rPr>
                        <a:t>ROM programable (PROM)</a:t>
                      </a:r>
                      <a:endParaRPr lang="es-VE" sz="1600" b="1" dirty="0">
                        <a:solidFill>
                          <a:schemeClr val="tx1"/>
                        </a:solidFill>
                      </a:endParaRPr>
                    </a:p>
                  </a:txBody>
                  <a:tcPr anchor="ctr">
                    <a:cell3D prstMaterial="dkEdge">
                      <a:bevel w="25400" h="25400" prst="angle"/>
                      <a:lightRig rig="flood" dir="t"/>
                    </a:cell3D>
                    <a:solidFill>
                      <a:schemeClr val="bg1"/>
                    </a:solidFill>
                  </a:tcPr>
                </a:tc>
                <a:tc vMerge="1">
                  <a:txBody>
                    <a:bodyPr/>
                    <a:lstStyle/>
                    <a:p>
                      <a:endParaRPr lang="es-VE" sz="1400" dirty="0"/>
                    </a:p>
                  </a:txBody>
                  <a:tcPr/>
                </a:tc>
                <a:tc vMerge="1">
                  <a:txBody>
                    <a:bodyPr/>
                    <a:lstStyle/>
                    <a:p>
                      <a:endParaRPr lang="es-VE" sz="1400" dirty="0"/>
                    </a:p>
                  </a:txBody>
                  <a:tcPr/>
                </a:tc>
                <a:tc rowSpan="4">
                  <a:txBody>
                    <a:bodyPr/>
                    <a:lstStyle/>
                    <a:p>
                      <a:pPr algn="ctr"/>
                      <a:r>
                        <a:rPr lang="es-VE" sz="1600" b="1" dirty="0" smtClean="0">
                          <a:solidFill>
                            <a:schemeClr val="tx1"/>
                          </a:solidFill>
                        </a:rPr>
                        <a:t>Eléctricamente</a:t>
                      </a:r>
                      <a:endParaRPr lang="es-VE" sz="1600" b="1" dirty="0">
                        <a:solidFill>
                          <a:schemeClr val="tx1"/>
                        </a:solidFill>
                      </a:endParaRPr>
                    </a:p>
                  </a:txBody>
                  <a:tcPr anchor="ctr">
                    <a:cell3D prstMaterial="dkEdge">
                      <a:bevel w="25400" h="25400" prst="angle"/>
                      <a:lightRig rig="flood" dir="t"/>
                    </a:cell3D>
                    <a:solidFill>
                      <a:schemeClr val="bg1"/>
                    </a:solidFill>
                  </a:tcPr>
                </a:tc>
                <a:tc vMerge="1">
                  <a:txBody>
                    <a:bodyPr/>
                    <a:lstStyle/>
                    <a:p>
                      <a:endParaRPr lang="es-VE" sz="1400" dirty="0"/>
                    </a:p>
                  </a:txBody>
                  <a:tcPr/>
                </a:tc>
              </a:tr>
              <a:tr h="687125">
                <a:tc>
                  <a:txBody>
                    <a:bodyPr/>
                    <a:lstStyle/>
                    <a:p>
                      <a:pPr algn="ctr"/>
                      <a:r>
                        <a:rPr lang="es-VE" sz="1600" b="1" dirty="0" smtClean="0">
                          <a:solidFill>
                            <a:schemeClr val="tx1"/>
                          </a:solidFill>
                        </a:rPr>
                        <a:t>PROM borrable (EPROM)</a:t>
                      </a:r>
                      <a:endParaRPr lang="es-VE" sz="1600" b="1" dirty="0">
                        <a:solidFill>
                          <a:schemeClr val="tx1"/>
                        </a:solidFill>
                      </a:endParaRPr>
                    </a:p>
                  </a:txBody>
                  <a:tcPr anchor="ctr">
                    <a:cell3D prstMaterial="dkEdge">
                      <a:bevel w="25400" h="25400" prst="angle"/>
                      <a:lightRig rig="flood" dir="t"/>
                    </a:cell3D>
                    <a:solidFill>
                      <a:schemeClr val="bg1"/>
                    </a:solidFill>
                  </a:tcPr>
                </a:tc>
                <a:tc rowSpan="3">
                  <a:txBody>
                    <a:bodyPr/>
                    <a:lstStyle/>
                    <a:p>
                      <a:pPr algn="ctr"/>
                      <a:r>
                        <a:rPr lang="es-VE" sz="1600" b="1" dirty="0" smtClean="0">
                          <a:solidFill>
                            <a:schemeClr val="tx1"/>
                          </a:solidFill>
                        </a:rPr>
                        <a:t>Memoria de sobre-todo-lectura</a:t>
                      </a:r>
                      <a:endParaRPr lang="es-VE" sz="1600" b="1" dirty="0">
                        <a:solidFill>
                          <a:schemeClr val="tx1"/>
                        </a:solidFill>
                      </a:endParaRPr>
                    </a:p>
                  </a:txBody>
                  <a:tcPr anchor="ctr">
                    <a:cell3D prstMaterial="dkEdge">
                      <a:bevel w="25400" h="25400" prst="angle"/>
                      <a:lightRig rig="flood" dir="t"/>
                    </a:cell3D>
                    <a:solidFill>
                      <a:schemeClr val="bg1"/>
                    </a:solidFill>
                  </a:tcPr>
                </a:tc>
                <a:tc>
                  <a:txBody>
                    <a:bodyPr/>
                    <a:lstStyle/>
                    <a:p>
                      <a:pPr algn="ctr"/>
                      <a:r>
                        <a:rPr lang="es-VE" sz="1600" b="1" dirty="0" smtClean="0">
                          <a:solidFill>
                            <a:schemeClr val="tx1"/>
                          </a:solidFill>
                        </a:rPr>
                        <a:t>Luz ultravioleta, chip completo</a:t>
                      </a:r>
                      <a:endParaRPr lang="es-VE" sz="1600" b="1" dirty="0">
                        <a:solidFill>
                          <a:schemeClr val="tx1"/>
                        </a:solidFill>
                      </a:endParaRPr>
                    </a:p>
                  </a:txBody>
                  <a:tcPr anchor="ctr">
                    <a:cell3D prstMaterial="dkEdge">
                      <a:bevel w="25400" h="25400" prst="angle"/>
                      <a:lightRig rig="flood" dir="t"/>
                    </a:cell3D>
                    <a:solidFill>
                      <a:schemeClr val="bg1"/>
                    </a:solidFill>
                  </a:tcPr>
                </a:tc>
                <a:tc vMerge="1">
                  <a:txBody>
                    <a:bodyPr/>
                    <a:lstStyle/>
                    <a:p>
                      <a:endParaRPr lang="es-VE" sz="1400" dirty="0"/>
                    </a:p>
                  </a:txBody>
                  <a:tcPr/>
                </a:tc>
                <a:tc vMerge="1">
                  <a:txBody>
                    <a:bodyPr/>
                    <a:lstStyle/>
                    <a:p>
                      <a:endParaRPr lang="es-VE" sz="1400" dirty="0"/>
                    </a:p>
                  </a:txBody>
                  <a:tcPr/>
                </a:tc>
              </a:tr>
              <a:tr h="687125">
                <a:tc>
                  <a:txBody>
                    <a:bodyPr/>
                    <a:lstStyle/>
                    <a:p>
                      <a:pPr algn="ctr"/>
                      <a:r>
                        <a:rPr lang="es-VE" sz="1600" b="1" dirty="0" smtClean="0">
                          <a:solidFill>
                            <a:schemeClr val="tx1"/>
                          </a:solidFill>
                        </a:rPr>
                        <a:t>Memoria</a:t>
                      </a:r>
                      <a:r>
                        <a:rPr lang="es-VE" sz="1600" b="1" baseline="0" dirty="0" smtClean="0">
                          <a:solidFill>
                            <a:schemeClr val="tx1"/>
                          </a:solidFill>
                        </a:rPr>
                        <a:t> FLASH</a:t>
                      </a:r>
                      <a:endParaRPr lang="es-VE" sz="1600" b="1" dirty="0">
                        <a:solidFill>
                          <a:schemeClr val="tx1"/>
                        </a:solidFill>
                      </a:endParaRPr>
                    </a:p>
                  </a:txBody>
                  <a:tcPr anchor="ctr">
                    <a:cell3D prstMaterial="dkEdge">
                      <a:bevel w="25400" h="25400" prst="angle"/>
                      <a:lightRig rig="flood" dir="t"/>
                    </a:cell3D>
                    <a:solidFill>
                      <a:schemeClr val="bg1"/>
                    </a:solidFill>
                  </a:tcPr>
                </a:tc>
                <a:tc vMerge="1">
                  <a:txBody>
                    <a:bodyPr/>
                    <a:lstStyle/>
                    <a:p>
                      <a:endParaRPr lang="es-VE" sz="1400" dirty="0"/>
                    </a:p>
                  </a:txBody>
                  <a:tcPr/>
                </a:tc>
                <a:tc>
                  <a:txBody>
                    <a:bodyPr/>
                    <a:lstStyle/>
                    <a:p>
                      <a:pPr algn="ctr"/>
                      <a:r>
                        <a:rPr lang="es-VE" sz="1600" b="1" dirty="0" smtClean="0">
                          <a:solidFill>
                            <a:schemeClr val="tx1"/>
                          </a:solidFill>
                        </a:rPr>
                        <a:t>Eléctricamente,</a:t>
                      </a:r>
                      <a:r>
                        <a:rPr lang="es-VE" sz="1600" b="1" baseline="0" dirty="0" smtClean="0">
                          <a:solidFill>
                            <a:schemeClr val="tx1"/>
                          </a:solidFill>
                        </a:rPr>
                        <a:t> por bloques</a:t>
                      </a:r>
                      <a:endParaRPr lang="es-VE" sz="1600" b="1" dirty="0">
                        <a:solidFill>
                          <a:schemeClr val="tx1"/>
                        </a:solidFill>
                      </a:endParaRPr>
                    </a:p>
                  </a:txBody>
                  <a:tcPr anchor="ctr">
                    <a:cell3D prstMaterial="dkEdge">
                      <a:bevel w="25400" h="25400" prst="angle"/>
                      <a:lightRig rig="flood" dir="t"/>
                    </a:cell3D>
                    <a:solidFill>
                      <a:schemeClr val="bg1"/>
                    </a:solidFill>
                  </a:tcPr>
                </a:tc>
                <a:tc vMerge="1">
                  <a:txBody>
                    <a:bodyPr/>
                    <a:lstStyle/>
                    <a:p>
                      <a:endParaRPr lang="es-VE" sz="1400" dirty="0"/>
                    </a:p>
                  </a:txBody>
                  <a:tcPr/>
                </a:tc>
                <a:tc vMerge="1">
                  <a:txBody>
                    <a:bodyPr/>
                    <a:lstStyle/>
                    <a:p>
                      <a:endParaRPr lang="es-VE" sz="1400" dirty="0"/>
                    </a:p>
                  </a:txBody>
                  <a:tcPr/>
                </a:tc>
              </a:tr>
              <a:tr h="970059">
                <a:tc>
                  <a:txBody>
                    <a:bodyPr/>
                    <a:lstStyle/>
                    <a:p>
                      <a:pPr algn="ctr"/>
                      <a:r>
                        <a:rPr lang="es-VE" sz="1600" b="1" dirty="0" smtClean="0">
                          <a:solidFill>
                            <a:schemeClr val="tx1"/>
                          </a:solidFill>
                        </a:rPr>
                        <a:t>PROM borrable</a:t>
                      </a:r>
                      <a:r>
                        <a:rPr lang="es-VE" sz="1600" b="1" baseline="0" dirty="0" smtClean="0">
                          <a:solidFill>
                            <a:schemeClr val="tx1"/>
                          </a:solidFill>
                        </a:rPr>
                        <a:t> eléctricamente (EEPROM)</a:t>
                      </a:r>
                      <a:endParaRPr lang="es-VE" sz="1600" b="1" dirty="0">
                        <a:solidFill>
                          <a:schemeClr val="tx1"/>
                        </a:solidFill>
                      </a:endParaRPr>
                    </a:p>
                  </a:txBody>
                  <a:tcPr anchor="ctr">
                    <a:cell3D prstMaterial="dkEdge">
                      <a:bevel w="25400" h="25400" prst="angle"/>
                      <a:lightRig rig="flood" dir="t"/>
                    </a:cell3D>
                    <a:solidFill>
                      <a:schemeClr val="bg1"/>
                    </a:solidFill>
                  </a:tcPr>
                </a:tc>
                <a:tc vMerge="1">
                  <a:txBody>
                    <a:bodyPr/>
                    <a:lstStyle/>
                    <a:p>
                      <a:endParaRPr lang="es-VE" sz="1400" dirty="0"/>
                    </a:p>
                  </a:txBody>
                  <a:tcPr/>
                </a:tc>
                <a:tc>
                  <a:txBody>
                    <a:bodyPr/>
                    <a:lstStyle/>
                    <a:p>
                      <a:pPr algn="ctr"/>
                      <a:r>
                        <a:rPr lang="es-VE" sz="1600" b="1" dirty="0" smtClean="0">
                          <a:solidFill>
                            <a:schemeClr val="tx1"/>
                          </a:solidFill>
                        </a:rPr>
                        <a:t>Eléctricamente, por bytes.</a:t>
                      </a:r>
                      <a:endParaRPr lang="es-VE" sz="1600" b="1" dirty="0">
                        <a:solidFill>
                          <a:schemeClr val="tx1"/>
                        </a:solidFill>
                      </a:endParaRPr>
                    </a:p>
                  </a:txBody>
                  <a:tcPr anchor="ctr">
                    <a:cell3D prstMaterial="dkEdge">
                      <a:bevel w="25400" h="25400" prst="angle"/>
                      <a:lightRig rig="flood" dir="t"/>
                    </a:cell3D>
                    <a:solidFill>
                      <a:schemeClr val="bg1"/>
                    </a:solidFill>
                  </a:tcPr>
                </a:tc>
                <a:tc vMerge="1">
                  <a:txBody>
                    <a:bodyPr/>
                    <a:lstStyle/>
                    <a:p>
                      <a:endParaRPr lang="es-VE" sz="1400" dirty="0"/>
                    </a:p>
                  </a:txBody>
                  <a:tcPr/>
                </a:tc>
                <a:tc vMerge="1">
                  <a:txBody>
                    <a:bodyPr/>
                    <a:lstStyle/>
                    <a:p>
                      <a:endParaRPr lang="es-VE" sz="1400" dirty="0"/>
                    </a:p>
                  </a:txBody>
                  <a:tcPr/>
                </a:tc>
              </a:tr>
            </a:tbl>
          </a:graphicData>
        </a:graphic>
      </p:graphicFrame>
    </p:spTree>
    <p:extLst>
      <p:ext uri="{BB962C8B-B14F-4D97-AF65-F5344CB8AC3E}">
        <p14:creationId xmlns:p14="http://schemas.microsoft.com/office/powerpoint/2010/main" val="106905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8536"/>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LÓGICA DEL CHIP</a:t>
            </a:r>
            <a:endParaRPr lang="es-ES" sz="3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Rectángulo 3"/>
          <p:cNvSpPr/>
          <p:nvPr/>
        </p:nvSpPr>
        <p:spPr>
          <a:xfrm>
            <a:off x="350782" y="769398"/>
            <a:ext cx="8631621" cy="5724644"/>
          </a:xfrm>
          <a:prstGeom prst="rect">
            <a:avLst/>
          </a:prstGeom>
        </p:spPr>
        <p:txBody>
          <a:bodyPr wrap="square">
            <a:spAutoFit/>
          </a:bodyPr>
          <a:lstStyle/>
          <a:p>
            <a:pPr marL="358775" lvl="0" indent="-358775">
              <a:spcAft>
                <a:spcPts val="1200"/>
              </a:spcAft>
              <a:buClr>
                <a:prstClr val="black"/>
              </a:buClr>
              <a:buFont typeface="Wingdings 2" panose="05020102010507070707" pitchFamily="18" charset="2"/>
              <a:buChar char=""/>
            </a:pPr>
            <a:r>
              <a:rPr lang="es-VE" sz="2800" b="1" dirty="0">
                <a:solidFill>
                  <a:schemeClr val="tx1">
                    <a:lumMod val="50000"/>
                    <a:lumOff val="50000"/>
                  </a:schemeClr>
                </a:solidFill>
              </a:rPr>
              <a:t>L</a:t>
            </a:r>
            <a:r>
              <a:rPr lang="es-VE" sz="2800" b="1" dirty="0" smtClean="0">
                <a:solidFill>
                  <a:schemeClr val="tx1">
                    <a:lumMod val="50000"/>
                    <a:lumOff val="50000"/>
                  </a:schemeClr>
                </a:solidFill>
              </a:rPr>
              <a:t>as memorias semiconductoras vienen en </a:t>
            </a:r>
            <a:r>
              <a:rPr lang="es-VE" sz="2800" b="1" dirty="0" smtClean="0"/>
              <a:t>chips encapsulados</a:t>
            </a:r>
            <a:r>
              <a:rPr lang="es-VE" sz="2800" b="1" dirty="0" smtClean="0">
                <a:solidFill>
                  <a:prstClr val="white"/>
                </a:solidFill>
              </a:rPr>
              <a:t>. </a:t>
            </a:r>
            <a:r>
              <a:rPr lang="es-VE" sz="2800" b="1" dirty="0" smtClean="0">
                <a:solidFill>
                  <a:schemeClr val="tx1">
                    <a:lumMod val="50000"/>
                    <a:lumOff val="50000"/>
                  </a:schemeClr>
                </a:solidFill>
              </a:rPr>
              <a:t>Cada chip contiene una matriz de celdas de memoria.</a:t>
            </a:r>
          </a:p>
          <a:p>
            <a:pPr marL="358775" lvl="0" indent="-358775">
              <a:spcAft>
                <a:spcPts val="1200"/>
              </a:spcAft>
              <a:buClr>
                <a:prstClr val="black"/>
              </a:buClr>
              <a:buFont typeface="Wingdings 2" panose="05020102010507070707" pitchFamily="18" charset="2"/>
              <a:buChar char=""/>
            </a:pPr>
            <a:r>
              <a:rPr lang="es-VE" sz="2800" b="1" dirty="0">
                <a:solidFill>
                  <a:schemeClr val="tx1">
                    <a:lumMod val="50000"/>
                    <a:lumOff val="50000"/>
                  </a:schemeClr>
                </a:solidFill>
              </a:rPr>
              <a:t>P</a:t>
            </a:r>
            <a:r>
              <a:rPr lang="es-VE" sz="2800" b="1" dirty="0" smtClean="0">
                <a:solidFill>
                  <a:schemeClr val="tx1">
                    <a:lumMod val="50000"/>
                    <a:lumOff val="50000"/>
                  </a:schemeClr>
                </a:solidFill>
              </a:rPr>
              <a:t>ara memorias semiconductoras uno de los aspectos fundamentales de diseño es el numero de bits de datos que pueden ser leído/escritos a la vez.</a:t>
            </a:r>
          </a:p>
          <a:p>
            <a:pPr marL="358775" lvl="0" indent="-358775">
              <a:spcAft>
                <a:spcPts val="1200"/>
              </a:spcAft>
              <a:buClr>
                <a:prstClr val="black"/>
              </a:buClr>
              <a:buFont typeface="Wingdings 2" panose="05020102010507070707" pitchFamily="18" charset="2"/>
              <a:buChar char=""/>
            </a:pPr>
            <a:r>
              <a:rPr lang="es-VE" sz="2800" b="1" dirty="0">
                <a:solidFill>
                  <a:schemeClr val="tx1">
                    <a:lumMod val="50000"/>
                    <a:lumOff val="50000"/>
                  </a:schemeClr>
                </a:solidFill>
              </a:rPr>
              <a:t>E</a:t>
            </a:r>
            <a:r>
              <a:rPr lang="es-VE" sz="2800" b="1" dirty="0" smtClean="0">
                <a:solidFill>
                  <a:schemeClr val="tx1">
                    <a:lumMod val="50000"/>
                    <a:lumOff val="50000"/>
                  </a:schemeClr>
                </a:solidFill>
              </a:rPr>
              <a:t>n un extremo esta la estructura en la que la disposición física de las celdas de la matriz es la misma que la disposición lógica da las palabras de memoria.</a:t>
            </a:r>
          </a:p>
          <a:p>
            <a:pPr marL="358775" lvl="0" indent="-358775">
              <a:spcAft>
                <a:spcPts val="1200"/>
              </a:spcAft>
              <a:buClr>
                <a:prstClr val="black"/>
              </a:buClr>
              <a:buFont typeface="Wingdings 2" panose="05020102010507070707" pitchFamily="18" charset="2"/>
              <a:buChar char=""/>
            </a:pPr>
            <a:r>
              <a:rPr lang="es-VE" sz="2800" b="1" dirty="0" smtClean="0">
                <a:solidFill>
                  <a:schemeClr val="tx1">
                    <a:lumMod val="50000"/>
                    <a:lumOff val="50000"/>
                  </a:schemeClr>
                </a:solidFill>
              </a:rPr>
              <a:t>En el otro extremo esta la estructura denominada un-</a:t>
            </a:r>
            <a:r>
              <a:rPr lang="es-VE" sz="2800" b="1" dirty="0" smtClean="0"/>
              <a:t>bit-por-chip</a:t>
            </a:r>
            <a:r>
              <a:rPr lang="es-VE" sz="2800" b="1" dirty="0" smtClean="0">
                <a:solidFill>
                  <a:schemeClr val="tx1">
                    <a:lumMod val="50000"/>
                    <a:lumOff val="50000"/>
                  </a:schemeClr>
                </a:solidFill>
              </a:rPr>
              <a:t>, en la que los datos se escriben/leen por bits.</a:t>
            </a:r>
          </a:p>
        </p:txBody>
      </p:sp>
    </p:spTree>
    <p:extLst>
      <p:ext uri="{BB962C8B-B14F-4D97-AF65-F5344CB8AC3E}">
        <p14:creationId xmlns:p14="http://schemas.microsoft.com/office/powerpoint/2010/main" val="38647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8536"/>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ENCAPSULADO DE LOS CHIPS</a:t>
            </a:r>
            <a:endParaRPr lang="es-ES" sz="3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Rectángulo 3"/>
          <p:cNvSpPr/>
          <p:nvPr/>
        </p:nvSpPr>
        <p:spPr>
          <a:xfrm>
            <a:off x="350782" y="769398"/>
            <a:ext cx="8631621" cy="2400657"/>
          </a:xfrm>
          <a:prstGeom prst="rect">
            <a:avLst/>
          </a:prstGeom>
        </p:spPr>
        <p:txBody>
          <a:bodyPr wrap="square">
            <a:spAutoFit/>
          </a:bodyPr>
          <a:lstStyle/>
          <a:p>
            <a:pPr lvl="0">
              <a:spcAft>
                <a:spcPts val="1200"/>
              </a:spcAft>
              <a:buClr>
                <a:prstClr val="black"/>
              </a:buClr>
            </a:pPr>
            <a:r>
              <a:rPr lang="es-VE" sz="2800" b="1" dirty="0">
                <a:solidFill>
                  <a:prstClr val="white"/>
                </a:solidFill>
              </a:rPr>
              <a:t> </a:t>
            </a:r>
            <a:r>
              <a:rPr lang="es-VE" sz="2800" b="1" dirty="0" smtClean="0">
                <a:solidFill>
                  <a:prstClr val="white"/>
                </a:solidFill>
              </a:rPr>
              <a:t>   </a:t>
            </a:r>
            <a:r>
              <a:rPr lang="es-VE" sz="2800" b="1" dirty="0" smtClean="0">
                <a:solidFill>
                  <a:schemeClr val="tx1">
                    <a:lumMod val="50000"/>
                    <a:lumOff val="50000"/>
                  </a:schemeClr>
                </a:solidFill>
              </a:rPr>
              <a:t>Los circuitos integrados se montan en capsulas con pastillas o terminales que los conectan con el mundo exterior.</a:t>
            </a:r>
          </a:p>
          <a:p>
            <a:pPr lvl="0">
              <a:spcAft>
                <a:spcPts val="1200"/>
              </a:spcAft>
              <a:buClr>
                <a:prstClr val="black"/>
              </a:buClr>
            </a:pPr>
            <a:r>
              <a:rPr lang="es-VE" sz="2800" b="1" dirty="0">
                <a:solidFill>
                  <a:schemeClr val="tx1">
                    <a:lumMod val="50000"/>
                    <a:lumOff val="50000"/>
                  </a:schemeClr>
                </a:solidFill>
              </a:rPr>
              <a:t> </a:t>
            </a:r>
            <a:r>
              <a:rPr lang="es-VE" sz="2800" b="1" dirty="0" smtClean="0">
                <a:solidFill>
                  <a:schemeClr val="tx1">
                    <a:lumMod val="50000"/>
                    <a:lumOff val="50000"/>
                  </a:schemeClr>
                </a:solidFill>
              </a:rPr>
              <a:t>   El chip encapsulado tiene </a:t>
            </a:r>
            <a:r>
              <a:rPr lang="es-VE" sz="2800" b="1" dirty="0" smtClean="0"/>
              <a:t>32</a:t>
            </a:r>
            <a:r>
              <a:rPr lang="es-VE" sz="2800" b="1" dirty="0" smtClean="0">
                <a:solidFill>
                  <a:prstClr val="white"/>
                </a:solidFill>
              </a:rPr>
              <a:t> </a:t>
            </a:r>
            <a:r>
              <a:rPr lang="es-VE" sz="2800" b="1" dirty="0" smtClean="0">
                <a:solidFill>
                  <a:schemeClr val="tx1">
                    <a:lumMod val="50000"/>
                    <a:lumOff val="50000"/>
                  </a:schemeClr>
                </a:solidFill>
              </a:rPr>
              <a:t>terminales y estos se transfieren las siguientes señales:</a:t>
            </a:r>
            <a:endParaRPr lang="es-VE" sz="2800" b="1" dirty="0">
              <a:solidFill>
                <a:schemeClr val="tx1">
                  <a:lumMod val="50000"/>
                  <a:lumOff val="50000"/>
                </a:schemeClr>
              </a:solidFill>
            </a:endParaRPr>
          </a:p>
        </p:txBody>
      </p:sp>
      <p:sp>
        <p:nvSpPr>
          <p:cNvPr id="3" name="Rectángulo 2"/>
          <p:cNvSpPr/>
          <p:nvPr/>
        </p:nvSpPr>
        <p:spPr>
          <a:xfrm>
            <a:off x="767443" y="3155697"/>
            <a:ext cx="7796893" cy="3447098"/>
          </a:xfrm>
          <a:prstGeom prst="rect">
            <a:avLst/>
          </a:prstGeom>
        </p:spPr>
        <p:txBody>
          <a:bodyPr wrap="square">
            <a:spAutoFit/>
          </a:bodyPr>
          <a:lstStyle/>
          <a:p>
            <a:pPr marL="358775" lvl="0" indent="-358775">
              <a:spcAft>
                <a:spcPts val="1200"/>
              </a:spcAft>
              <a:buClr>
                <a:prstClr val="black"/>
              </a:buClr>
              <a:buFont typeface="Wingdings 2" panose="05020102010507070707" pitchFamily="18" charset="2"/>
              <a:buChar char=""/>
            </a:pPr>
            <a:r>
              <a:rPr lang="es-VE" sz="2800" b="1" dirty="0" smtClean="0">
                <a:solidFill>
                  <a:schemeClr val="tx1">
                    <a:lumMod val="50000"/>
                    <a:lumOff val="50000"/>
                  </a:schemeClr>
                </a:solidFill>
              </a:rPr>
              <a:t>La </a:t>
            </a:r>
            <a:r>
              <a:rPr lang="es-VE" sz="2800" b="1" dirty="0">
                <a:solidFill>
                  <a:schemeClr val="tx1">
                    <a:lumMod val="50000"/>
                    <a:lumOff val="50000"/>
                  </a:schemeClr>
                </a:solidFill>
              </a:rPr>
              <a:t>dirección de la palabra a la que se accede.</a:t>
            </a:r>
          </a:p>
          <a:p>
            <a:pPr marL="358775" lvl="0" indent="-358775">
              <a:spcAft>
                <a:spcPts val="1200"/>
              </a:spcAft>
              <a:buClr>
                <a:prstClr val="black"/>
              </a:buClr>
              <a:buFont typeface="Wingdings 2" panose="05020102010507070707" pitchFamily="18" charset="2"/>
              <a:buChar char=""/>
            </a:pPr>
            <a:r>
              <a:rPr lang="es-VE" sz="2800" b="1" dirty="0">
                <a:solidFill>
                  <a:schemeClr val="tx1">
                    <a:lumMod val="50000"/>
                    <a:lumOff val="50000"/>
                  </a:schemeClr>
                </a:solidFill>
              </a:rPr>
              <a:t>El dato a leer.</a:t>
            </a:r>
          </a:p>
          <a:p>
            <a:pPr marL="358775" lvl="0" indent="-358775">
              <a:spcAft>
                <a:spcPts val="1200"/>
              </a:spcAft>
              <a:buClr>
                <a:prstClr val="black"/>
              </a:buClr>
              <a:buFont typeface="Wingdings 2" panose="05020102010507070707" pitchFamily="18" charset="2"/>
              <a:buChar char=""/>
            </a:pPr>
            <a:r>
              <a:rPr lang="es-VE" sz="2800" b="1" dirty="0">
                <a:solidFill>
                  <a:schemeClr val="tx1">
                    <a:lumMod val="50000"/>
                    <a:lumOff val="50000"/>
                  </a:schemeClr>
                </a:solidFill>
              </a:rPr>
              <a:t>La línea de alimentación de chip.</a:t>
            </a:r>
          </a:p>
          <a:p>
            <a:pPr marL="358775" lvl="0" indent="-358775">
              <a:spcAft>
                <a:spcPts val="1200"/>
              </a:spcAft>
              <a:buClr>
                <a:prstClr val="black"/>
              </a:buClr>
              <a:buFont typeface="Wingdings 2" panose="05020102010507070707" pitchFamily="18" charset="2"/>
              <a:buChar char=""/>
            </a:pPr>
            <a:r>
              <a:rPr lang="es-VE" sz="2800" b="1" dirty="0">
                <a:solidFill>
                  <a:schemeClr val="tx1">
                    <a:lumMod val="50000"/>
                    <a:lumOff val="50000"/>
                  </a:schemeClr>
                </a:solidFill>
              </a:rPr>
              <a:t>Un terminal a tierra.</a:t>
            </a:r>
          </a:p>
          <a:p>
            <a:pPr marL="358775" lvl="0" indent="-358775">
              <a:spcAft>
                <a:spcPts val="1200"/>
              </a:spcAft>
              <a:buClr>
                <a:prstClr val="black"/>
              </a:buClr>
              <a:buFont typeface="Wingdings 2" panose="05020102010507070707" pitchFamily="18" charset="2"/>
              <a:buChar char=""/>
            </a:pPr>
            <a:r>
              <a:rPr lang="es-VE" sz="2800" b="1" dirty="0">
                <a:solidFill>
                  <a:schemeClr val="tx1">
                    <a:lumMod val="50000"/>
                    <a:lumOff val="50000"/>
                  </a:schemeClr>
                </a:solidFill>
              </a:rPr>
              <a:t>Un terminal de habilitación del chip.</a:t>
            </a:r>
          </a:p>
          <a:p>
            <a:pPr marL="358775" lvl="0" indent="-358775">
              <a:spcAft>
                <a:spcPts val="1200"/>
              </a:spcAft>
              <a:buClr>
                <a:prstClr val="black"/>
              </a:buClr>
              <a:buFont typeface="Wingdings 2" panose="05020102010507070707" pitchFamily="18" charset="2"/>
              <a:buChar char=""/>
            </a:pPr>
            <a:r>
              <a:rPr lang="es-VE" sz="2800" b="1" dirty="0">
                <a:solidFill>
                  <a:schemeClr val="tx1">
                    <a:lumMod val="50000"/>
                    <a:lumOff val="50000"/>
                  </a:schemeClr>
                </a:solidFill>
              </a:rPr>
              <a:t>Una tensión de programación.</a:t>
            </a:r>
          </a:p>
        </p:txBody>
      </p:sp>
    </p:spTree>
    <p:extLst>
      <p:ext uri="{BB962C8B-B14F-4D97-AF65-F5344CB8AC3E}">
        <p14:creationId xmlns:p14="http://schemas.microsoft.com/office/powerpoint/2010/main" val="329126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8536"/>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ORGANIZACIÓN EN MÓDULOS</a:t>
            </a:r>
            <a:endParaRPr lang="es-ES" sz="3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Rectángulo 3"/>
          <p:cNvSpPr/>
          <p:nvPr/>
        </p:nvSpPr>
        <p:spPr>
          <a:xfrm>
            <a:off x="334454" y="891858"/>
            <a:ext cx="8631621" cy="5109091"/>
          </a:xfrm>
          <a:prstGeom prst="rect">
            <a:avLst/>
          </a:prstGeom>
        </p:spPr>
        <p:txBody>
          <a:bodyPr wrap="square">
            <a:spAutoFit/>
          </a:bodyPr>
          <a:lstStyle/>
          <a:p>
            <a:pPr lvl="0" algn="just">
              <a:spcAft>
                <a:spcPts val="2400"/>
              </a:spcAft>
              <a:buClr>
                <a:prstClr val="black"/>
              </a:buClr>
            </a:pPr>
            <a:r>
              <a:rPr lang="es-VE" sz="4000" b="1" dirty="0" smtClean="0">
                <a:solidFill>
                  <a:prstClr val="white"/>
                </a:solidFill>
              </a:rPr>
              <a:t>    </a:t>
            </a:r>
            <a:r>
              <a:rPr lang="es-VE" sz="3800" b="1" dirty="0" smtClean="0">
                <a:solidFill>
                  <a:schemeClr val="tx1">
                    <a:lumMod val="50000"/>
                    <a:lumOff val="50000"/>
                  </a:schemeClr>
                </a:solidFill>
              </a:rPr>
              <a:t>Si un chip de RAM contiene un bit por palabra, claramente se necesitaran al menos un numero de chips igual al numero de bits por palabra.</a:t>
            </a:r>
          </a:p>
          <a:p>
            <a:pPr lvl="0" algn="just">
              <a:spcAft>
                <a:spcPts val="2400"/>
              </a:spcAft>
              <a:buClr>
                <a:prstClr val="black"/>
              </a:buClr>
            </a:pPr>
            <a:r>
              <a:rPr lang="es-VE" sz="3800" b="1" dirty="0" smtClean="0">
                <a:solidFill>
                  <a:schemeClr val="tx1">
                    <a:lumMod val="50000"/>
                    <a:lumOff val="50000"/>
                  </a:schemeClr>
                </a:solidFill>
              </a:rPr>
              <a:t>    Esto funciona cuando el tamaño de memoria sea igual al numero de bits por chip. En caso de necesitar una memoria mayor, se requiere una </a:t>
            </a:r>
            <a:r>
              <a:rPr lang="es-VE" sz="3800" b="1" dirty="0" smtClean="0"/>
              <a:t>matriz de chips</a:t>
            </a:r>
            <a:r>
              <a:rPr lang="es-VE" sz="3800" b="1" dirty="0" smtClean="0">
                <a:solidFill>
                  <a:prstClr val="white"/>
                </a:solidFill>
              </a:rPr>
              <a:t>.</a:t>
            </a:r>
            <a:endParaRPr lang="es-VE" sz="3800" b="1" dirty="0">
              <a:solidFill>
                <a:prstClr val="white"/>
              </a:solidFill>
            </a:endParaRPr>
          </a:p>
        </p:txBody>
      </p:sp>
    </p:spTree>
    <p:extLst>
      <p:ext uri="{BB962C8B-B14F-4D97-AF65-F5344CB8AC3E}">
        <p14:creationId xmlns:p14="http://schemas.microsoft.com/office/powerpoint/2010/main" val="117694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9183" y="506806"/>
            <a:ext cx="5561288" cy="521316"/>
          </a:xfrm>
          <a:prstGeom prst="rect">
            <a:avLst/>
          </a:prstGeom>
          <a:gradFill flip="none" rotWithShape="1">
            <a:gsLst>
              <a:gs pos="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CARACTERÍSTICAS DE LOS SISTEMAS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0" name="5 Rectángulo"/>
          <p:cNvSpPr/>
          <p:nvPr/>
        </p:nvSpPr>
        <p:spPr>
          <a:xfrm>
            <a:off x="189185" y="463540"/>
            <a:ext cx="4208413"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UBICACIÓN</a:t>
            </a:r>
            <a:endParaRPr lang="es-ES" sz="32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3" name="Rectángulo 12"/>
          <p:cNvSpPr/>
          <p:nvPr/>
        </p:nvSpPr>
        <p:spPr>
          <a:xfrm>
            <a:off x="690489" y="1759991"/>
            <a:ext cx="2142125" cy="584775"/>
          </a:xfrm>
          <a:prstGeom prst="rect">
            <a:avLst/>
          </a:prstGeom>
        </p:spPr>
        <p:txBody>
          <a:bodyPr wrap="none">
            <a:spAutoFit/>
          </a:bodyPr>
          <a:lstStyle/>
          <a:p>
            <a:r>
              <a:rPr lang="es-ES" sz="3200" b="1" dirty="0" smtClean="0">
                <a:ln w="17780" cmpd="sng">
                  <a:noFill/>
                  <a:prstDash val="solid"/>
                  <a:miter lim="800000"/>
                </a:ln>
                <a:latin typeface="Rockwell" panose="02060603020205020403" pitchFamily="18" charset="0"/>
              </a:rPr>
              <a:t>INTERNA</a:t>
            </a:r>
            <a:endParaRPr lang="es-ES" sz="3200" b="1" dirty="0">
              <a:ln w="17780" cmpd="sng">
                <a:noFill/>
                <a:prstDash val="solid"/>
                <a:miter lim="800000"/>
              </a:ln>
              <a:latin typeface="Rockwell" panose="02060603020205020403" pitchFamily="18" charset="0"/>
            </a:endParaRPr>
          </a:p>
        </p:txBody>
      </p:sp>
      <p:sp>
        <p:nvSpPr>
          <p:cNvPr id="14" name="Rectángulo 13"/>
          <p:cNvSpPr/>
          <p:nvPr/>
        </p:nvSpPr>
        <p:spPr>
          <a:xfrm>
            <a:off x="3565498" y="3346783"/>
            <a:ext cx="2220673" cy="584775"/>
          </a:xfrm>
          <a:prstGeom prst="rect">
            <a:avLst/>
          </a:prstGeom>
        </p:spPr>
        <p:txBody>
          <a:bodyPr wrap="none">
            <a:spAutoFit/>
          </a:bodyPr>
          <a:lstStyle/>
          <a:p>
            <a:r>
              <a:rPr lang="es-ES" sz="3200" b="1" dirty="0" smtClean="0">
                <a:ln w="17780" cmpd="sng">
                  <a:noFill/>
                  <a:prstDash val="solid"/>
                  <a:miter lim="800000"/>
                </a:ln>
                <a:latin typeface="Rockwell" panose="02060603020205020403" pitchFamily="18" charset="0"/>
              </a:rPr>
              <a:t>EXTERNA</a:t>
            </a:r>
            <a:endParaRPr lang="es-ES" sz="3200" b="1" dirty="0">
              <a:ln w="17780" cmpd="sng">
                <a:noFill/>
                <a:prstDash val="solid"/>
                <a:miter lim="800000"/>
              </a:ln>
              <a:latin typeface="Rockwell" panose="02060603020205020403" pitchFamily="18" charset="0"/>
            </a:endParaRPr>
          </a:p>
        </p:txBody>
      </p:sp>
      <p:graphicFrame>
        <p:nvGraphicFramePr>
          <p:cNvPr id="16" name="Diagrama 15"/>
          <p:cNvGraphicFramePr/>
          <p:nvPr>
            <p:extLst>
              <p:ext uri="{D42A27DB-BD31-4B8C-83A1-F6EECF244321}">
                <p14:modId xmlns:p14="http://schemas.microsoft.com/office/powerpoint/2010/main" val="2251786184"/>
              </p:ext>
            </p:extLst>
          </p:nvPr>
        </p:nvGraphicFramePr>
        <p:xfrm>
          <a:off x="2855340" y="1022901"/>
          <a:ext cx="5229005" cy="218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4" name="Picture 10" descr="https://upload.wikimedia.org/wikipedia/commons/thumb/f/f3/CD_icon.svg/2000px-CD_icon.svg.png"/>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1846551" y="4834945"/>
            <a:ext cx="1430357" cy="14418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8/8e/Crystal_floppy_icon.svg/2000px-Crystal_floppy_icon.svg.png"/>
          <p:cNvPicPr>
            <a:picLocks noChangeAspect="1" noChangeArrowheads="1"/>
          </p:cNvPicPr>
          <p:nvPr/>
        </p:nvPicPr>
        <p:blipFill>
          <a:blip r:embed="rId8" cstate="print">
            <a:grayscl/>
            <a:extLst>
              <a:ext uri="{28A0092B-C50C-407E-A947-70E740481C1C}">
                <a14:useLocalDpi xmlns:a14="http://schemas.microsoft.com/office/drawing/2010/main" val="0"/>
              </a:ext>
            </a:extLst>
          </a:blip>
          <a:srcRect/>
          <a:stretch>
            <a:fillRect/>
          </a:stretch>
        </p:blipFill>
        <p:spPr bwMode="auto">
          <a:xfrm>
            <a:off x="486240" y="3937861"/>
            <a:ext cx="1406458" cy="14064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eshop.magsy.cz/upload.es/4/47179064_b_0_samolep_pasek_400.gif"/>
          <p:cNvPicPr>
            <a:picLocks noChangeAspect="1" noChangeArrowheads="1"/>
          </p:cNvPicPr>
          <p:nvPr/>
        </p:nvPicPr>
        <p:blipFill>
          <a:blip r:embed="rId9" cstate="print">
            <a:grayscl/>
            <a:extLst>
              <a:ext uri="{28A0092B-C50C-407E-A947-70E740481C1C}">
                <a14:useLocalDpi xmlns:a14="http://schemas.microsoft.com/office/drawing/2010/main" val="0"/>
              </a:ext>
            </a:extLst>
          </a:blip>
          <a:srcRect/>
          <a:stretch>
            <a:fillRect/>
          </a:stretch>
        </p:blipFill>
        <p:spPr bwMode="auto">
          <a:xfrm>
            <a:off x="5578273" y="5295767"/>
            <a:ext cx="1640929" cy="95994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4" name="Picture 20" descr="http://i42.photobucket.com/albums/e322/beyka/Wiki/discoduro.png"/>
          <p:cNvPicPr>
            <a:picLocks noChangeAspect="1" noChangeArrowheads="1"/>
          </p:cNvPicPr>
          <p:nvPr/>
        </p:nvPicPr>
        <p:blipFill>
          <a:blip r:embed="rId10" cstate="print">
            <a:grayscl/>
            <a:extLst>
              <a:ext uri="{28A0092B-C50C-407E-A947-70E740481C1C}">
                <a14:useLocalDpi xmlns:a14="http://schemas.microsoft.com/office/drawing/2010/main" val="0"/>
              </a:ext>
            </a:extLst>
          </a:blip>
          <a:srcRect/>
          <a:stretch>
            <a:fillRect/>
          </a:stretch>
        </p:blipFill>
        <p:spPr bwMode="auto">
          <a:xfrm>
            <a:off x="3688644" y="5041736"/>
            <a:ext cx="1713138" cy="156251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whipping-post.com/images/blackmagiccinemacamera/ssd.png"/>
          <p:cNvPicPr>
            <a:picLocks noChangeAspect="1" noChangeArrowheads="1"/>
          </p:cNvPicPr>
          <p:nvPr/>
        </p:nvPicPr>
        <p:blipFill>
          <a:blip r:embed="rId11" cstate="print">
            <a:grayscl/>
            <a:extLst>
              <a:ext uri="{28A0092B-C50C-407E-A947-70E740481C1C}">
                <a14:useLocalDpi xmlns:a14="http://schemas.microsoft.com/office/drawing/2010/main" val="0"/>
              </a:ext>
            </a:extLst>
          </a:blip>
          <a:srcRect/>
          <a:stretch>
            <a:fillRect/>
          </a:stretch>
        </p:blipFill>
        <p:spPr bwMode="auto">
          <a:xfrm>
            <a:off x="6967755" y="4349195"/>
            <a:ext cx="1886212" cy="103184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ector recto de flecha 27"/>
          <p:cNvCxnSpPr/>
          <p:nvPr/>
        </p:nvCxnSpPr>
        <p:spPr>
          <a:xfrm>
            <a:off x="4633069" y="3928815"/>
            <a:ext cx="865" cy="951865"/>
          </a:xfrm>
          <a:prstGeom prst="straightConnector1">
            <a:avLst/>
          </a:prstGeom>
          <a:ln w="41275">
            <a:solidFill>
              <a:schemeClr val="bg1"/>
            </a:solidFill>
            <a:tailEnd type="triangle"/>
          </a:ln>
          <a:effectLst>
            <a:glow rad="127000">
              <a:schemeClr val="tx1"/>
            </a:glow>
          </a:effectLst>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5786171" y="3862830"/>
            <a:ext cx="1531675" cy="486364"/>
          </a:xfrm>
          <a:prstGeom prst="straightConnector1">
            <a:avLst/>
          </a:prstGeom>
          <a:ln w="41275">
            <a:solidFill>
              <a:schemeClr val="bg1"/>
            </a:solidFill>
            <a:tailEnd type="triangle"/>
          </a:ln>
          <a:effectLst>
            <a:glow rad="127000">
              <a:schemeClr val="tx1"/>
            </a:glow>
          </a:effectLst>
        </p:spPr>
        <p:style>
          <a:lnRef idx="1">
            <a:schemeClr val="accent1"/>
          </a:lnRef>
          <a:fillRef idx="0">
            <a:schemeClr val="accent1"/>
          </a:fillRef>
          <a:effectRef idx="0">
            <a:schemeClr val="accent1"/>
          </a:effectRef>
          <a:fontRef idx="minor">
            <a:schemeClr val="tx1"/>
          </a:fontRef>
        </p:style>
      </p:cxnSp>
      <p:cxnSp>
        <p:nvCxnSpPr>
          <p:cNvPr id="30" name="Conector recto de flecha 29"/>
          <p:cNvCxnSpPr/>
          <p:nvPr/>
        </p:nvCxnSpPr>
        <p:spPr>
          <a:xfrm>
            <a:off x="5090268" y="3902490"/>
            <a:ext cx="899827" cy="975640"/>
          </a:xfrm>
          <a:prstGeom prst="straightConnector1">
            <a:avLst/>
          </a:prstGeom>
          <a:ln w="41275">
            <a:solidFill>
              <a:schemeClr val="bg1"/>
            </a:solidFill>
            <a:tailEnd type="triangle"/>
          </a:ln>
          <a:effectLst>
            <a:glow rad="127000">
              <a:schemeClr val="tx1"/>
            </a:glow>
          </a:effectLst>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flipH="1">
            <a:off x="3147804" y="3928815"/>
            <a:ext cx="1068146" cy="925540"/>
          </a:xfrm>
          <a:prstGeom prst="straightConnector1">
            <a:avLst/>
          </a:prstGeom>
          <a:ln w="41275">
            <a:solidFill>
              <a:schemeClr val="bg1"/>
            </a:solidFill>
            <a:tailEnd type="triangle"/>
          </a:ln>
          <a:effectLst>
            <a:glow rad="127000">
              <a:schemeClr val="tx1"/>
            </a:glow>
          </a:effectLst>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H="1">
            <a:off x="1966282" y="3862830"/>
            <a:ext cx="1575585" cy="519389"/>
          </a:xfrm>
          <a:prstGeom prst="straightConnector1">
            <a:avLst/>
          </a:prstGeom>
          <a:ln w="41275">
            <a:solidFill>
              <a:schemeClr val="bg1"/>
            </a:solidFill>
            <a:tailEnd type="triangle"/>
          </a:ln>
          <a:effectLst>
            <a:glow rad="127000">
              <a:schemeClr val="tx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09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8536"/>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CORRECIÓN DE ERRORES</a:t>
            </a:r>
            <a:endParaRPr lang="es-ES" sz="3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Rectángulo 3"/>
          <p:cNvSpPr/>
          <p:nvPr/>
        </p:nvSpPr>
        <p:spPr>
          <a:xfrm>
            <a:off x="334454" y="891858"/>
            <a:ext cx="8631621" cy="5262979"/>
          </a:xfrm>
          <a:prstGeom prst="rect">
            <a:avLst/>
          </a:prstGeom>
        </p:spPr>
        <p:txBody>
          <a:bodyPr wrap="square">
            <a:spAutoFit/>
          </a:bodyPr>
          <a:lstStyle/>
          <a:p>
            <a:pPr lvl="0" algn="just">
              <a:buClr>
                <a:prstClr val="black"/>
              </a:buClr>
            </a:pPr>
            <a:r>
              <a:rPr lang="es-VE" sz="2800" b="1" dirty="0" smtClean="0">
                <a:solidFill>
                  <a:prstClr val="white"/>
                </a:solidFill>
              </a:rPr>
              <a:t>    </a:t>
            </a:r>
            <a:r>
              <a:rPr lang="es-VE" sz="2800" b="1" dirty="0" smtClean="0">
                <a:solidFill>
                  <a:schemeClr val="tx1">
                    <a:lumMod val="50000"/>
                    <a:lumOff val="50000"/>
                  </a:schemeClr>
                </a:solidFill>
              </a:rPr>
              <a:t>Se pueden presentar </a:t>
            </a:r>
            <a:r>
              <a:rPr lang="es-VE" sz="2800" b="1" dirty="0">
                <a:solidFill>
                  <a:schemeClr val="tx1">
                    <a:lumMod val="50000"/>
                    <a:lumOff val="50000"/>
                  </a:schemeClr>
                </a:solidFill>
              </a:rPr>
              <a:t>errores </a:t>
            </a:r>
            <a:r>
              <a:rPr lang="es-VE" sz="2800" b="1" dirty="0"/>
              <a:t>hard</a:t>
            </a:r>
            <a:r>
              <a:rPr lang="es-VE" sz="2800" b="1" dirty="0">
                <a:solidFill>
                  <a:prstClr val="white"/>
                </a:solidFill>
              </a:rPr>
              <a:t> </a:t>
            </a:r>
            <a:r>
              <a:rPr lang="es-VE" sz="2800" b="1" dirty="0">
                <a:solidFill>
                  <a:schemeClr val="tx1">
                    <a:lumMod val="50000"/>
                    <a:lumOff val="50000"/>
                  </a:schemeClr>
                </a:solidFill>
              </a:rPr>
              <a:t>o permanentes y errores</a:t>
            </a:r>
            <a:r>
              <a:rPr lang="es-VE" sz="2800" b="1" dirty="0">
                <a:solidFill>
                  <a:prstClr val="white"/>
                </a:solidFill>
              </a:rPr>
              <a:t> </a:t>
            </a:r>
            <a:r>
              <a:rPr lang="es-VE" sz="2800" b="1" dirty="0"/>
              <a:t>soft</a:t>
            </a:r>
            <a:r>
              <a:rPr lang="es-VE" sz="2800" b="1" dirty="0">
                <a:solidFill>
                  <a:prstClr val="white"/>
                </a:solidFill>
              </a:rPr>
              <a:t> </a:t>
            </a:r>
            <a:r>
              <a:rPr lang="es-VE" sz="2800" b="1" dirty="0">
                <a:solidFill>
                  <a:schemeClr val="tx1">
                    <a:lumMod val="50000"/>
                    <a:lumOff val="50000"/>
                  </a:schemeClr>
                </a:solidFill>
              </a:rPr>
              <a:t>o </a:t>
            </a:r>
            <a:r>
              <a:rPr lang="es-VE" sz="2800" b="1" dirty="0" smtClean="0">
                <a:solidFill>
                  <a:schemeClr val="tx1">
                    <a:lumMod val="50000"/>
                    <a:lumOff val="50000"/>
                  </a:schemeClr>
                </a:solidFill>
              </a:rPr>
              <a:t>transitorios.</a:t>
            </a:r>
            <a:endParaRPr lang="es-VE" sz="2800" b="1" dirty="0">
              <a:solidFill>
                <a:schemeClr val="tx1">
                  <a:lumMod val="50000"/>
                  <a:lumOff val="50000"/>
                </a:schemeClr>
              </a:solidFill>
            </a:endParaRPr>
          </a:p>
          <a:p>
            <a:pPr lvl="0" algn="just">
              <a:buClr>
                <a:prstClr val="black"/>
              </a:buClr>
            </a:pPr>
            <a:r>
              <a:rPr lang="es-VE" sz="2800" b="1" dirty="0" smtClean="0">
                <a:solidFill>
                  <a:prstClr val="white"/>
                </a:solidFill>
              </a:rPr>
              <a:t>    </a:t>
            </a:r>
            <a:r>
              <a:rPr lang="es-VE" sz="2800" b="1" dirty="0" smtClean="0">
                <a:solidFill>
                  <a:schemeClr val="tx1">
                    <a:lumMod val="50000"/>
                    <a:lumOff val="50000"/>
                  </a:schemeClr>
                </a:solidFill>
              </a:rPr>
              <a:t>En</a:t>
            </a:r>
            <a:r>
              <a:rPr lang="es-VE" sz="2800" b="1" dirty="0">
                <a:solidFill>
                  <a:schemeClr val="tx1">
                    <a:lumMod val="50000"/>
                    <a:lumOff val="50000"/>
                  </a:schemeClr>
                </a:solidFill>
              </a:rPr>
              <a:t> informática, el </a:t>
            </a:r>
            <a:r>
              <a:rPr lang="es-VE" sz="2800" b="1" dirty="0"/>
              <a:t>código de Hamming</a:t>
            </a:r>
            <a:r>
              <a:rPr lang="es-VE" sz="2800" b="1" dirty="0">
                <a:solidFill>
                  <a:prstClr val="white"/>
                </a:solidFill>
              </a:rPr>
              <a:t> </a:t>
            </a:r>
            <a:r>
              <a:rPr lang="es-VE" sz="2800" b="1" dirty="0">
                <a:solidFill>
                  <a:schemeClr val="tx1">
                    <a:lumMod val="50000"/>
                    <a:lumOff val="50000"/>
                  </a:schemeClr>
                </a:solidFill>
              </a:rPr>
              <a:t>es un código detector y corrector de errores que lleva el nombre de su inventor, Richard Hamming</a:t>
            </a:r>
            <a:r>
              <a:rPr lang="es-VE" sz="2800" b="1" dirty="0" smtClean="0">
                <a:solidFill>
                  <a:schemeClr val="tx1">
                    <a:lumMod val="50000"/>
                    <a:lumOff val="50000"/>
                  </a:schemeClr>
                </a:solidFill>
              </a:rPr>
              <a:t>.</a:t>
            </a:r>
          </a:p>
          <a:p>
            <a:pPr lvl="0" algn="just">
              <a:buClr>
                <a:prstClr val="black"/>
              </a:buClr>
            </a:pPr>
            <a:endParaRPr lang="es-VE" sz="2800" b="1" dirty="0" smtClean="0">
              <a:solidFill>
                <a:prstClr val="white"/>
              </a:solidFill>
            </a:endParaRPr>
          </a:p>
          <a:p>
            <a:pPr lvl="0" algn="just">
              <a:buClr>
                <a:prstClr val="black"/>
              </a:buClr>
            </a:pPr>
            <a:r>
              <a:rPr lang="es-VE" sz="2800" b="1" dirty="0"/>
              <a:t>Ejemplo: </a:t>
            </a:r>
          </a:p>
          <a:p>
            <a:pPr lvl="0" algn="just">
              <a:buClr>
                <a:prstClr val="black"/>
              </a:buClr>
            </a:pPr>
            <a:r>
              <a:rPr lang="es-VE" sz="2800" b="1" dirty="0" smtClean="0">
                <a:solidFill>
                  <a:prstClr val="white"/>
                </a:solidFill>
              </a:rPr>
              <a:t>    </a:t>
            </a:r>
            <a:r>
              <a:rPr lang="es-VE" sz="2800" b="1" dirty="0" smtClean="0">
                <a:solidFill>
                  <a:schemeClr val="tx1">
                    <a:lumMod val="50000"/>
                    <a:lumOff val="50000"/>
                  </a:schemeClr>
                </a:solidFill>
              </a:rPr>
              <a:t>Se </a:t>
            </a:r>
            <a:r>
              <a:rPr lang="es-VE" sz="2800" b="1" dirty="0">
                <a:solidFill>
                  <a:schemeClr val="tx1">
                    <a:lumMod val="50000"/>
                    <a:lumOff val="50000"/>
                  </a:schemeClr>
                </a:solidFill>
              </a:rPr>
              <a:t>transmite una palabra de 9 bits. Con el código Hamming se verifica si su estado es erróneo o correcto. </a:t>
            </a:r>
          </a:p>
          <a:p>
            <a:pPr lvl="0" algn="just">
              <a:buClr>
                <a:prstClr val="black"/>
              </a:buClr>
            </a:pPr>
            <a:r>
              <a:rPr lang="es-VE" sz="2800" b="1" dirty="0">
                <a:solidFill>
                  <a:schemeClr val="tx1">
                    <a:lumMod val="50000"/>
                    <a:lumOff val="50000"/>
                  </a:schemeClr>
                </a:solidFill>
              </a:rPr>
              <a:t>En caso de ser erróneo se determina el valor original de la palabra.</a:t>
            </a:r>
          </a:p>
          <a:p>
            <a:pPr lvl="0" algn="just">
              <a:buClr>
                <a:prstClr val="black"/>
              </a:buClr>
            </a:pPr>
            <a:r>
              <a:rPr lang="es-VE" sz="2800" b="1" dirty="0">
                <a:solidFill>
                  <a:schemeClr val="tx1">
                    <a:lumMod val="50000"/>
                    <a:lumOff val="50000"/>
                  </a:schemeClr>
                </a:solidFill>
              </a:rPr>
              <a:t>Palabra recibida: 001000111 que se va a </a:t>
            </a:r>
            <a:r>
              <a:rPr lang="es-VE" sz="2800" b="1" dirty="0" smtClean="0">
                <a:solidFill>
                  <a:schemeClr val="tx1">
                    <a:lumMod val="50000"/>
                    <a:lumOff val="50000"/>
                  </a:schemeClr>
                </a:solidFill>
              </a:rPr>
              <a:t>revisar.</a:t>
            </a:r>
            <a:endParaRPr lang="es-VE" sz="2800" b="1" dirty="0">
              <a:solidFill>
                <a:schemeClr val="tx1">
                  <a:lumMod val="50000"/>
                  <a:lumOff val="50000"/>
                </a:schemeClr>
              </a:solidFill>
            </a:endParaRPr>
          </a:p>
        </p:txBody>
      </p:sp>
    </p:spTree>
    <p:extLst>
      <p:ext uri="{BB962C8B-B14F-4D97-AF65-F5344CB8AC3E}">
        <p14:creationId xmlns:p14="http://schemas.microsoft.com/office/powerpoint/2010/main" val="200622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8536"/>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CORRECIÓN DE ERRORES</a:t>
            </a:r>
            <a:endParaRPr lang="es-ES" sz="3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Rectángulo 3"/>
          <p:cNvSpPr/>
          <p:nvPr/>
        </p:nvSpPr>
        <p:spPr>
          <a:xfrm>
            <a:off x="334454" y="891858"/>
            <a:ext cx="8631621" cy="5509200"/>
          </a:xfrm>
          <a:prstGeom prst="rect">
            <a:avLst/>
          </a:prstGeom>
        </p:spPr>
        <p:txBody>
          <a:bodyPr wrap="square">
            <a:spAutoFit/>
          </a:bodyPr>
          <a:lstStyle/>
          <a:p>
            <a:pPr lvl="0" algn="just">
              <a:buClr>
                <a:prstClr val="black"/>
              </a:buClr>
            </a:pPr>
            <a:r>
              <a:rPr lang="es-VE" sz="3200" b="1" dirty="0">
                <a:solidFill>
                  <a:schemeClr val="tx1">
                    <a:lumMod val="50000"/>
                    <a:lumOff val="50000"/>
                  </a:schemeClr>
                </a:solidFill>
              </a:rPr>
              <a:t>Los bits cuya posición es potencia de dos se utilizan como bits de paridad (posiciones 1,2,4,8,16,32,64, etc</a:t>
            </a:r>
            <a:r>
              <a:rPr lang="es-VE" sz="3200" b="1" dirty="0" smtClean="0">
                <a:solidFill>
                  <a:schemeClr val="tx1">
                    <a:lumMod val="50000"/>
                    <a:lumOff val="50000"/>
                  </a:schemeClr>
                </a:solidFill>
              </a:rPr>
              <a:t>).</a:t>
            </a:r>
          </a:p>
          <a:p>
            <a:pPr lvl="0" algn="just">
              <a:buClr>
                <a:prstClr val="black"/>
              </a:buClr>
            </a:pPr>
            <a:endParaRPr lang="es-VE" sz="3200" b="1" dirty="0">
              <a:solidFill>
                <a:schemeClr val="tx1">
                  <a:lumMod val="50000"/>
                  <a:lumOff val="50000"/>
                </a:schemeClr>
              </a:solidFill>
            </a:endParaRPr>
          </a:p>
          <a:p>
            <a:pPr lvl="0" algn="ctr">
              <a:buClr>
                <a:prstClr val="black"/>
              </a:buClr>
            </a:pPr>
            <a:r>
              <a:rPr lang="es-VE" sz="3200" b="1" dirty="0" smtClean="0">
                <a:solidFill>
                  <a:schemeClr val="tx1">
                    <a:lumMod val="50000"/>
                    <a:lumOff val="50000"/>
                  </a:schemeClr>
                </a:solidFill>
              </a:rPr>
              <a:t>2eN</a:t>
            </a:r>
          </a:p>
          <a:p>
            <a:pPr lvl="0" algn="just">
              <a:buClr>
                <a:prstClr val="black"/>
              </a:buClr>
            </a:pPr>
            <a:endParaRPr lang="es-VE" sz="3200" b="1" dirty="0">
              <a:solidFill>
                <a:schemeClr val="tx1">
                  <a:lumMod val="50000"/>
                  <a:lumOff val="50000"/>
                </a:schemeClr>
              </a:solidFill>
            </a:endParaRPr>
          </a:p>
          <a:p>
            <a:pPr lvl="0" algn="ctr">
              <a:buClr>
                <a:prstClr val="black"/>
              </a:buClr>
            </a:pPr>
            <a:r>
              <a:rPr lang="es-VE" sz="3200" b="1" dirty="0" smtClean="0">
                <a:solidFill>
                  <a:schemeClr val="tx1">
                    <a:lumMod val="50000"/>
                    <a:lumOff val="50000"/>
                  </a:schemeClr>
                </a:solidFill>
              </a:rPr>
              <a:t>001000111</a:t>
            </a:r>
          </a:p>
          <a:p>
            <a:pPr lvl="0" algn="ctr">
              <a:buClr>
                <a:prstClr val="black"/>
              </a:buClr>
            </a:pPr>
            <a:endParaRPr lang="es-VE" sz="3200" b="1" dirty="0">
              <a:solidFill>
                <a:schemeClr val="tx1">
                  <a:lumMod val="50000"/>
                  <a:lumOff val="50000"/>
                </a:schemeClr>
              </a:solidFill>
            </a:endParaRPr>
          </a:p>
          <a:p>
            <a:pPr lvl="0" algn="just">
              <a:buClr>
                <a:prstClr val="black"/>
              </a:buClr>
            </a:pPr>
            <a:r>
              <a:rPr lang="es-VE" sz="3200" b="1" dirty="0">
                <a:solidFill>
                  <a:schemeClr val="tx1">
                    <a:lumMod val="50000"/>
                    <a:lumOff val="50000"/>
                  </a:schemeClr>
                </a:solidFill>
              </a:rPr>
              <a:t>Los bits del resto de posiciones según Hamming serán utilizados como bits de </a:t>
            </a:r>
            <a:r>
              <a:rPr lang="es-VE" sz="3200" b="1" dirty="0" smtClean="0">
                <a:solidFill>
                  <a:schemeClr val="tx1">
                    <a:lumMod val="50000"/>
                    <a:lumOff val="50000"/>
                  </a:schemeClr>
                </a:solidFill>
              </a:rPr>
              <a:t>datos (posiciones </a:t>
            </a:r>
            <a:r>
              <a:rPr lang="es-VE" sz="3200" b="1" dirty="0">
                <a:solidFill>
                  <a:schemeClr val="tx1">
                    <a:lumMod val="50000"/>
                    <a:lumOff val="50000"/>
                  </a:schemeClr>
                </a:solidFill>
              </a:rPr>
              <a:t>3,5,6,7,9,10,11,12,13,14,15,17, etc</a:t>
            </a:r>
            <a:r>
              <a:rPr lang="es-VE" sz="3200" b="1" dirty="0" smtClean="0">
                <a:solidFill>
                  <a:schemeClr val="tx1">
                    <a:lumMod val="50000"/>
                    <a:lumOff val="50000"/>
                  </a:schemeClr>
                </a:solidFill>
              </a:rPr>
              <a:t>).</a:t>
            </a:r>
            <a:endParaRPr lang="es-VE" sz="3200" b="1" dirty="0">
              <a:solidFill>
                <a:schemeClr val="tx1">
                  <a:lumMod val="50000"/>
                  <a:lumOff val="50000"/>
                </a:schemeClr>
              </a:solidFill>
            </a:endParaRPr>
          </a:p>
        </p:txBody>
      </p:sp>
    </p:spTree>
    <p:extLst>
      <p:ext uri="{BB962C8B-B14F-4D97-AF65-F5344CB8AC3E}">
        <p14:creationId xmlns:p14="http://schemas.microsoft.com/office/powerpoint/2010/main" val="11396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8536"/>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CORRECIÓN DE ERRORES</a:t>
            </a:r>
            <a:endParaRPr lang="es-ES" sz="3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graphicFrame>
        <p:nvGraphicFramePr>
          <p:cNvPr id="6" name="Tabla 5"/>
          <p:cNvGraphicFramePr>
            <a:graphicFrameLocks noGrp="1"/>
          </p:cNvGraphicFramePr>
          <p:nvPr>
            <p:extLst>
              <p:ext uri="{D42A27DB-BD31-4B8C-83A1-F6EECF244321}">
                <p14:modId xmlns:p14="http://schemas.microsoft.com/office/powerpoint/2010/main" val="1009413038"/>
              </p:ext>
            </p:extLst>
          </p:nvPr>
        </p:nvGraphicFramePr>
        <p:xfrm>
          <a:off x="797345" y="1307648"/>
          <a:ext cx="7920880" cy="4933980"/>
        </p:xfrm>
        <a:graphic>
          <a:graphicData uri="http://schemas.openxmlformats.org/drawingml/2006/table">
            <a:tbl>
              <a:tblPr firstRow="1" bandRow="1">
                <a:tableStyleId>{125E5076-3810-47DD-B79F-674D7AD40C01}</a:tableStyleId>
              </a:tblPr>
              <a:tblGrid>
                <a:gridCol w="720080"/>
                <a:gridCol w="720080"/>
                <a:gridCol w="720080"/>
                <a:gridCol w="720080"/>
                <a:gridCol w="720080"/>
                <a:gridCol w="720080"/>
                <a:gridCol w="720080"/>
                <a:gridCol w="720080"/>
                <a:gridCol w="720080"/>
                <a:gridCol w="720080"/>
                <a:gridCol w="720080"/>
              </a:tblGrid>
              <a:tr h="986796">
                <a:tc>
                  <a:txBody>
                    <a:bodyPr/>
                    <a:lstStyle/>
                    <a:p>
                      <a:pPr marL="0" algn="l" rtl="0" eaLnBrk="1" latinLnBrk="0" hangingPunct="1"/>
                      <a:endParaRPr kumimoji="0" lang="es-VE" sz="2400" b="1" kern="1200" dirty="0" smtClean="0"/>
                    </a:p>
                    <a:p>
                      <a:pPr marL="0" algn="l" rtl="0" eaLnBrk="1" latinLnBrk="0" hangingPunct="1"/>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P1</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P2</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1</a:t>
                      </a:r>
                    </a:p>
                    <a:p>
                      <a:pPr marL="0" algn="l" rtl="0" eaLnBrk="1" latinLnBrk="0" hangingPunct="1"/>
                      <a:r>
                        <a:rPr kumimoji="0" lang="es-VE" sz="2400" b="1" kern="1200" dirty="0" smtClean="0"/>
                        <a:t>D3</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P4</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D5</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D6</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1</a:t>
                      </a:r>
                    </a:p>
                    <a:p>
                      <a:pPr marL="0" algn="l" rtl="0" eaLnBrk="1" latinLnBrk="0" hangingPunct="1"/>
                      <a:r>
                        <a:rPr kumimoji="0" lang="es-VE" sz="2400" b="1" kern="1200" dirty="0" smtClean="0"/>
                        <a:t>D7</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1</a:t>
                      </a:r>
                    </a:p>
                    <a:p>
                      <a:pPr marL="0" algn="l" rtl="0" eaLnBrk="1" latinLnBrk="0" hangingPunct="1"/>
                      <a:r>
                        <a:rPr kumimoji="0" lang="es-VE" sz="2400" b="1" kern="1200" dirty="0" smtClean="0"/>
                        <a:t>P8</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1</a:t>
                      </a:r>
                    </a:p>
                    <a:p>
                      <a:pPr marL="0" algn="l" rtl="0" eaLnBrk="1" latinLnBrk="0" hangingPunct="1"/>
                      <a:r>
                        <a:rPr kumimoji="0" lang="es-VE" sz="2400" b="1" kern="1200" dirty="0" smtClean="0"/>
                        <a:t>D9</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r>
              <a:tr h="986796">
                <a:tc>
                  <a:txBody>
                    <a:bodyPr/>
                    <a:lstStyle/>
                    <a:p>
                      <a:pPr marL="0" algn="l" rtl="0" eaLnBrk="1" latinLnBrk="0" hangingPunct="1"/>
                      <a:r>
                        <a:rPr kumimoji="0" lang="es-VE" sz="3600" b="1" kern="1200" dirty="0" smtClean="0"/>
                        <a:t>P1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solidFill>
                            <a:schemeClr val="tx1"/>
                          </a:solidFill>
                        </a:rPr>
                        <a:t>0</a:t>
                      </a:r>
                      <a:endParaRPr kumimoji="0" lang="es-VE" sz="3600" b="1" kern="1200" dirty="0">
                        <a:solidFill>
                          <a:schemeClr val="tx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solidFill>
                            <a:schemeClr val="tx1"/>
                          </a:solidFill>
                        </a:rPr>
                        <a:t>1</a:t>
                      </a:r>
                      <a:endParaRPr kumimoji="0" lang="es-VE" sz="3600" b="1" kern="1200" dirty="0">
                        <a:solidFill>
                          <a:schemeClr val="tx1"/>
                        </a:solidFill>
                        <a:latin typeface="+mn-lt"/>
                        <a:ea typeface="+mn-ea"/>
                        <a:cs typeface="+mn-cs"/>
                      </a:endParaRPr>
                    </a:p>
                  </a:txBody>
                  <a:tcPr anchor="ctr">
                    <a:cell3D prstMaterial="dkEdge">
                      <a:bevel w="25400" h="25400" prst="angle"/>
                      <a:lightRig rig="flood" dir="t"/>
                    </a:cell3D>
                    <a:solidFill>
                      <a:schemeClr val="bg1">
                        <a:lumMod val="65000"/>
                      </a:schemeClr>
                    </a:solidFill>
                  </a:tcPr>
                </a:tc>
              </a:tr>
              <a:tr h="986796">
                <a:tc>
                  <a:txBody>
                    <a:bodyPr/>
                    <a:lstStyle/>
                    <a:p>
                      <a:pPr marL="0" algn="l" rtl="0" eaLnBrk="1" latinLnBrk="0" hangingPunct="1"/>
                      <a:r>
                        <a:rPr kumimoji="0" lang="es-VE" sz="3600" b="1" kern="1200" dirty="0" smtClean="0"/>
                        <a:t>P2</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r>
              <a:tr h="986796">
                <a:tc>
                  <a:txBody>
                    <a:bodyPr/>
                    <a:lstStyle/>
                    <a:p>
                      <a:pPr marL="0" algn="l" rtl="0" eaLnBrk="1" latinLnBrk="0" hangingPunct="1"/>
                      <a:r>
                        <a:rPr kumimoji="0" lang="es-VE" sz="3600" b="1" kern="1200" dirty="0" smtClean="0"/>
                        <a:t>P4</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solidFill>
                            <a:schemeClr val="tx1"/>
                          </a:solidFill>
                        </a:rPr>
                        <a:t>0</a:t>
                      </a:r>
                      <a:endParaRPr kumimoji="0" lang="es-VE" sz="3600" b="1" kern="1200" dirty="0">
                        <a:solidFill>
                          <a:schemeClr val="tx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solidFill>
                            <a:schemeClr val="tx1"/>
                          </a:solidFill>
                        </a:rPr>
                        <a:t>1</a:t>
                      </a:r>
                      <a:endParaRPr kumimoji="0" lang="es-VE" sz="3600" b="1" kern="1200" dirty="0">
                        <a:solidFill>
                          <a:schemeClr val="tx1"/>
                        </a:solidFill>
                        <a:latin typeface="+mn-lt"/>
                        <a:ea typeface="+mn-ea"/>
                        <a:cs typeface="+mn-cs"/>
                      </a:endParaRPr>
                    </a:p>
                  </a:txBody>
                  <a:tcPr anchor="ctr">
                    <a:cell3D prstMaterial="dkEdge">
                      <a:bevel w="25400" h="25400" prst="angle"/>
                      <a:lightRig rig="flood" dir="t"/>
                    </a:cell3D>
                    <a:solidFill>
                      <a:schemeClr val="bg1">
                        <a:lumMod val="65000"/>
                      </a:schemeClr>
                    </a:solidFill>
                  </a:tcPr>
                </a:tc>
              </a:tr>
              <a:tr h="986796">
                <a:tc>
                  <a:txBody>
                    <a:bodyPr/>
                    <a:lstStyle/>
                    <a:p>
                      <a:pPr marL="0" algn="l" rtl="0" eaLnBrk="1" latinLnBrk="0" hangingPunct="1"/>
                      <a:r>
                        <a:rPr kumimoji="0" lang="es-VE" sz="3600" b="1" kern="1200" dirty="0" smtClean="0"/>
                        <a:t>P8</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65000"/>
                      </a:schemeClr>
                    </a:solidFill>
                  </a:tcPr>
                </a:tc>
              </a:tr>
            </a:tbl>
          </a:graphicData>
        </a:graphic>
      </p:graphicFrame>
    </p:spTree>
    <p:extLst>
      <p:ext uri="{BB962C8B-B14F-4D97-AF65-F5344CB8AC3E}">
        <p14:creationId xmlns:p14="http://schemas.microsoft.com/office/powerpoint/2010/main" val="12163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8536"/>
            <a:ext cx="8954814" cy="646331"/>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3600" b="1" dirty="0" smtClean="0">
                <a:ln w="17780" cmpd="sng">
                  <a:noFill/>
                  <a:prstDash val="solid"/>
                  <a:miter lim="800000"/>
                </a:ln>
                <a:solidFill>
                  <a:schemeClr val="lt1"/>
                </a:solidFill>
                <a:latin typeface="Rockwell" panose="02060603020205020403" pitchFamily="18" charset="0"/>
              </a:rPr>
              <a:t>CORRECIÓN DE ERRORES</a:t>
            </a:r>
            <a:endParaRPr lang="es-ES" sz="3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graphicFrame>
        <p:nvGraphicFramePr>
          <p:cNvPr id="6" name="Tabla 5"/>
          <p:cNvGraphicFramePr>
            <a:graphicFrameLocks noGrp="1"/>
          </p:cNvGraphicFramePr>
          <p:nvPr>
            <p:extLst>
              <p:ext uri="{D42A27DB-BD31-4B8C-83A1-F6EECF244321}">
                <p14:modId xmlns:p14="http://schemas.microsoft.com/office/powerpoint/2010/main" val="1571224652"/>
              </p:ext>
            </p:extLst>
          </p:nvPr>
        </p:nvGraphicFramePr>
        <p:xfrm>
          <a:off x="789365" y="761548"/>
          <a:ext cx="7920880" cy="4933980"/>
        </p:xfrm>
        <a:graphic>
          <a:graphicData uri="http://schemas.openxmlformats.org/drawingml/2006/table">
            <a:tbl>
              <a:tblPr firstRow="1" bandRow="1">
                <a:tableStyleId>{125E5076-3810-47DD-B79F-674D7AD40C01}</a:tableStyleId>
              </a:tblPr>
              <a:tblGrid>
                <a:gridCol w="720080"/>
                <a:gridCol w="720080"/>
                <a:gridCol w="720080"/>
                <a:gridCol w="720080"/>
                <a:gridCol w="720080"/>
                <a:gridCol w="720080"/>
                <a:gridCol w="720080"/>
                <a:gridCol w="720080"/>
                <a:gridCol w="720080"/>
                <a:gridCol w="720080"/>
                <a:gridCol w="720080"/>
              </a:tblGrid>
              <a:tr h="986796">
                <a:tc>
                  <a:txBody>
                    <a:bodyPr/>
                    <a:lstStyle/>
                    <a:p>
                      <a:pPr marL="0" algn="l" rtl="0" eaLnBrk="1" latinLnBrk="0" hangingPunct="1"/>
                      <a:endParaRPr kumimoji="0" lang="es-VE" sz="2400" b="1" kern="1200" dirty="0" smtClean="0"/>
                    </a:p>
                    <a:p>
                      <a:pPr marL="0" algn="l" rtl="0" eaLnBrk="1" latinLnBrk="0" hangingPunct="1"/>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P1</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P2</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1</a:t>
                      </a:r>
                    </a:p>
                    <a:p>
                      <a:pPr marL="0" algn="l" rtl="0" eaLnBrk="1" latinLnBrk="0" hangingPunct="1"/>
                      <a:r>
                        <a:rPr kumimoji="0" lang="es-VE" sz="2400" b="1" kern="1200" dirty="0" smtClean="0"/>
                        <a:t>D3</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P4</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D5</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0</a:t>
                      </a:r>
                    </a:p>
                    <a:p>
                      <a:pPr marL="0" algn="l" rtl="0" eaLnBrk="1" latinLnBrk="0" hangingPunct="1"/>
                      <a:r>
                        <a:rPr kumimoji="0" lang="es-VE" sz="2400" b="1" kern="1200" dirty="0" smtClean="0"/>
                        <a:t>D6</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1</a:t>
                      </a:r>
                    </a:p>
                    <a:p>
                      <a:pPr marL="0" algn="l" rtl="0" eaLnBrk="1" latinLnBrk="0" hangingPunct="1"/>
                      <a:r>
                        <a:rPr kumimoji="0" lang="es-VE" sz="2400" b="1" kern="1200" dirty="0" smtClean="0"/>
                        <a:t>D7</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1</a:t>
                      </a:r>
                    </a:p>
                    <a:p>
                      <a:pPr marL="0" algn="l" rtl="0" eaLnBrk="1" latinLnBrk="0" hangingPunct="1"/>
                      <a:r>
                        <a:rPr kumimoji="0" lang="es-VE" sz="2400" b="1" kern="1200" dirty="0" smtClean="0"/>
                        <a:t>P8</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r>
                        <a:rPr kumimoji="0" lang="es-VE" sz="2400" b="1" kern="1200" dirty="0" smtClean="0"/>
                        <a:t>1</a:t>
                      </a:r>
                    </a:p>
                    <a:p>
                      <a:pPr marL="0" algn="l" rtl="0" eaLnBrk="1" latinLnBrk="0" hangingPunct="1"/>
                      <a:r>
                        <a:rPr kumimoji="0" lang="es-VE" sz="2400" b="1" kern="1200" dirty="0" smtClean="0"/>
                        <a:t>D9</a:t>
                      </a:r>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c>
                  <a:txBody>
                    <a:bodyPr/>
                    <a:lstStyle/>
                    <a:p>
                      <a:pPr marL="0" algn="l" rtl="0" eaLnBrk="1" latinLnBrk="0" hangingPunct="1"/>
                      <a:endParaRPr kumimoji="0" lang="es-VE" sz="2400" b="1" kern="1200" dirty="0">
                        <a:solidFill>
                          <a:schemeClr val="lt1"/>
                        </a:solidFill>
                        <a:latin typeface="+mn-lt"/>
                        <a:ea typeface="+mn-ea"/>
                        <a:cs typeface="+mn-cs"/>
                      </a:endParaRPr>
                    </a:p>
                  </a:txBody>
                  <a:tcPr anchor="ctr">
                    <a:cell3D prstMaterial="dkEdge">
                      <a:bevel w="25400" h="25400" prst="angle"/>
                      <a:lightRig rig="flood" dir="t"/>
                    </a:cell3D>
                  </a:tcPr>
                </a:tc>
              </a:tr>
              <a:tr h="986796">
                <a:tc>
                  <a:txBody>
                    <a:bodyPr/>
                    <a:lstStyle/>
                    <a:p>
                      <a:pPr marL="0" algn="l" rtl="0" eaLnBrk="1" latinLnBrk="0" hangingPunct="1"/>
                      <a:r>
                        <a:rPr kumimoji="0" lang="es-VE" sz="3600" b="1" kern="1200" dirty="0" smtClean="0"/>
                        <a:t>P1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solidFill>
                            <a:schemeClr val="tx1"/>
                          </a:solidFill>
                        </a:rPr>
                        <a:t>1</a:t>
                      </a:r>
                      <a:endParaRPr kumimoji="0" lang="es-VE" sz="3600" b="1" kern="1200" dirty="0">
                        <a:solidFill>
                          <a:schemeClr val="tx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rgbClr val="FF0000"/>
                        </a:solidFill>
                        <a:latin typeface="+mn-lt"/>
                        <a:ea typeface="+mn-ea"/>
                        <a:cs typeface="+mn-cs"/>
                      </a:endParaRPr>
                    </a:p>
                  </a:txBody>
                  <a:tcPr anchor="ctr">
                    <a:cell3D prstMaterial="dkEdge">
                      <a:bevel w="25400" h="25400" prst="angle"/>
                      <a:lightRig rig="flood" dir="t"/>
                    </a:cell3D>
                    <a:solidFill>
                      <a:schemeClr val="bg1">
                        <a:lumMod val="50000"/>
                      </a:schemeClr>
                    </a:solidFill>
                  </a:tcPr>
                </a:tc>
              </a:tr>
              <a:tr h="986796">
                <a:tc>
                  <a:txBody>
                    <a:bodyPr/>
                    <a:lstStyle/>
                    <a:p>
                      <a:pPr marL="0" algn="l" rtl="0" eaLnBrk="1" latinLnBrk="0" hangingPunct="1"/>
                      <a:r>
                        <a:rPr kumimoji="0" lang="es-VE" sz="3600" b="1" kern="1200" dirty="0" smtClean="0"/>
                        <a:t>P2</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r>
              <a:tr h="986796">
                <a:tc>
                  <a:txBody>
                    <a:bodyPr/>
                    <a:lstStyle/>
                    <a:p>
                      <a:pPr marL="0" algn="l" rtl="0" eaLnBrk="1" latinLnBrk="0" hangingPunct="1"/>
                      <a:r>
                        <a:rPr kumimoji="0" lang="es-VE" sz="3600" b="1" kern="1200" dirty="0" smtClean="0"/>
                        <a:t>P4</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solidFill>
                            <a:schemeClr val="tx1"/>
                          </a:solidFill>
                        </a:rPr>
                        <a:t>1</a:t>
                      </a:r>
                      <a:endParaRPr kumimoji="0" lang="es-VE" sz="3600" b="1" kern="1200" dirty="0">
                        <a:solidFill>
                          <a:schemeClr val="tx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r>
              <a:tr h="986796">
                <a:tc>
                  <a:txBody>
                    <a:bodyPr/>
                    <a:lstStyle/>
                    <a:p>
                      <a:pPr marL="0" algn="l" rtl="0" eaLnBrk="1" latinLnBrk="0" hangingPunct="1"/>
                      <a:r>
                        <a:rPr kumimoji="0" lang="es-VE" sz="3600" b="1" kern="1200" dirty="0" smtClean="0"/>
                        <a:t>P8</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1</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c>
                  <a:txBody>
                    <a:bodyPr/>
                    <a:lstStyle/>
                    <a:p>
                      <a:pPr marL="0" algn="l" rtl="0" eaLnBrk="1" latinLnBrk="0" hangingPunct="1"/>
                      <a:r>
                        <a:rPr kumimoji="0" lang="es-VE" sz="3600" b="1" kern="1200" dirty="0" smtClean="0"/>
                        <a:t>0</a:t>
                      </a:r>
                      <a:endParaRPr kumimoji="0" lang="es-VE" sz="3600" b="1" kern="1200" dirty="0">
                        <a:solidFill>
                          <a:schemeClr val="lt1"/>
                        </a:solidFill>
                        <a:latin typeface="+mn-lt"/>
                        <a:ea typeface="+mn-ea"/>
                        <a:cs typeface="+mn-cs"/>
                      </a:endParaRPr>
                    </a:p>
                  </a:txBody>
                  <a:tcPr anchor="ctr">
                    <a:cell3D prstMaterial="dkEdge">
                      <a:bevel w="25400" h="25400" prst="angle"/>
                      <a:lightRig rig="flood" dir="t"/>
                    </a:cell3D>
                    <a:solidFill>
                      <a:schemeClr val="bg1">
                        <a:lumMod val="50000"/>
                      </a:schemeClr>
                    </a:solidFill>
                  </a:tcPr>
                </a:tc>
              </a:tr>
            </a:tbl>
          </a:graphicData>
        </a:graphic>
      </p:graphicFrame>
      <p:sp>
        <p:nvSpPr>
          <p:cNvPr id="8" name="Rectángulo 7"/>
          <p:cNvSpPr/>
          <p:nvPr/>
        </p:nvSpPr>
        <p:spPr>
          <a:xfrm>
            <a:off x="791654" y="5970734"/>
            <a:ext cx="7933245" cy="707886"/>
          </a:xfrm>
          <a:prstGeom prst="rect">
            <a:avLst/>
          </a:prstGeom>
        </p:spPr>
        <p:txBody>
          <a:bodyPr wrap="square">
            <a:spAutoFit/>
          </a:bodyPr>
          <a:lstStyle/>
          <a:p>
            <a:pPr lvl="0" algn="ctr">
              <a:buClr>
                <a:prstClr val="black"/>
              </a:buClr>
            </a:pPr>
            <a:r>
              <a:rPr lang="es-VE" sz="4000" b="1" dirty="0">
                <a:solidFill>
                  <a:schemeClr val="tx1">
                    <a:lumMod val="50000"/>
                    <a:lumOff val="50000"/>
                  </a:schemeClr>
                </a:solidFill>
              </a:rPr>
              <a:t>Dato original seria </a:t>
            </a:r>
            <a:r>
              <a:rPr lang="es-VE" sz="4000" b="1" dirty="0"/>
              <a:t>11011</a:t>
            </a:r>
          </a:p>
        </p:txBody>
      </p:sp>
    </p:spTree>
    <p:extLst>
      <p:ext uri="{BB962C8B-B14F-4D97-AF65-F5344CB8AC3E}">
        <p14:creationId xmlns:p14="http://schemas.microsoft.com/office/powerpoint/2010/main" val="11661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7664"/>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VE" sz="2600" b="1" dirty="0">
                <a:ln w="17780" cmpd="sng">
                  <a:noFill/>
                  <a:prstDash val="solid"/>
                  <a:miter lim="800000"/>
                </a:ln>
                <a:solidFill>
                  <a:schemeClr val="lt1"/>
                </a:solidFill>
                <a:latin typeface="Rockwell" panose="02060603020205020403" pitchFamily="18" charset="0"/>
              </a:rPr>
              <a:t>ORGANIZACIÓN AVANZADA DE MEMORIAS DRAM </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Rectángulo 3"/>
          <p:cNvSpPr/>
          <p:nvPr/>
        </p:nvSpPr>
        <p:spPr>
          <a:xfrm>
            <a:off x="350782" y="655098"/>
            <a:ext cx="8631621" cy="6093976"/>
          </a:xfrm>
          <a:prstGeom prst="rect">
            <a:avLst/>
          </a:prstGeom>
        </p:spPr>
        <p:txBody>
          <a:bodyPr wrap="square">
            <a:spAutoFit/>
          </a:bodyPr>
          <a:lstStyle/>
          <a:p>
            <a:pPr marL="358775" lvl="0" indent="-358775" algn="just">
              <a:buClr>
                <a:prstClr val="black"/>
              </a:buClr>
              <a:buFont typeface="Wingdings 2" panose="05020102010507070707" pitchFamily="18" charset="2"/>
              <a:buChar char=""/>
            </a:pPr>
            <a:r>
              <a:rPr lang="es-VE" sz="2600" b="1" dirty="0"/>
              <a:t>SDRAM (DRAM SINCRONA): </a:t>
            </a:r>
            <a:r>
              <a:rPr lang="es-VE" sz="2600" b="1" dirty="0">
                <a:solidFill>
                  <a:schemeClr val="tx1">
                    <a:lumMod val="50000"/>
                    <a:lumOff val="50000"/>
                  </a:schemeClr>
                </a:solidFill>
              </a:rPr>
              <a:t>Las SDRAM poseen un reloj que controla su funcionamiento. Son utilizadas para la memoria RAM de los computadores. Las DRAM tradicionales son asíncronas.</a:t>
            </a:r>
          </a:p>
          <a:p>
            <a:pPr marL="358775" lvl="0" indent="-358775" algn="just">
              <a:buClr>
                <a:prstClr val="black"/>
              </a:buClr>
              <a:buFont typeface="Wingdings 2" panose="05020102010507070707" pitchFamily="18" charset="2"/>
              <a:buChar char=""/>
            </a:pPr>
            <a:r>
              <a:rPr lang="es-VE" sz="2600" b="1" dirty="0"/>
              <a:t>DRAM RAMBUS: </a:t>
            </a:r>
            <a:r>
              <a:rPr lang="es-VE" sz="2600" b="1" dirty="0">
                <a:solidFill>
                  <a:schemeClr val="tx1">
                    <a:lumMod val="50000"/>
                    <a:lumOff val="50000"/>
                  </a:schemeClr>
                </a:solidFill>
              </a:rPr>
              <a:t>Es un tipo de </a:t>
            </a:r>
            <a:r>
              <a:rPr lang="es-VE" sz="2600" b="1" dirty="0" smtClean="0">
                <a:solidFill>
                  <a:schemeClr val="tx1">
                    <a:lumMod val="50000"/>
                    <a:lumOff val="50000"/>
                  </a:schemeClr>
                </a:solidFill>
              </a:rPr>
              <a:t>memoria</a:t>
            </a:r>
            <a:r>
              <a:rPr lang="es-VE" sz="2600" b="1" dirty="0">
                <a:solidFill>
                  <a:schemeClr val="tx1">
                    <a:lumMod val="50000"/>
                    <a:lumOff val="50000"/>
                  </a:schemeClr>
                </a:solidFill>
              </a:rPr>
              <a:t> síncrona, funcionan diferente a las DRAM, trabaja en flancos positivos y negativos. Se utilizó en la videoconsola Nintendo 64</a:t>
            </a:r>
          </a:p>
          <a:p>
            <a:pPr marL="358775" lvl="0" indent="-358775" algn="just">
              <a:buClr>
                <a:prstClr val="black"/>
              </a:buClr>
              <a:buFont typeface="Wingdings 2" panose="05020102010507070707" pitchFamily="18" charset="2"/>
              <a:buChar char=""/>
            </a:pPr>
            <a:r>
              <a:rPr lang="es-VE" sz="2600" b="1" dirty="0"/>
              <a:t>DDR SDRAM</a:t>
            </a:r>
            <a:r>
              <a:rPr lang="es-VE" sz="2600" b="1" dirty="0" smtClean="0"/>
              <a:t>: </a:t>
            </a:r>
            <a:r>
              <a:rPr lang="es-VE" sz="2600" b="1" dirty="0" smtClean="0">
                <a:solidFill>
                  <a:schemeClr val="tx1">
                    <a:lumMod val="50000"/>
                    <a:lumOff val="50000"/>
                  </a:schemeClr>
                </a:solidFill>
              </a:rPr>
              <a:t>Puede </a:t>
            </a:r>
            <a:r>
              <a:rPr lang="es-VE" sz="2600" b="1" dirty="0">
                <a:solidFill>
                  <a:schemeClr val="tx1">
                    <a:lumMod val="50000"/>
                    <a:lumOff val="50000"/>
                  </a:schemeClr>
                </a:solidFill>
              </a:rPr>
              <a:t>enviar datos 2 veces cada ciclo de reloj, una coincidiendo con el flanco de subida del pulso de reloj y otra coincidiendo con el flanco de bajada. </a:t>
            </a:r>
          </a:p>
          <a:p>
            <a:pPr marL="358775" lvl="0" indent="-358775" algn="just">
              <a:buClr>
                <a:prstClr val="black"/>
              </a:buClr>
              <a:buFont typeface="Wingdings 2" panose="05020102010507070707" pitchFamily="18" charset="2"/>
              <a:buChar char=""/>
            </a:pPr>
            <a:r>
              <a:rPr lang="es-VE" sz="2600" b="1" dirty="0"/>
              <a:t>DRAM CACHÉS: </a:t>
            </a:r>
            <a:r>
              <a:rPr lang="es-VE" sz="2600" b="1" dirty="0">
                <a:solidFill>
                  <a:schemeClr val="tx1">
                    <a:lumMod val="50000"/>
                    <a:lumOff val="50000"/>
                  </a:schemeClr>
                </a:solidFill>
              </a:rPr>
              <a:t>Integra una pequeña cache SRAM de 16KB en un chip normal DRAM, la SRAM puede usarse como cache o como buffer para soportar el acceso en serie a un bloque de datos.</a:t>
            </a:r>
          </a:p>
        </p:txBody>
      </p:sp>
    </p:spTree>
    <p:extLst>
      <p:ext uri="{BB962C8B-B14F-4D97-AF65-F5344CB8AC3E}">
        <p14:creationId xmlns:p14="http://schemas.microsoft.com/office/powerpoint/2010/main" val="102525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7664"/>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VE" sz="2600" b="1" dirty="0">
                <a:ln w="17780" cmpd="sng">
                  <a:noFill/>
                  <a:prstDash val="solid"/>
                  <a:miter lim="800000"/>
                </a:ln>
                <a:solidFill>
                  <a:schemeClr val="lt1"/>
                </a:solidFill>
                <a:latin typeface="Rockwell" panose="02060603020205020403" pitchFamily="18" charset="0"/>
              </a:rPr>
              <a:t>ORGANIZACIÓN AVANZADA DE MEMORIAS DRAM </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Rectángulo 3"/>
          <p:cNvSpPr/>
          <p:nvPr/>
        </p:nvSpPr>
        <p:spPr>
          <a:xfrm>
            <a:off x="350782" y="718598"/>
            <a:ext cx="8631621" cy="6001643"/>
          </a:xfrm>
          <a:prstGeom prst="rect">
            <a:avLst/>
          </a:prstGeom>
        </p:spPr>
        <p:txBody>
          <a:bodyPr wrap="square">
            <a:spAutoFit/>
          </a:bodyPr>
          <a:lstStyle/>
          <a:p>
            <a:pPr lvl="0" algn="just">
              <a:buClr>
                <a:prstClr val="black"/>
              </a:buClr>
            </a:pPr>
            <a:r>
              <a:rPr lang="es-VE" sz="3200" b="1" dirty="0" smtClean="0">
                <a:solidFill>
                  <a:schemeClr val="bg1"/>
                </a:solidFill>
              </a:rPr>
              <a:t>    </a:t>
            </a:r>
            <a:r>
              <a:rPr lang="es-VE" sz="3200" b="1" dirty="0" smtClean="0">
                <a:solidFill>
                  <a:schemeClr val="tx1">
                    <a:lumMod val="50000"/>
                    <a:lumOff val="50000"/>
                  </a:schemeClr>
                </a:solidFill>
              </a:rPr>
              <a:t>Una </a:t>
            </a:r>
            <a:r>
              <a:rPr lang="es-VE" sz="3200" b="1" dirty="0">
                <a:solidFill>
                  <a:schemeClr val="tx1">
                    <a:lumMod val="50000"/>
                    <a:lumOff val="50000"/>
                  </a:schemeClr>
                </a:solidFill>
              </a:rPr>
              <a:t>de las características más destacable dentro de las </a:t>
            </a:r>
            <a:r>
              <a:rPr lang="es-VE" sz="3200" b="1" dirty="0"/>
              <a:t>RDRAM</a:t>
            </a:r>
            <a:r>
              <a:rPr lang="es-VE" sz="3200" b="1" dirty="0">
                <a:solidFill>
                  <a:schemeClr val="bg1"/>
                </a:solidFill>
              </a:rPr>
              <a:t> </a:t>
            </a:r>
            <a:r>
              <a:rPr lang="es-VE" sz="3200" b="1" dirty="0">
                <a:solidFill>
                  <a:schemeClr val="tx1">
                    <a:lumMod val="50000"/>
                    <a:lumOff val="50000"/>
                  </a:schemeClr>
                </a:solidFill>
              </a:rPr>
              <a:t>es que su ancho de palabra es de tan sólo 16 bits comparado con los 64 a los que trabajan las SDRAM, y trabaja a una velocidad mucho mayor, llegando hasta los </a:t>
            </a:r>
            <a:r>
              <a:rPr lang="es-VE" sz="3200" b="1" dirty="0"/>
              <a:t>400 MHz</a:t>
            </a:r>
            <a:r>
              <a:rPr lang="es-VE" sz="3200" b="1" dirty="0">
                <a:solidFill>
                  <a:schemeClr val="tx1">
                    <a:lumMod val="50000"/>
                    <a:lumOff val="50000"/>
                  </a:schemeClr>
                </a:solidFill>
              </a:rPr>
              <a:t>. </a:t>
            </a:r>
          </a:p>
          <a:p>
            <a:pPr lvl="0" algn="just">
              <a:buClr>
                <a:prstClr val="black"/>
              </a:buClr>
            </a:pPr>
            <a:r>
              <a:rPr lang="es-VE" sz="3200" b="1" dirty="0" smtClean="0">
                <a:solidFill>
                  <a:schemeClr val="bg1"/>
                </a:solidFill>
              </a:rPr>
              <a:t>    </a:t>
            </a:r>
            <a:r>
              <a:rPr lang="es-VE" sz="3200" b="1" dirty="0" smtClean="0">
                <a:solidFill>
                  <a:schemeClr val="tx1">
                    <a:lumMod val="50000"/>
                    <a:lumOff val="50000"/>
                  </a:schemeClr>
                </a:solidFill>
              </a:rPr>
              <a:t>Al </a:t>
            </a:r>
            <a:r>
              <a:rPr lang="es-VE" sz="3200" b="1" dirty="0">
                <a:solidFill>
                  <a:schemeClr val="tx1">
                    <a:lumMod val="50000"/>
                    <a:lumOff val="50000"/>
                  </a:schemeClr>
                </a:solidFill>
              </a:rPr>
              <a:t>trabajar en flancos positivos y negativos, se puede decir que puede alcanzar unos </a:t>
            </a:r>
            <a:r>
              <a:rPr lang="es-VE" sz="3200" b="1" dirty="0"/>
              <a:t>800 MHz </a:t>
            </a:r>
            <a:r>
              <a:rPr lang="es-VE" sz="3200" b="1" dirty="0">
                <a:solidFill>
                  <a:schemeClr val="tx1">
                    <a:lumMod val="50000"/>
                    <a:lumOff val="50000"/>
                  </a:schemeClr>
                </a:solidFill>
              </a:rPr>
              <a:t>virtuales o equivalentes; este conjunto le da un amplio ancho de banda. Por eso, a pesar de diseñarse como alternativa a la</a:t>
            </a:r>
            <a:r>
              <a:rPr lang="es-VE" sz="3200" b="1" dirty="0">
                <a:solidFill>
                  <a:schemeClr val="bg1"/>
                </a:solidFill>
              </a:rPr>
              <a:t> </a:t>
            </a:r>
            <a:r>
              <a:rPr lang="es-VE" sz="3200" b="1" dirty="0"/>
              <a:t>SDR SDRAM</a:t>
            </a:r>
            <a:r>
              <a:rPr lang="es-VE" sz="3200" b="1" dirty="0">
                <a:solidFill>
                  <a:schemeClr val="tx1">
                    <a:lumMod val="50000"/>
                    <a:lumOff val="50000"/>
                  </a:schemeClr>
                </a:solidFill>
              </a:rPr>
              <a:t>, se convirtió en competidora de la</a:t>
            </a:r>
            <a:r>
              <a:rPr lang="es-VE" sz="3200" b="1" dirty="0">
                <a:solidFill>
                  <a:schemeClr val="bg1"/>
                </a:solidFill>
              </a:rPr>
              <a:t> </a:t>
            </a:r>
            <a:r>
              <a:rPr lang="es-VE" sz="3200" b="1" dirty="0"/>
              <a:t>DDR SDRAM</a:t>
            </a:r>
            <a:r>
              <a:rPr lang="es-VE" sz="3200" b="1" dirty="0">
                <a:solidFill>
                  <a:schemeClr val="bg1"/>
                </a:solidFill>
              </a:rPr>
              <a:t>.</a:t>
            </a:r>
          </a:p>
        </p:txBody>
      </p:sp>
    </p:spTree>
    <p:extLst>
      <p:ext uri="{BB962C8B-B14F-4D97-AF65-F5344CB8AC3E}">
        <p14:creationId xmlns:p14="http://schemas.microsoft.com/office/powerpoint/2010/main" val="9788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7664"/>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VE" sz="2600" b="1" dirty="0">
                <a:ln w="17780" cmpd="sng">
                  <a:noFill/>
                  <a:prstDash val="solid"/>
                  <a:miter lim="800000"/>
                </a:ln>
                <a:solidFill>
                  <a:schemeClr val="lt1"/>
                </a:solidFill>
                <a:latin typeface="Rockwell" panose="02060603020205020403" pitchFamily="18" charset="0"/>
              </a:rPr>
              <a:t>ORGANIZACIÓN AVANZADA DE MEMORIAS DRAM </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pic>
        <p:nvPicPr>
          <p:cNvPr id="8" name="Imagen 7"/>
          <p:cNvPicPr>
            <a:picLocks noChangeAspect="1"/>
          </p:cNvPicPr>
          <p:nvPr/>
        </p:nvPicPr>
        <p:blipFill>
          <a:blip r:embed="rId2"/>
          <a:stretch>
            <a:fillRect/>
          </a:stretch>
        </p:blipFill>
        <p:spPr>
          <a:xfrm>
            <a:off x="1865040" y="1719542"/>
            <a:ext cx="5878682" cy="3960440"/>
          </a:xfrm>
          <a:prstGeom prst="rect">
            <a:avLst/>
          </a:prstGeom>
        </p:spPr>
      </p:pic>
    </p:spTree>
    <p:extLst>
      <p:ext uri="{BB962C8B-B14F-4D97-AF65-F5344CB8AC3E}">
        <p14:creationId xmlns:p14="http://schemas.microsoft.com/office/powerpoint/2010/main" val="373999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7664"/>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VE" sz="2600" b="1" dirty="0">
                <a:ln w="17780" cmpd="sng">
                  <a:noFill/>
                  <a:prstDash val="solid"/>
                  <a:miter lim="800000"/>
                </a:ln>
                <a:solidFill>
                  <a:schemeClr val="lt1"/>
                </a:solidFill>
                <a:latin typeface="Rockwell" panose="02060603020205020403" pitchFamily="18" charset="0"/>
              </a:rPr>
              <a:t>ORGANIZACIÓN AVANZADA DE MEMORIAS DRAM </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pic>
        <p:nvPicPr>
          <p:cNvPr id="8" name="Imagen 7"/>
          <p:cNvPicPr>
            <a:picLocks noChangeAspect="1"/>
          </p:cNvPicPr>
          <p:nvPr/>
        </p:nvPicPr>
        <p:blipFill>
          <a:blip r:embed="rId2"/>
          <a:stretch>
            <a:fillRect/>
          </a:stretch>
        </p:blipFill>
        <p:spPr>
          <a:xfrm>
            <a:off x="387028" y="1569665"/>
            <a:ext cx="8568952" cy="4234235"/>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05349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7664"/>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VE" sz="2600" b="1" dirty="0">
                <a:ln w="17780" cmpd="sng">
                  <a:noFill/>
                  <a:prstDash val="solid"/>
                  <a:miter lim="800000"/>
                </a:ln>
                <a:solidFill>
                  <a:schemeClr val="lt1"/>
                </a:solidFill>
                <a:latin typeface="Rockwell" panose="02060603020205020403" pitchFamily="18" charset="0"/>
              </a:rPr>
              <a:t>ORGANIZACIÓN AVANZADA DE MEMORIAS DRAM </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pic>
        <p:nvPicPr>
          <p:cNvPr id="8" name="Picture 2" descr="http://i.ebayimg.com/00/s/NzIwWDk2MA==/z/HkYAAOxyrM5TI95A/$_35.JP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07976" y="1556792"/>
            <a:ext cx="7344816" cy="4320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1466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7664"/>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VE" sz="2600" b="1" dirty="0">
                <a:ln w="17780" cmpd="sng">
                  <a:noFill/>
                  <a:prstDash val="solid"/>
                  <a:miter lim="800000"/>
                </a:ln>
                <a:solidFill>
                  <a:schemeClr val="lt1"/>
                </a:solidFill>
                <a:latin typeface="Rockwell" panose="02060603020205020403" pitchFamily="18" charset="0"/>
              </a:rPr>
              <a:t>ORGANIZACIÓN AVANZADA DE MEMORIAS DRAM </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pic>
        <p:nvPicPr>
          <p:cNvPr id="8" name="Picture 4" descr="NEW 4GB DDR3-1333MHz PC3-10600 DIMM 240Pin AMD Motherboard Desktop memory"/>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2812" y="1493540"/>
            <a:ext cx="8047562" cy="4176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320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9183" y="506806"/>
            <a:ext cx="5561288" cy="521316"/>
          </a:xfrm>
          <a:prstGeom prst="rect">
            <a:avLst/>
          </a:prstGeom>
          <a:gradFill flip="none" rotWithShape="1">
            <a:gsLst>
              <a:gs pos="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CARACTERÍSTICAS DE LOS SISTEMAS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0" name="5 Rectángulo"/>
          <p:cNvSpPr/>
          <p:nvPr/>
        </p:nvSpPr>
        <p:spPr>
          <a:xfrm>
            <a:off x="189185" y="463540"/>
            <a:ext cx="4208413"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CAPACIDAD</a:t>
            </a:r>
            <a:endParaRPr lang="es-ES" sz="32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1" name="2 Marcador de contenido"/>
          <p:cNvSpPr>
            <a:spLocks noGrp="1"/>
          </p:cNvSpPr>
          <p:nvPr/>
        </p:nvSpPr>
        <p:spPr>
          <a:xfrm>
            <a:off x="378368" y="990539"/>
            <a:ext cx="8700896" cy="1752083"/>
          </a:xfrm>
          <a:prstGeom prst="rect">
            <a:avLst/>
          </a:prstGeom>
        </p:spPr>
        <p:txBody>
          <a:bodyPr>
            <a:no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a:buClr>
                <a:schemeClr val="tx1"/>
              </a:buClr>
              <a:buFont typeface="Wingdings 2" panose="05020102010507070707" pitchFamily="18" charset="2"/>
              <a:buChar char=""/>
            </a:pPr>
            <a:r>
              <a:rPr lang="es-VE" sz="2800" dirty="0" smtClean="0">
                <a:solidFill>
                  <a:schemeClr val="tx1">
                    <a:lumMod val="50000"/>
                    <a:lumOff val="50000"/>
                  </a:schemeClr>
                </a:solidFill>
              </a:rPr>
              <a:t>Para memorias internas se expresa en bytes o palabras.</a:t>
            </a:r>
            <a:endParaRPr lang="es-VE" sz="2800" dirty="0">
              <a:solidFill>
                <a:schemeClr val="tx1">
                  <a:lumMod val="50000"/>
                  <a:lumOff val="50000"/>
                </a:schemeClr>
              </a:solidFill>
            </a:endParaRPr>
          </a:p>
          <a:p>
            <a:pPr>
              <a:buClr>
                <a:schemeClr val="tx1"/>
              </a:buClr>
              <a:buFont typeface="Wingdings 2" panose="05020102010507070707" pitchFamily="18" charset="2"/>
              <a:buChar char=""/>
            </a:pPr>
            <a:r>
              <a:rPr lang="es-VE" sz="2800" dirty="0">
                <a:solidFill>
                  <a:schemeClr val="tx1">
                    <a:lumMod val="50000"/>
                    <a:lumOff val="50000"/>
                  </a:schemeClr>
                </a:solidFill>
              </a:rPr>
              <a:t>Para memorias </a:t>
            </a:r>
            <a:r>
              <a:rPr lang="es-VE" sz="2800" dirty="0" smtClean="0">
                <a:solidFill>
                  <a:schemeClr val="tx1">
                    <a:lumMod val="50000"/>
                    <a:lumOff val="50000"/>
                  </a:schemeClr>
                </a:solidFill>
              </a:rPr>
              <a:t>externas </a:t>
            </a:r>
            <a:r>
              <a:rPr lang="es-VE" sz="2800" dirty="0">
                <a:solidFill>
                  <a:schemeClr val="tx1">
                    <a:lumMod val="50000"/>
                    <a:lumOff val="50000"/>
                  </a:schemeClr>
                </a:solidFill>
              </a:rPr>
              <a:t>se expresa en </a:t>
            </a:r>
            <a:r>
              <a:rPr lang="es-VE" sz="2800" dirty="0" smtClean="0">
                <a:solidFill>
                  <a:schemeClr val="tx1">
                    <a:lumMod val="50000"/>
                    <a:lumOff val="50000"/>
                  </a:schemeClr>
                </a:solidFill>
              </a:rPr>
              <a:t>bytes.</a:t>
            </a:r>
            <a:endParaRPr lang="es-VE" sz="2800" dirty="0">
              <a:solidFill>
                <a:schemeClr val="tx1">
                  <a:lumMod val="50000"/>
                  <a:lumOff val="50000"/>
                </a:schemeClr>
              </a:solidFill>
            </a:endParaRPr>
          </a:p>
        </p:txBody>
      </p:sp>
      <p:sp>
        <p:nvSpPr>
          <p:cNvPr id="22" name="Rectángulo 21"/>
          <p:cNvSpPr/>
          <p:nvPr/>
        </p:nvSpPr>
        <p:spPr>
          <a:xfrm>
            <a:off x="189182" y="2038153"/>
            <a:ext cx="8218443" cy="521316"/>
          </a:xfrm>
          <a:prstGeom prst="rect">
            <a:avLst/>
          </a:prstGeom>
          <a:gradFill flip="none" rotWithShape="1">
            <a:gsLst>
              <a:gs pos="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23" name="5 Rectángulo"/>
          <p:cNvSpPr/>
          <p:nvPr/>
        </p:nvSpPr>
        <p:spPr>
          <a:xfrm>
            <a:off x="189185" y="1994887"/>
            <a:ext cx="6365364"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UNIDAD DE TRANSFERENCIA</a:t>
            </a:r>
            <a:endParaRPr lang="es-ES" sz="3200" b="1" dirty="0">
              <a:ln w="17780" cmpd="sng">
                <a:noFill/>
                <a:prstDash val="solid"/>
                <a:miter lim="800000"/>
              </a:ln>
              <a:solidFill>
                <a:schemeClr val="lt1"/>
              </a:solidFill>
              <a:latin typeface="Rockwell" panose="02060603020205020403" pitchFamily="18" charset="0"/>
            </a:endParaRPr>
          </a:p>
        </p:txBody>
      </p:sp>
      <p:sp>
        <p:nvSpPr>
          <p:cNvPr id="24" name="CuadroTexto 23"/>
          <p:cNvSpPr txBox="1"/>
          <p:nvPr/>
        </p:nvSpPr>
        <p:spPr>
          <a:xfrm>
            <a:off x="94592" y="2619884"/>
            <a:ext cx="8803106" cy="4247317"/>
          </a:xfrm>
          <a:prstGeom prst="rect">
            <a:avLst/>
          </a:prstGeom>
          <a:noFill/>
        </p:spPr>
        <p:txBody>
          <a:bodyPr wrap="square" rtlCol="0">
            <a:spAutoFit/>
          </a:bodyPr>
          <a:lstStyle/>
          <a:p>
            <a:pPr marL="342900" indent="-342900" algn="just">
              <a:spcAft>
                <a:spcPts val="1200"/>
              </a:spcAft>
              <a:buClr>
                <a:schemeClr val="tx1"/>
              </a:buClr>
              <a:buFont typeface="Wingdings 2" panose="05020102010507070707" pitchFamily="18" charset="2"/>
              <a:buChar char=""/>
            </a:pPr>
            <a:r>
              <a:rPr lang="es-VE" sz="2400" b="1" dirty="0" smtClean="0">
                <a:effectLst>
                  <a:outerShdw blurRad="38100" dist="38100" dir="2700000" algn="tl">
                    <a:schemeClr val="tx1">
                      <a:alpha val="43000"/>
                    </a:schemeClr>
                  </a:outerShdw>
                </a:effectLst>
              </a:rPr>
              <a:t>PALABRA: </a:t>
            </a:r>
            <a:r>
              <a:rPr lang="es-VE" sz="2400" b="1" dirty="0" smtClean="0">
                <a:solidFill>
                  <a:schemeClr val="tx1">
                    <a:lumMod val="50000"/>
                    <a:lumOff val="50000"/>
                  </a:schemeClr>
                </a:solidFill>
              </a:rPr>
              <a:t>Es la unidad &lt;natural&gt; de organización de la memoria</a:t>
            </a:r>
            <a:r>
              <a:rPr lang="es-VE" sz="2400" b="1" dirty="0">
                <a:solidFill>
                  <a:schemeClr val="tx1">
                    <a:lumMod val="50000"/>
                    <a:lumOff val="50000"/>
                  </a:schemeClr>
                </a:solidFill>
              </a:rPr>
              <a:t>. </a:t>
            </a:r>
            <a:r>
              <a:rPr lang="es-VE" sz="2400" b="1" dirty="0" smtClean="0">
                <a:solidFill>
                  <a:schemeClr val="tx1">
                    <a:lumMod val="50000"/>
                    <a:lumOff val="50000"/>
                  </a:schemeClr>
                </a:solidFill>
              </a:rPr>
              <a:t>Se define como </a:t>
            </a:r>
            <a:r>
              <a:rPr lang="es-VE" sz="2400" b="1" dirty="0">
                <a:solidFill>
                  <a:schemeClr val="tx1">
                    <a:lumMod val="50000"/>
                    <a:lumOff val="50000"/>
                  </a:schemeClr>
                </a:solidFill>
              </a:rPr>
              <a:t>una cadena finita de bits que son manejados como un conjunto por </a:t>
            </a:r>
            <a:r>
              <a:rPr lang="es-VE" sz="2400" b="1" dirty="0" smtClean="0">
                <a:solidFill>
                  <a:schemeClr val="tx1">
                    <a:lumMod val="50000"/>
                    <a:lumOff val="50000"/>
                  </a:schemeClr>
                </a:solidFill>
              </a:rPr>
              <a:t>el computador.</a:t>
            </a:r>
          </a:p>
          <a:p>
            <a:pPr marL="342900" indent="-342900" algn="just">
              <a:spcAft>
                <a:spcPts val="1200"/>
              </a:spcAft>
              <a:buClr>
                <a:schemeClr val="tx1"/>
              </a:buClr>
              <a:buFont typeface="Wingdings 2" panose="05020102010507070707" pitchFamily="18" charset="2"/>
              <a:buChar char=""/>
            </a:pPr>
            <a:r>
              <a:rPr lang="es-VE" sz="2400" b="1" dirty="0" smtClean="0">
                <a:effectLst>
                  <a:outerShdw blurRad="38100" dist="38100" dir="2700000" algn="tl">
                    <a:schemeClr val="tx1">
                      <a:alpha val="43000"/>
                    </a:schemeClr>
                  </a:outerShdw>
                </a:effectLst>
              </a:rPr>
              <a:t>UNIDADES DIRECCIONABLES: </a:t>
            </a:r>
            <a:r>
              <a:rPr lang="es-VE" sz="2400" b="1" dirty="0" smtClean="0">
                <a:solidFill>
                  <a:schemeClr val="tx1">
                    <a:lumMod val="50000"/>
                    <a:lumOff val="50000"/>
                  </a:schemeClr>
                </a:solidFill>
              </a:rPr>
              <a:t>Son usadas en muchos sistemas que permiten direccionar a nivel de bytes.</a:t>
            </a:r>
          </a:p>
          <a:p>
            <a:pPr algn="ctr">
              <a:spcAft>
                <a:spcPts val="1200"/>
              </a:spcAft>
              <a:buClr>
                <a:schemeClr val="tx1"/>
              </a:buClr>
            </a:pPr>
            <a:r>
              <a:rPr lang="es-VE" sz="2400" b="1" dirty="0" smtClean="0">
                <a:solidFill>
                  <a:schemeClr val="tx1">
                    <a:lumMod val="50000"/>
                    <a:lumOff val="50000"/>
                  </a:schemeClr>
                </a:solidFill>
              </a:rPr>
              <a:t>2</a:t>
            </a:r>
            <a:r>
              <a:rPr lang="es-VE" sz="2400" b="1" baseline="30000" dirty="0" smtClean="0">
                <a:solidFill>
                  <a:schemeClr val="tx1">
                    <a:lumMod val="50000"/>
                    <a:lumOff val="50000"/>
                  </a:schemeClr>
                </a:solidFill>
              </a:rPr>
              <a:t>LONGITUD DE UNA DIRECCIÓN</a:t>
            </a:r>
            <a:r>
              <a:rPr lang="es-VE" sz="2400" b="1" dirty="0" smtClean="0">
                <a:solidFill>
                  <a:schemeClr val="tx1">
                    <a:lumMod val="50000"/>
                    <a:lumOff val="50000"/>
                  </a:schemeClr>
                </a:solidFill>
              </a:rPr>
              <a:t>=Número de unidades direccionables</a:t>
            </a:r>
          </a:p>
          <a:p>
            <a:pPr marL="342900" indent="-342900" algn="just">
              <a:spcAft>
                <a:spcPts val="1200"/>
              </a:spcAft>
              <a:buClr>
                <a:schemeClr val="tx1"/>
              </a:buClr>
              <a:buFont typeface="Wingdings 2" panose="05020102010507070707" pitchFamily="18" charset="2"/>
              <a:buChar char=""/>
            </a:pPr>
            <a:r>
              <a:rPr lang="es-VE" sz="2400" b="1" dirty="0" smtClean="0">
                <a:effectLst>
                  <a:outerShdw blurRad="38100" dist="38100" dir="2700000" algn="tl">
                    <a:schemeClr val="tx1">
                      <a:alpha val="43000"/>
                    </a:schemeClr>
                  </a:outerShdw>
                </a:effectLst>
              </a:rPr>
              <a:t>UNIDAD DE RANSFERENCIA: </a:t>
            </a:r>
            <a:r>
              <a:rPr lang="es-VE" sz="2400" b="1" dirty="0" smtClean="0">
                <a:solidFill>
                  <a:schemeClr val="tx1">
                    <a:lumMod val="50000"/>
                    <a:lumOff val="50000"/>
                  </a:schemeClr>
                </a:solidFill>
                <a:effectLst>
                  <a:outerShdw blurRad="38100" dist="38100" dir="2700000" algn="tl">
                    <a:schemeClr val="tx1">
                      <a:alpha val="43000"/>
                    </a:schemeClr>
                  </a:outerShdw>
                </a:effectLst>
              </a:rPr>
              <a:t>Para la memoria principal es el número de bits que se leen o escriben en memoria a la vez. Para la memoria externa, los datos se transfieren en unidades más grandes denominadas bloques.</a:t>
            </a:r>
          </a:p>
        </p:txBody>
      </p:sp>
    </p:spTree>
    <p:extLst>
      <p:ext uri="{BB962C8B-B14F-4D97-AF65-F5344CB8AC3E}">
        <p14:creationId xmlns:p14="http://schemas.microsoft.com/office/powerpoint/2010/main" val="296300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9"/>
            <a:ext cx="8954814" cy="544553"/>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37664"/>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VE" sz="2600" b="1" dirty="0">
                <a:ln w="17780" cmpd="sng">
                  <a:noFill/>
                  <a:prstDash val="solid"/>
                  <a:miter lim="800000"/>
                </a:ln>
                <a:solidFill>
                  <a:schemeClr val="lt1"/>
                </a:solidFill>
                <a:latin typeface="Rockwell" panose="02060603020205020403" pitchFamily="18" charset="0"/>
              </a:rPr>
              <a:t>ORGANIZACIÓN AVANZADA DE MEMORIAS DRAM </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pic>
        <p:nvPicPr>
          <p:cNvPr id="8" name="Picture 2" descr="W24257AK-12 CACHE MEMORY 28PIN 2DRAM 256K 12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30189" y="1582727"/>
            <a:ext cx="7272808" cy="42340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519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Rectángulo"/>
          <p:cNvSpPr/>
          <p:nvPr/>
        </p:nvSpPr>
        <p:spPr>
          <a:xfrm>
            <a:off x="1" y="2131821"/>
            <a:ext cx="9143999" cy="2215991"/>
          </a:xfrm>
          <a:prstGeom prst="rect">
            <a:avLst/>
          </a:prstGeom>
          <a:gradFill flip="none" rotWithShape="1">
            <a:gsLst>
              <a:gs pos="27000">
                <a:schemeClr val="tx1"/>
              </a:gs>
              <a:gs pos="0">
                <a:schemeClr val="bg1"/>
              </a:gs>
              <a:gs pos="77000">
                <a:schemeClr val="tx1"/>
              </a:gs>
              <a:gs pos="54000">
                <a:schemeClr val="tx1"/>
              </a:gs>
              <a:gs pos="100000">
                <a:schemeClr val="bg1"/>
              </a:gs>
            </a:gsLst>
            <a:lin ang="5400000" scaled="1"/>
            <a:tileRect/>
          </a:gradFill>
        </p:spPr>
        <p:txBody>
          <a:bodyPr wrap="square" lIns="91440" tIns="45720" rIns="91440" bIns="45720" anchor="ctr">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13800" b="1" dirty="0" smtClean="0">
                <a:ln w="25400" cmpd="sng">
                  <a:noFill/>
                  <a:prstDash val="solid"/>
                  <a:miter lim="800000"/>
                </a:ln>
                <a:solidFill>
                  <a:schemeClr val="lt1"/>
                </a:solidFill>
                <a:latin typeface="Rockwell" panose="02060603020205020403" pitchFamily="18" charset="0"/>
              </a:rPr>
              <a:t>FIN</a:t>
            </a:r>
            <a:endParaRPr lang="es-ES" sz="13800" b="1" dirty="0">
              <a:ln w="25400" cmpd="sng">
                <a:noFill/>
                <a:prstDash val="solid"/>
                <a:miter lim="800000"/>
              </a:ln>
              <a:solidFill>
                <a:schemeClr val="lt1"/>
              </a:solidFill>
              <a:latin typeface="Rockwell" panose="02060603020205020403" pitchFamily="18" charset="0"/>
            </a:endParaRPr>
          </a:p>
        </p:txBody>
      </p:sp>
    </p:spTree>
    <p:extLst>
      <p:ext uri="{BB962C8B-B14F-4D97-AF65-F5344CB8AC3E}">
        <p14:creationId xmlns:p14="http://schemas.microsoft.com/office/powerpoint/2010/main" val="213874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CARACTERÍSTICAS DE LOS SISTEMAS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2" name="Rectángulo 21"/>
          <p:cNvSpPr/>
          <p:nvPr/>
        </p:nvSpPr>
        <p:spPr>
          <a:xfrm>
            <a:off x="189185" y="532681"/>
            <a:ext cx="6365366" cy="521316"/>
          </a:xfrm>
          <a:prstGeom prst="rect">
            <a:avLst/>
          </a:prstGeom>
          <a:gradFill flip="none" rotWithShape="1">
            <a:gsLst>
              <a:gs pos="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23" name="5 Rectángulo"/>
          <p:cNvSpPr/>
          <p:nvPr/>
        </p:nvSpPr>
        <p:spPr>
          <a:xfrm>
            <a:off x="189187" y="489415"/>
            <a:ext cx="6365364"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MÉTODOS DE ACCESO</a:t>
            </a:r>
            <a:endParaRPr lang="es-ES" sz="3200" b="1" dirty="0">
              <a:ln w="17780" cmpd="sng">
                <a:noFill/>
                <a:prstDash val="solid"/>
                <a:miter lim="800000"/>
              </a:ln>
              <a:solidFill>
                <a:schemeClr val="lt1"/>
              </a:solidFill>
              <a:latin typeface="Rockwell" panose="02060603020205020403" pitchFamily="18" charset="0"/>
            </a:endParaRPr>
          </a:p>
        </p:txBody>
      </p:sp>
      <p:sp>
        <p:nvSpPr>
          <p:cNvPr id="24" name="CuadroTexto 23"/>
          <p:cNvSpPr txBox="1"/>
          <p:nvPr/>
        </p:nvSpPr>
        <p:spPr>
          <a:xfrm>
            <a:off x="94594" y="1114412"/>
            <a:ext cx="8803106" cy="5447645"/>
          </a:xfrm>
          <a:prstGeom prst="rect">
            <a:avLst/>
          </a:prstGeom>
          <a:noFill/>
        </p:spPr>
        <p:txBody>
          <a:bodyPr wrap="square" rtlCol="0">
            <a:spAutoFit/>
          </a:bodyPr>
          <a:lstStyle/>
          <a:p>
            <a:pPr marL="342900" indent="-342900" algn="just">
              <a:spcAft>
                <a:spcPts val="1800"/>
              </a:spcAft>
              <a:buClr>
                <a:schemeClr val="tx1"/>
              </a:buClr>
              <a:buFont typeface="Wingdings 2" panose="05020102010507070707" pitchFamily="18" charset="2"/>
              <a:buChar char=""/>
            </a:pPr>
            <a:r>
              <a:rPr lang="es-VE" sz="3200" b="1" dirty="0" smtClean="0"/>
              <a:t>ACCESO SECUENCIAL: </a:t>
            </a:r>
          </a:p>
          <a:p>
            <a:pPr marL="685800" indent="-342900" algn="just">
              <a:spcAft>
                <a:spcPts val="1800"/>
              </a:spcAft>
              <a:buClr>
                <a:schemeClr val="tx1"/>
              </a:buClr>
              <a:buFont typeface="Wingdings 2" panose="05020102010507070707" pitchFamily="18" charset="2"/>
              <a:buChar char=""/>
            </a:pPr>
            <a:r>
              <a:rPr lang="es-VE" sz="2800" b="1" dirty="0" smtClean="0">
                <a:solidFill>
                  <a:schemeClr val="tx1">
                    <a:lumMod val="50000"/>
                    <a:lumOff val="50000"/>
                  </a:schemeClr>
                </a:solidFill>
              </a:rPr>
              <a:t>La memoria se organiza en unidades de datos llamadas registros.</a:t>
            </a:r>
          </a:p>
          <a:p>
            <a:pPr marL="685800" indent="-342900" algn="just">
              <a:spcAft>
                <a:spcPts val="1800"/>
              </a:spcAft>
              <a:buClr>
                <a:schemeClr val="tx1"/>
              </a:buClr>
              <a:buFont typeface="Wingdings 2" panose="05020102010507070707" pitchFamily="18" charset="2"/>
              <a:buChar char=""/>
            </a:pPr>
            <a:r>
              <a:rPr lang="es-VE" sz="2800" b="1" dirty="0" smtClean="0">
                <a:solidFill>
                  <a:schemeClr val="tx1">
                    <a:lumMod val="50000"/>
                    <a:lumOff val="50000"/>
                  </a:schemeClr>
                </a:solidFill>
              </a:rPr>
              <a:t>El acceso debe realizarse con un secuencia lineal específica.</a:t>
            </a:r>
          </a:p>
          <a:p>
            <a:pPr marL="685800" indent="-342900" algn="just">
              <a:spcAft>
                <a:spcPts val="1800"/>
              </a:spcAft>
              <a:buClr>
                <a:schemeClr val="tx1"/>
              </a:buClr>
              <a:buFont typeface="Wingdings 2" panose="05020102010507070707" pitchFamily="18" charset="2"/>
              <a:buChar char=""/>
            </a:pPr>
            <a:r>
              <a:rPr lang="es-VE" sz="2800" b="1" dirty="0" smtClean="0">
                <a:solidFill>
                  <a:schemeClr val="tx1">
                    <a:lumMod val="50000"/>
                    <a:lumOff val="50000"/>
                  </a:schemeClr>
                </a:solidFill>
              </a:rPr>
              <a:t>Se utiliza un mecanismo de lectura/escritura compartida que debe ir trasladándose desde su posición actual a la deseada, obviando cada registro intermedio.</a:t>
            </a:r>
          </a:p>
          <a:p>
            <a:pPr marL="685800" indent="-342900" algn="just">
              <a:spcAft>
                <a:spcPts val="1800"/>
              </a:spcAft>
              <a:buClr>
                <a:schemeClr val="tx1"/>
              </a:buClr>
              <a:buFont typeface="Wingdings 2" panose="05020102010507070707" pitchFamily="18" charset="2"/>
              <a:buChar char=""/>
            </a:pPr>
            <a:r>
              <a:rPr lang="es-VE" sz="2800" b="1" dirty="0" smtClean="0">
                <a:solidFill>
                  <a:schemeClr val="tx1">
                    <a:lumMod val="50000"/>
                    <a:lumOff val="50000"/>
                  </a:schemeClr>
                </a:solidFill>
              </a:rPr>
              <a:t>El tiempo de acceso es muy variable.</a:t>
            </a:r>
            <a:endParaRPr lang="es-VE" sz="3200" b="1" dirty="0" smtClean="0">
              <a:solidFill>
                <a:schemeClr val="tx1">
                  <a:lumMod val="50000"/>
                  <a:lumOff val="50000"/>
                </a:schemeClr>
              </a:solidFill>
            </a:endParaRPr>
          </a:p>
        </p:txBody>
      </p:sp>
    </p:spTree>
    <p:extLst>
      <p:ext uri="{BB962C8B-B14F-4D97-AF65-F5344CB8AC3E}">
        <p14:creationId xmlns:p14="http://schemas.microsoft.com/office/powerpoint/2010/main" val="426677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CARACTERÍSTICAS DE LOS SISTEMAS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2" name="Rectángulo 21"/>
          <p:cNvSpPr/>
          <p:nvPr/>
        </p:nvSpPr>
        <p:spPr>
          <a:xfrm>
            <a:off x="189185" y="532681"/>
            <a:ext cx="6899438" cy="521316"/>
          </a:xfrm>
          <a:prstGeom prst="rect">
            <a:avLst/>
          </a:prstGeom>
          <a:gradFill flip="none" rotWithShape="1">
            <a:gsLst>
              <a:gs pos="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23" name="5 Rectángulo"/>
          <p:cNvSpPr/>
          <p:nvPr/>
        </p:nvSpPr>
        <p:spPr>
          <a:xfrm>
            <a:off x="189187" y="489415"/>
            <a:ext cx="6365364"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MÉTODOS DE ACCESO</a:t>
            </a:r>
            <a:endParaRPr lang="es-ES" sz="3200" b="1" dirty="0">
              <a:ln w="17780" cmpd="sng">
                <a:noFill/>
                <a:prstDash val="solid"/>
                <a:miter lim="800000"/>
              </a:ln>
              <a:solidFill>
                <a:schemeClr val="lt1"/>
              </a:solidFill>
              <a:latin typeface="Rockwell" panose="02060603020205020403" pitchFamily="18" charset="0"/>
            </a:endParaRPr>
          </a:p>
        </p:txBody>
      </p:sp>
      <p:sp>
        <p:nvSpPr>
          <p:cNvPr id="24" name="CuadroTexto 23"/>
          <p:cNvSpPr txBox="1"/>
          <p:nvPr/>
        </p:nvSpPr>
        <p:spPr>
          <a:xfrm>
            <a:off x="94594" y="1114412"/>
            <a:ext cx="8803106" cy="5478423"/>
          </a:xfrm>
          <a:prstGeom prst="rect">
            <a:avLst/>
          </a:prstGeom>
          <a:noFill/>
        </p:spPr>
        <p:txBody>
          <a:bodyPr wrap="square" rtlCol="0">
            <a:spAutoFit/>
          </a:bodyPr>
          <a:lstStyle/>
          <a:p>
            <a:pPr marL="342900" indent="-342900" algn="just">
              <a:spcAft>
                <a:spcPts val="1200"/>
              </a:spcAft>
              <a:buClr>
                <a:schemeClr val="tx1"/>
              </a:buClr>
              <a:buFont typeface="Wingdings 2" panose="05020102010507070707" pitchFamily="18" charset="2"/>
              <a:buChar char=""/>
            </a:pPr>
            <a:r>
              <a:rPr lang="es-VE" sz="3200" b="1" dirty="0" smtClean="0"/>
              <a:t>ACCESO DIRECTO:</a:t>
            </a:r>
          </a:p>
          <a:p>
            <a:pPr marL="342900" indent="12700" algn="just">
              <a:spcAft>
                <a:spcPts val="1200"/>
              </a:spcAft>
              <a:buClr>
                <a:schemeClr val="tx1"/>
              </a:buClr>
              <a:buFont typeface="Wingdings 2" panose="05020102010507070707" pitchFamily="18" charset="2"/>
              <a:buChar char=""/>
            </a:pPr>
            <a:r>
              <a:rPr lang="es-VE" sz="3200" b="1" dirty="0" smtClean="0">
                <a:solidFill>
                  <a:schemeClr val="tx1">
                    <a:lumMod val="50000"/>
                    <a:lumOff val="50000"/>
                  </a:schemeClr>
                </a:solidFill>
              </a:rPr>
              <a:t>Se </a:t>
            </a:r>
            <a:r>
              <a:rPr lang="es-VE" sz="3200" b="1" dirty="0">
                <a:solidFill>
                  <a:schemeClr val="tx1">
                    <a:lumMod val="50000"/>
                    <a:lumOff val="50000"/>
                  </a:schemeClr>
                </a:solidFill>
              </a:rPr>
              <a:t>utiliza un mecanismo de </a:t>
            </a:r>
            <a:r>
              <a:rPr lang="es-VE" sz="3200" b="1" dirty="0" smtClean="0">
                <a:solidFill>
                  <a:schemeClr val="tx1">
                    <a:lumMod val="50000"/>
                    <a:lumOff val="50000"/>
                  </a:schemeClr>
                </a:solidFill>
              </a:rPr>
              <a:t>lectura/escritura en el que los bloques individuales o registros tienen una dirección única basada en su dirección física.</a:t>
            </a:r>
          </a:p>
          <a:p>
            <a:pPr marL="342900" indent="12700" algn="just">
              <a:spcAft>
                <a:spcPts val="1200"/>
              </a:spcAft>
              <a:buClr>
                <a:schemeClr val="tx1"/>
              </a:buClr>
              <a:buFont typeface="Wingdings 2" panose="05020102010507070707" pitchFamily="18" charset="2"/>
              <a:buChar char=""/>
            </a:pPr>
            <a:r>
              <a:rPr lang="es-VE" sz="3200" b="1" dirty="0" smtClean="0">
                <a:solidFill>
                  <a:schemeClr val="tx1">
                    <a:lumMod val="50000"/>
                    <a:lumOff val="50000"/>
                  </a:schemeClr>
                </a:solidFill>
              </a:rPr>
              <a:t>El acceso se lleva a cabo mediante un acceso directo a una vecindad dada, seguido de una búsqueda secuencial, ya sea contando, o esperando hasta alcanzar la posición final.</a:t>
            </a:r>
          </a:p>
          <a:p>
            <a:pPr marL="342900" indent="12700" algn="just">
              <a:spcAft>
                <a:spcPts val="1200"/>
              </a:spcAft>
              <a:buClr>
                <a:schemeClr val="tx1"/>
              </a:buClr>
              <a:buFont typeface="Wingdings 2" panose="05020102010507070707" pitchFamily="18" charset="2"/>
              <a:buChar char=""/>
            </a:pPr>
            <a:r>
              <a:rPr lang="es-VE" sz="3200" b="1" dirty="0" smtClean="0">
                <a:solidFill>
                  <a:schemeClr val="tx1">
                    <a:lumMod val="50000"/>
                    <a:lumOff val="50000"/>
                  </a:schemeClr>
                </a:solidFill>
              </a:rPr>
              <a:t>El tiempo de acceso es variable.</a:t>
            </a:r>
          </a:p>
        </p:txBody>
      </p:sp>
    </p:spTree>
    <p:extLst>
      <p:ext uri="{BB962C8B-B14F-4D97-AF65-F5344CB8AC3E}">
        <p14:creationId xmlns:p14="http://schemas.microsoft.com/office/powerpoint/2010/main" val="371671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CARACTERÍSTICAS DE LOS SISTEMAS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2" name="Rectángulo 21"/>
          <p:cNvSpPr/>
          <p:nvPr/>
        </p:nvSpPr>
        <p:spPr>
          <a:xfrm>
            <a:off x="189185" y="532681"/>
            <a:ext cx="6535296" cy="521316"/>
          </a:xfrm>
          <a:prstGeom prst="rect">
            <a:avLst/>
          </a:prstGeom>
          <a:gradFill flip="none" rotWithShape="1">
            <a:gsLst>
              <a:gs pos="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23" name="5 Rectángulo"/>
          <p:cNvSpPr/>
          <p:nvPr/>
        </p:nvSpPr>
        <p:spPr>
          <a:xfrm>
            <a:off x="189187" y="489415"/>
            <a:ext cx="6365364"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MÉTODOS DE ACCESO</a:t>
            </a:r>
            <a:endParaRPr lang="es-ES" sz="3200" b="1" dirty="0">
              <a:ln w="17780" cmpd="sng">
                <a:noFill/>
                <a:prstDash val="solid"/>
                <a:miter lim="800000"/>
              </a:ln>
              <a:solidFill>
                <a:schemeClr val="lt1"/>
              </a:solidFill>
              <a:latin typeface="Rockwell" panose="02060603020205020403" pitchFamily="18" charset="0"/>
            </a:endParaRPr>
          </a:p>
        </p:txBody>
      </p:sp>
      <p:sp>
        <p:nvSpPr>
          <p:cNvPr id="24" name="CuadroTexto 23"/>
          <p:cNvSpPr txBox="1"/>
          <p:nvPr/>
        </p:nvSpPr>
        <p:spPr>
          <a:xfrm>
            <a:off x="94594" y="1114412"/>
            <a:ext cx="8803106" cy="5278368"/>
          </a:xfrm>
          <a:prstGeom prst="rect">
            <a:avLst/>
          </a:prstGeom>
          <a:noFill/>
        </p:spPr>
        <p:txBody>
          <a:bodyPr wrap="square" rtlCol="0">
            <a:spAutoFit/>
          </a:bodyPr>
          <a:lstStyle/>
          <a:p>
            <a:pPr marL="342900" indent="-342900" algn="just">
              <a:spcAft>
                <a:spcPts val="1800"/>
              </a:spcAft>
              <a:buClr>
                <a:schemeClr val="tx1"/>
              </a:buClr>
              <a:buFont typeface="Wingdings 2" panose="05020102010507070707" pitchFamily="18" charset="2"/>
              <a:buChar char=""/>
            </a:pPr>
            <a:r>
              <a:rPr lang="es-VE" sz="3600" b="1" dirty="0"/>
              <a:t>ALEATORIO(random</a:t>
            </a:r>
            <a:r>
              <a:rPr lang="es-VE" sz="3600" b="1" dirty="0" smtClean="0"/>
              <a:t>):</a:t>
            </a:r>
          </a:p>
          <a:p>
            <a:pPr marL="685800" indent="-342900" algn="just">
              <a:spcAft>
                <a:spcPts val="1800"/>
              </a:spcAft>
              <a:buClr>
                <a:schemeClr val="tx1"/>
              </a:buClr>
              <a:buFont typeface="Wingdings 2" panose="05020102010507070707" pitchFamily="18" charset="2"/>
              <a:buChar char=""/>
            </a:pPr>
            <a:r>
              <a:rPr lang="es-VE" sz="3200" b="1" dirty="0">
                <a:solidFill>
                  <a:schemeClr val="tx1">
                    <a:lumMod val="50000"/>
                    <a:lumOff val="50000"/>
                  </a:schemeClr>
                </a:solidFill>
              </a:rPr>
              <a:t>Cada posición </a:t>
            </a:r>
            <a:r>
              <a:rPr lang="es-VE" sz="3200" b="1" dirty="0" smtClean="0">
                <a:solidFill>
                  <a:schemeClr val="tx1">
                    <a:lumMod val="50000"/>
                    <a:lumOff val="50000"/>
                  </a:schemeClr>
                </a:solidFill>
              </a:rPr>
              <a:t>direccionable de memoria tiene un único mecanismo de acceso cableado físicamente.</a:t>
            </a:r>
          </a:p>
          <a:p>
            <a:pPr marL="685800" indent="-342900" algn="just">
              <a:spcAft>
                <a:spcPts val="1800"/>
              </a:spcAft>
              <a:buClr>
                <a:schemeClr val="tx1"/>
              </a:buClr>
              <a:buFont typeface="Wingdings 2" panose="05020102010507070707" pitchFamily="18" charset="2"/>
              <a:buChar char=""/>
            </a:pPr>
            <a:r>
              <a:rPr lang="es-VE" sz="3200" b="1" dirty="0" smtClean="0">
                <a:solidFill>
                  <a:schemeClr val="tx1">
                    <a:lumMod val="50000"/>
                    <a:lumOff val="50000"/>
                  </a:schemeClr>
                </a:solidFill>
              </a:rPr>
              <a:t>El </a:t>
            </a:r>
            <a:r>
              <a:rPr lang="es-VE" sz="3200" b="1" dirty="0">
                <a:solidFill>
                  <a:schemeClr val="tx1">
                    <a:lumMod val="50000"/>
                    <a:lumOff val="50000"/>
                  </a:schemeClr>
                </a:solidFill>
              </a:rPr>
              <a:t>tiempo para acceder a una posición dada es </a:t>
            </a:r>
            <a:r>
              <a:rPr lang="es-VE" sz="3200" b="1" dirty="0" smtClean="0">
                <a:solidFill>
                  <a:schemeClr val="tx1">
                    <a:lumMod val="50000"/>
                    <a:lumOff val="50000"/>
                  </a:schemeClr>
                </a:solidFill>
              </a:rPr>
              <a:t>constante.</a:t>
            </a:r>
          </a:p>
          <a:p>
            <a:pPr marL="685800" indent="-342900" algn="just">
              <a:spcAft>
                <a:spcPts val="1800"/>
              </a:spcAft>
              <a:buClr>
                <a:schemeClr val="tx1"/>
              </a:buClr>
              <a:buFont typeface="Wingdings 2" panose="05020102010507070707" pitchFamily="18" charset="2"/>
              <a:buChar char=""/>
            </a:pPr>
            <a:r>
              <a:rPr lang="es-VE" sz="3200" b="1" dirty="0" smtClean="0">
                <a:solidFill>
                  <a:schemeClr val="tx1">
                    <a:lumMod val="50000"/>
                    <a:lumOff val="50000"/>
                  </a:schemeClr>
                </a:solidFill>
              </a:rPr>
              <a:t>Cualquier posición puede seleccionarse aleatoriamente y ser direccionada y accedida directamente.</a:t>
            </a:r>
            <a:endParaRPr lang="es-VE" sz="3600" b="1" dirty="0" smtClean="0">
              <a:solidFill>
                <a:schemeClr val="tx1">
                  <a:lumMod val="50000"/>
                  <a:lumOff val="50000"/>
                </a:schemeClr>
              </a:solidFill>
            </a:endParaRPr>
          </a:p>
        </p:txBody>
      </p:sp>
    </p:spTree>
    <p:extLst>
      <p:ext uri="{BB962C8B-B14F-4D97-AF65-F5344CB8AC3E}">
        <p14:creationId xmlns:p14="http://schemas.microsoft.com/office/powerpoint/2010/main" val="276192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CARACTERÍSTICAS DE LOS SISTEMAS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2" name="Rectángulo 21"/>
          <p:cNvSpPr/>
          <p:nvPr/>
        </p:nvSpPr>
        <p:spPr>
          <a:xfrm>
            <a:off x="189185" y="532681"/>
            <a:ext cx="5561288" cy="521316"/>
          </a:xfrm>
          <a:prstGeom prst="rect">
            <a:avLst/>
          </a:prstGeom>
          <a:gradFill flip="none" rotWithShape="1">
            <a:gsLst>
              <a:gs pos="0">
                <a:schemeClr val="tx1"/>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23" name="5 Rectángulo"/>
          <p:cNvSpPr/>
          <p:nvPr/>
        </p:nvSpPr>
        <p:spPr>
          <a:xfrm>
            <a:off x="189187" y="489415"/>
            <a:ext cx="6365364"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MÉTODOS DE ACCESO</a:t>
            </a:r>
            <a:endParaRPr lang="es-ES" sz="3200" b="1" dirty="0">
              <a:ln w="17780" cmpd="sng">
                <a:noFill/>
                <a:prstDash val="solid"/>
                <a:miter lim="800000"/>
              </a:ln>
              <a:solidFill>
                <a:schemeClr val="lt1"/>
              </a:solidFill>
              <a:latin typeface="Rockwell" panose="02060603020205020403" pitchFamily="18" charset="0"/>
            </a:endParaRPr>
          </a:p>
        </p:txBody>
      </p:sp>
      <p:sp>
        <p:nvSpPr>
          <p:cNvPr id="24" name="CuadroTexto 23"/>
          <p:cNvSpPr txBox="1"/>
          <p:nvPr/>
        </p:nvSpPr>
        <p:spPr>
          <a:xfrm>
            <a:off x="94594" y="1114412"/>
            <a:ext cx="8803106" cy="5401479"/>
          </a:xfrm>
          <a:prstGeom prst="rect">
            <a:avLst/>
          </a:prstGeom>
          <a:noFill/>
        </p:spPr>
        <p:txBody>
          <a:bodyPr wrap="square" rtlCol="0">
            <a:spAutoFit/>
          </a:bodyPr>
          <a:lstStyle/>
          <a:p>
            <a:pPr marL="342900" indent="-342900" algn="just">
              <a:spcAft>
                <a:spcPts val="1800"/>
              </a:spcAft>
              <a:buClr>
                <a:schemeClr val="tx1"/>
              </a:buClr>
              <a:buFont typeface="Wingdings 2" panose="05020102010507070707" pitchFamily="18" charset="2"/>
              <a:buChar char=""/>
            </a:pPr>
            <a:r>
              <a:rPr lang="es-VE" sz="3000" b="1" dirty="0" smtClean="0"/>
              <a:t>ASOCIATIVO:</a:t>
            </a:r>
          </a:p>
          <a:p>
            <a:pPr marL="342900" algn="just">
              <a:spcAft>
                <a:spcPts val="1800"/>
              </a:spcAft>
              <a:buClr>
                <a:schemeClr val="tx1"/>
              </a:buClr>
            </a:pPr>
            <a:r>
              <a:rPr lang="es-VE" sz="3000" b="1" dirty="0" smtClean="0">
                <a:solidFill>
                  <a:schemeClr val="bg1"/>
                </a:solidFill>
              </a:rPr>
              <a:t>    </a:t>
            </a:r>
            <a:r>
              <a:rPr lang="es-VE" sz="3000" b="1" dirty="0" smtClean="0">
                <a:solidFill>
                  <a:schemeClr val="tx1">
                    <a:lumMod val="50000"/>
                    <a:lumOff val="50000"/>
                  </a:schemeClr>
                </a:solidFill>
              </a:rPr>
              <a:t>Es una memoria de tipo de acceso aleatorio que permite hacer una comparación de ciertas posiciones de bits dentro de una palabra buscando que coincidan con unos valores dados, y hacer esto para todos las palabras simultáneamente.</a:t>
            </a:r>
          </a:p>
          <a:p>
            <a:pPr marL="685800" indent="-342900" algn="just">
              <a:spcAft>
                <a:spcPts val="1800"/>
              </a:spcAft>
              <a:buClr>
                <a:schemeClr val="tx1"/>
              </a:buClr>
              <a:buFont typeface="Wingdings 2" panose="05020102010507070707" pitchFamily="18" charset="2"/>
              <a:buChar char=""/>
            </a:pPr>
            <a:r>
              <a:rPr lang="es-VE" sz="3000" b="1" dirty="0">
                <a:solidFill>
                  <a:schemeClr val="tx1">
                    <a:lumMod val="50000"/>
                    <a:lumOff val="50000"/>
                  </a:schemeClr>
                </a:solidFill>
              </a:rPr>
              <a:t>Cada posición direccionable de memoria tiene un único mecanismo de </a:t>
            </a:r>
            <a:r>
              <a:rPr lang="es-VE" sz="3000" b="1" dirty="0" smtClean="0">
                <a:solidFill>
                  <a:schemeClr val="tx1">
                    <a:lumMod val="50000"/>
                    <a:lumOff val="50000"/>
                  </a:schemeClr>
                </a:solidFill>
              </a:rPr>
              <a:t>direccionamiento.</a:t>
            </a:r>
          </a:p>
          <a:p>
            <a:pPr marL="685800" indent="-342900" algn="just">
              <a:spcAft>
                <a:spcPts val="1800"/>
              </a:spcAft>
              <a:buClr>
                <a:schemeClr val="tx1"/>
              </a:buClr>
              <a:buFont typeface="Wingdings 2" panose="05020102010507070707" pitchFamily="18" charset="2"/>
              <a:buChar char=""/>
            </a:pPr>
            <a:r>
              <a:rPr lang="es-VE" sz="3000" b="1" dirty="0" smtClean="0">
                <a:solidFill>
                  <a:schemeClr val="tx1">
                    <a:lumMod val="50000"/>
                    <a:lumOff val="50000"/>
                  </a:schemeClr>
                </a:solidFill>
              </a:rPr>
              <a:t>El </a:t>
            </a:r>
            <a:r>
              <a:rPr lang="es-VE" sz="3000" b="1" dirty="0">
                <a:solidFill>
                  <a:schemeClr val="tx1">
                    <a:lumMod val="50000"/>
                    <a:lumOff val="50000"/>
                  </a:schemeClr>
                </a:solidFill>
              </a:rPr>
              <a:t>tiempo para acceder a una posición dada es </a:t>
            </a:r>
            <a:r>
              <a:rPr lang="es-VE" sz="3000" b="1" dirty="0" smtClean="0">
                <a:solidFill>
                  <a:schemeClr val="tx1">
                    <a:lumMod val="50000"/>
                    <a:lumOff val="50000"/>
                  </a:schemeClr>
                </a:solidFill>
              </a:rPr>
              <a:t>constante.</a:t>
            </a:r>
          </a:p>
        </p:txBody>
      </p:sp>
    </p:spTree>
    <p:extLst>
      <p:ext uri="{BB962C8B-B14F-4D97-AF65-F5344CB8AC3E}">
        <p14:creationId xmlns:p14="http://schemas.microsoft.com/office/powerpoint/2010/main" val="403775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9182" y="506806"/>
            <a:ext cx="6697139" cy="521316"/>
          </a:xfrm>
          <a:prstGeom prst="rect">
            <a:avLst/>
          </a:prstGeom>
          <a:gradFill flip="none" rotWithShape="1">
            <a:gsLst>
              <a:gs pos="0">
                <a:schemeClr val="tx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2000" dirty="0"/>
          </a:p>
        </p:txBody>
      </p:sp>
      <p:sp>
        <p:nvSpPr>
          <p:cNvPr id="7" name="Rectángulo 6"/>
          <p:cNvSpPr/>
          <p:nvPr/>
        </p:nvSpPr>
        <p:spPr>
          <a:xfrm>
            <a:off x="189186" y="-3028"/>
            <a:ext cx="8954814" cy="455250"/>
          </a:xfrm>
          <a:prstGeom prst="rect">
            <a:avLst/>
          </a:prstGeom>
          <a:solidFill>
            <a:schemeClr val="tx1"/>
          </a:solidFill>
          <a:effectLst/>
          <a:scene3d>
            <a:camera prst="orthographicFront"/>
            <a:lightRig rig="flat" dir="t"/>
          </a:scene3d>
          <a:sp3d prstMaterial="plastic">
            <a:bevelB w="88900" h="31750" prst="angle"/>
          </a:sp3d>
        </p:spPr>
        <p:style>
          <a:lnRef idx="0">
            <a:schemeClr val="lt1">
              <a:hueOff val="0"/>
              <a:satOff val="0"/>
              <a:lumOff val="0"/>
              <a:alphaOff val="0"/>
            </a:schemeClr>
          </a:lnRef>
          <a:fillRef idx="3">
            <a:scrgbClr r="0" g="0" b="0"/>
          </a:fillRef>
          <a:effectRef idx="2">
            <a:schemeClr val="accent2">
              <a:shade val="80000"/>
              <a:hueOff val="0"/>
              <a:satOff val="0"/>
              <a:lumOff val="0"/>
              <a:alphaOff val="0"/>
            </a:schemeClr>
          </a:effectRef>
          <a:fontRef idx="minor">
            <a:schemeClr val="lt1"/>
          </a:fontRef>
        </p:style>
      </p:sp>
      <p:sp>
        <p:nvSpPr>
          <p:cNvPr id="10" name="5 Rectángulo"/>
          <p:cNvSpPr/>
          <p:nvPr/>
        </p:nvSpPr>
        <p:spPr>
          <a:xfrm>
            <a:off x="189186" y="-40222"/>
            <a:ext cx="8954814" cy="492443"/>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600" b="1" dirty="0" smtClean="0">
                <a:ln w="17780" cmpd="sng">
                  <a:noFill/>
                  <a:prstDash val="solid"/>
                  <a:miter lim="800000"/>
                </a:ln>
                <a:solidFill>
                  <a:schemeClr val="lt1"/>
                </a:solidFill>
                <a:latin typeface="Rockwell" panose="02060603020205020403" pitchFamily="18" charset="0"/>
              </a:rPr>
              <a:t>CARACTERÍSTICAS DE LOS SISTEMAS DE MEMORIA</a:t>
            </a:r>
            <a:endParaRPr lang="es-ES" sz="2600" b="1" dirty="0">
              <a:ln w="17780" cmpd="sng">
                <a:noFill/>
                <a:prstDash val="solid"/>
                <a:miter lim="800000"/>
              </a:ln>
              <a:solidFill>
                <a:schemeClr val="lt1"/>
              </a:solidFill>
              <a:latin typeface="Rockwell" panose="02060603020205020403" pitchFamily="18" charset="0"/>
            </a:endParaRPr>
          </a:p>
        </p:txBody>
      </p:sp>
      <p:sp>
        <p:nvSpPr>
          <p:cNvPr id="20" name="5 Rectángulo"/>
          <p:cNvSpPr/>
          <p:nvPr/>
        </p:nvSpPr>
        <p:spPr>
          <a:xfrm>
            <a:off x="189185" y="463540"/>
            <a:ext cx="4208413" cy="584775"/>
          </a:xfrm>
          <a:prstGeom prst="rect">
            <a:avLst/>
          </a:prstGeom>
          <a:noFill/>
        </p:spPr>
        <p:txBody>
          <a:bodyPr wrap="square" lIns="91440" tIns="45720" rIns="91440" bIns="45720">
            <a:spAutoFit/>
          </a:bodyPr>
          <a:ls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b="1" dirty="0" smtClean="0">
                <a:ln w="17780" cmpd="sng">
                  <a:noFill/>
                  <a:prstDash val="solid"/>
                  <a:miter lim="800000"/>
                </a:ln>
                <a:solidFill>
                  <a:schemeClr val="lt1"/>
                </a:solidFill>
                <a:latin typeface="Rockwell" panose="02060603020205020403" pitchFamily="18" charset="0"/>
              </a:rPr>
              <a:t>PRESTACIONES</a:t>
            </a:r>
            <a:endParaRPr lang="es-ES" sz="3200" b="1" dirty="0">
              <a:ln w="17780" cmpd="sng">
                <a:noFill/>
                <a:prstDash val="solid"/>
                <a:miter lim="800000"/>
              </a:ln>
              <a:solidFill>
                <a:schemeClr val="lt1"/>
              </a:solidFill>
              <a:latin typeface="Rockwell" panose="02060603020205020403" pitchFamily="18" charset="0"/>
            </a:endParaRPr>
          </a:p>
        </p:txBody>
      </p:sp>
      <p:sp>
        <p:nvSpPr>
          <p:cNvPr id="25" name="Rectángulo 24"/>
          <p:cNvSpPr/>
          <p:nvPr/>
        </p:nvSpPr>
        <p:spPr>
          <a:xfrm>
            <a:off x="0" y="0"/>
            <a:ext cx="18918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4" name="CuadroTexto 23"/>
          <p:cNvSpPr txBox="1"/>
          <p:nvPr/>
        </p:nvSpPr>
        <p:spPr>
          <a:xfrm>
            <a:off x="94592" y="1102899"/>
            <a:ext cx="8803106" cy="5586145"/>
          </a:xfrm>
          <a:prstGeom prst="rect">
            <a:avLst/>
          </a:prstGeom>
          <a:noFill/>
        </p:spPr>
        <p:txBody>
          <a:bodyPr wrap="square" rtlCol="0">
            <a:spAutoFit/>
          </a:bodyPr>
          <a:lstStyle/>
          <a:p>
            <a:pPr marL="342900" indent="-342900" algn="just">
              <a:spcAft>
                <a:spcPts val="1800"/>
              </a:spcAft>
              <a:buClr>
                <a:schemeClr val="tx1"/>
              </a:buClr>
              <a:buFont typeface="Wingdings 2" panose="05020102010507070707" pitchFamily="18" charset="2"/>
              <a:buChar char=""/>
            </a:pPr>
            <a:r>
              <a:rPr lang="es-VE" sz="2400" b="1" dirty="0" smtClean="0"/>
              <a:t>Tiempo de acceso (latencia): </a:t>
            </a:r>
            <a:r>
              <a:rPr lang="es-VE" sz="2400" b="1" dirty="0" smtClean="0">
                <a:solidFill>
                  <a:schemeClr val="tx1">
                    <a:lumMod val="50000"/>
                    <a:lumOff val="50000"/>
                  </a:schemeClr>
                </a:solidFill>
              </a:rPr>
              <a:t>Para memorias de acceso aleatorio es el tiempo que tarda en realizarse una operación de escritura o lectura. Para memorias de otro tipo, es el tiempo que tarda en situar el mecanismo L/E en la posición deseada.</a:t>
            </a:r>
          </a:p>
          <a:p>
            <a:pPr marL="342900" indent="-342900" algn="just">
              <a:spcAft>
                <a:spcPts val="1800"/>
              </a:spcAft>
              <a:buClr>
                <a:schemeClr val="tx1"/>
              </a:buClr>
              <a:buFont typeface="Wingdings 2" panose="05020102010507070707" pitchFamily="18" charset="2"/>
              <a:buChar char=""/>
            </a:pPr>
            <a:r>
              <a:rPr lang="es-VE" sz="2400" b="1" dirty="0" smtClean="0"/>
              <a:t>Tiempo de ciclo de memoria: </a:t>
            </a:r>
            <a:r>
              <a:rPr lang="es-VE" sz="2400" b="1" dirty="0" smtClean="0">
                <a:solidFill>
                  <a:schemeClr val="tx1">
                    <a:lumMod val="50000"/>
                    <a:lumOff val="50000"/>
                  </a:schemeClr>
                </a:solidFill>
              </a:rPr>
              <a:t>Consiste en el tiempo de acceso y algún tiempo más que se requiere antes de que pueda iniciarse un segundo acceso a memoria.</a:t>
            </a:r>
          </a:p>
          <a:p>
            <a:pPr marL="355600" indent="-355600" algn="just">
              <a:spcAft>
                <a:spcPts val="1800"/>
              </a:spcAft>
              <a:buClr>
                <a:schemeClr val="tx1"/>
              </a:buClr>
            </a:pPr>
            <a:r>
              <a:rPr lang="es-VE" sz="2400" b="1" dirty="0">
                <a:solidFill>
                  <a:schemeClr val="tx1">
                    <a:lumMod val="50000"/>
                    <a:lumOff val="50000"/>
                  </a:schemeClr>
                </a:solidFill>
              </a:rPr>
              <a:t> </a:t>
            </a:r>
            <a:r>
              <a:rPr lang="es-VE" sz="2400" b="1" dirty="0" smtClean="0">
                <a:solidFill>
                  <a:schemeClr val="tx1">
                    <a:lumMod val="50000"/>
                    <a:lumOff val="50000"/>
                  </a:schemeClr>
                </a:solidFill>
              </a:rPr>
              <a:t>    El tiempo de ciclo de memoria depende de las características del  bus de sistema y no del procesador.</a:t>
            </a:r>
          </a:p>
          <a:p>
            <a:pPr marL="342900" indent="-342900" algn="just">
              <a:spcAft>
                <a:spcPts val="1800"/>
              </a:spcAft>
              <a:buClr>
                <a:schemeClr val="tx1"/>
              </a:buClr>
              <a:buFont typeface="Wingdings 2" panose="05020102010507070707" pitchFamily="18" charset="2"/>
              <a:buChar char=""/>
            </a:pPr>
            <a:r>
              <a:rPr lang="es-VE" sz="2400" b="1" dirty="0" smtClean="0"/>
              <a:t>Velocidad de transferencia: </a:t>
            </a:r>
            <a:r>
              <a:rPr lang="es-VE" sz="2400" b="1" dirty="0" smtClean="0">
                <a:solidFill>
                  <a:schemeClr val="tx1">
                    <a:lumMod val="50000"/>
                    <a:lumOff val="50000"/>
                  </a:schemeClr>
                </a:solidFill>
              </a:rPr>
              <a:t>Es la velocidad a la que pueden transferir datos a, o desde, una unidad de memoria. Para memorias de acceso aleatorio coincide con el inverso del tiempo de ciclo.</a:t>
            </a:r>
          </a:p>
        </p:txBody>
      </p:sp>
    </p:spTree>
    <p:extLst>
      <p:ext uri="{BB962C8B-B14F-4D97-AF65-F5344CB8AC3E}">
        <p14:creationId xmlns:p14="http://schemas.microsoft.com/office/powerpoint/2010/main" val="398450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1274</TotalTime>
  <Words>2216</Words>
  <Application>Microsoft Office PowerPoint</Application>
  <PresentationFormat>Presentación en pantalla (4:3)</PresentationFormat>
  <Paragraphs>370</Paragraphs>
  <Slides>41</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41</vt:i4>
      </vt:variant>
    </vt:vector>
  </HeadingPairs>
  <TitlesOfParts>
    <vt:vector size="49" baseType="lpstr">
      <vt:lpstr>Arial</vt:lpstr>
      <vt:lpstr>Calibri</vt:lpstr>
      <vt:lpstr>Calibri Light</vt:lpstr>
      <vt:lpstr>Rockwell</vt:lpstr>
      <vt:lpstr>Rockwell Extra Bold</vt:lpstr>
      <vt:lpstr>Wingdings 2</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Martinez</dc:creator>
  <cp:lastModifiedBy>Luis Martinez</cp:lastModifiedBy>
  <cp:revision>102</cp:revision>
  <dcterms:created xsi:type="dcterms:W3CDTF">2014-03-18T22:33:54Z</dcterms:created>
  <dcterms:modified xsi:type="dcterms:W3CDTF">2014-03-28T14:55:35Z</dcterms:modified>
</cp:coreProperties>
</file>