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78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283" r:id="rId36"/>
    <p:sldId id="297" r:id="rId37"/>
    <p:sldId id="288" r:id="rId38"/>
    <p:sldId id="310" r:id="rId39"/>
    <p:sldId id="293" r:id="rId40"/>
    <p:sldId id="284" r:id="rId41"/>
    <p:sldId id="287" r:id="rId42"/>
    <p:sldId id="311" r:id="rId43"/>
    <p:sldId id="294" r:id="rId44"/>
    <p:sldId id="289" r:id="rId45"/>
    <p:sldId id="290" r:id="rId46"/>
    <p:sldId id="292" r:id="rId47"/>
    <p:sldId id="296" r:id="rId48"/>
    <p:sldId id="333" r:id="rId49"/>
    <p:sldId id="295" r:id="rId50"/>
    <p:sldId id="276" r:id="rId5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1" autoAdjust="0"/>
    <p:restoredTop sz="94660"/>
  </p:normalViewPr>
  <p:slideViewPr>
    <p:cSldViewPr>
      <p:cViewPr varScale="1">
        <p:scale>
          <a:sx n="61" d="100"/>
          <a:sy n="61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D0CC-CF68-4C3D-BCB8-5FEDEFA7C671}" type="datetimeFigureOut">
              <a:rPr lang="es-ES" smtClean="0"/>
              <a:t>27/01/2015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1EE9-DFFE-4BD1-928E-A52C6A56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1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1EE9-DFFE-4BD1-928E-A52C6A5620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8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2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83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5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18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0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4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56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280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968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82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7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4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28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8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93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6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6874F52-ED32-455D-BF13-ABFE4052B055}" type="datetimeFigureOut">
              <a:rPr lang="es-VE" smtClean="0"/>
              <a:t>27-01-2015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352928" cy="72008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UNIVERSIDAD DE ORIENTE.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NUCLEÓ ANZOÁTEGUI.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ESCUELA DE INGENIERÍA Y CIENCIAS APLICADAS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DEPARTAMENTO DE COMPUTACIÓN Y SISTEMAS</a:t>
            </a:r>
          </a:p>
          <a:p>
            <a:pPr algn="ctr"/>
            <a:endParaRPr lang="es-VE" sz="6400" b="1" dirty="0" smtClean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7200" b="1" dirty="0" smtClean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772816"/>
            <a:ext cx="23042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4463122" y="5085184"/>
            <a:ext cx="4320630" cy="13407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GRUPO NÚMERO 3: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          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19.840.230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</a:t>
            </a:r>
            <a:endParaRPr lang="es-ES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MANUEL </a:t>
            </a: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DUN         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VE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19.257.821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ORLANDO </a:t>
            </a: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MEDINA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16.067.176</a:t>
            </a:r>
            <a:endParaRPr lang="es-ES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331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177122" y="3533115"/>
            <a:ext cx="457200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UML PARTE 2</a:t>
            </a:r>
            <a:r>
              <a:rPr lang="es-ES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endParaRPr lang="es-VE" b="1" dirty="0" smtClean="0">
              <a:ln w="50800"/>
              <a:solidFill>
                <a:schemeClr val="bg1">
                  <a:shade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0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112"/>
            <a:ext cx="8352928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3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ESTADO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7 CuadroTexto"/>
          <p:cNvSpPr txBox="1"/>
          <p:nvPr/>
        </p:nvSpPr>
        <p:spPr>
          <a:xfrm>
            <a:off x="6516216" y="598595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</a:p>
        </p:txBody>
      </p:sp>
    </p:spTree>
    <p:extLst>
      <p:ext uri="{BB962C8B-B14F-4D97-AF65-F5344CB8AC3E}">
        <p14:creationId xmlns:p14="http://schemas.microsoft.com/office/powerpoint/2010/main" val="63732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Visualizamos y comprendemos la vida de un objeto</a:t>
            </a:r>
            <a:br>
              <a:rPr lang="es-ES" sz="1800" dirty="0" smtClean="0"/>
            </a:br>
            <a:endParaRPr lang="es-ES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Visualizamos los posibles estados en que puede estar un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Describe una máquina de estado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10220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9694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Calibri" charset="0"/>
              </a:rPr>
              <a:t>Básicamente agrupan diferentes elementos de modelado en una entidad cohesiva.</a:t>
            </a:r>
          </a:p>
        </p:txBody>
      </p:sp>
    </p:spTree>
    <p:extLst>
      <p:ext uri="{BB962C8B-B14F-4D97-AF65-F5344CB8AC3E}">
        <p14:creationId xmlns:p14="http://schemas.microsoft.com/office/powerpoint/2010/main" val="14261620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pic>
        <p:nvPicPr>
          <p:cNvPr id="5" name="Marcador de contenido 4" descr="ejemplo de paqu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1901" y="2282273"/>
            <a:ext cx="1904762" cy="1333334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Los Paquetes por lo general se representa como una carpeta con el nombre de la misma en la pestaña.</a:t>
            </a:r>
          </a:p>
        </p:txBody>
      </p:sp>
    </p:spTree>
    <p:extLst>
      <p:ext uri="{BB962C8B-B14F-4D97-AF65-F5344CB8AC3E}">
        <p14:creationId xmlns:p14="http://schemas.microsoft.com/office/powerpoint/2010/main" val="24277260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/>
              <a:t>Nombre simple: "Ejemplo".</a:t>
            </a:r>
          </a:p>
          <a:p>
            <a:r>
              <a:rPr lang="es-ES"/>
              <a:t>Nombre calificado "Ejemplo1::Ejemplo2".</a:t>
            </a:r>
          </a:p>
          <a:p>
            <a:r>
              <a:rPr lang="es-ES"/>
              <a:t>Cada paquete tiene su propio espacio de nombres, pero se recomienda no repetir nombres.</a:t>
            </a:r>
          </a:p>
          <a:p>
            <a:r>
              <a:rPr lang="es-ES"/>
              <a:t>Elementos de diferentes tipos pueden tener el mismo nombre, pero no se recomienda.</a:t>
            </a:r>
          </a:p>
        </p:txBody>
      </p:sp>
    </p:spTree>
    <p:extLst>
      <p:ext uri="{BB962C8B-B14F-4D97-AF65-F5344CB8AC3E}">
        <p14:creationId xmlns:p14="http://schemas.microsoft.com/office/powerpoint/2010/main" val="6702803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contener otros elementos tales como </a:t>
            </a:r>
            <a:r>
              <a:rPr lang="es-ES" b="1"/>
              <a:t>clases, interfaces, componentes, nodos, colaboraciones, casos de uso, diagramas e incluso otros paquetes.</a:t>
            </a:r>
          </a:p>
          <a:p>
            <a:r>
              <a:rPr lang="es-ES"/>
              <a:t>Es recomendable no crear anidamientos muy profundos.</a:t>
            </a:r>
          </a:p>
        </p:txBody>
      </p:sp>
    </p:spTree>
    <p:extLst>
      <p:ext uri="{BB962C8B-B14F-4D97-AF65-F5344CB8AC3E}">
        <p14:creationId xmlns:p14="http://schemas.microsoft.com/office/powerpoint/2010/main" val="19199713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 al 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2962" y="2226469"/>
            <a:ext cx="5142387" cy="3332072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Al igual que las clases, se puede especificar la visibilidad de los elementos de un paquete.</a:t>
            </a:r>
          </a:p>
          <a:p>
            <a:r>
              <a:rPr lang="es-ES" dirty="0"/>
              <a:t>La visibilidad puede ser público, protegido o privado.</a:t>
            </a:r>
          </a:p>
          <a:p>
            <a:r>
              <a:rPr lang="es-ES" dirty="0"/>
              <a:t>Para los elementos públicos se antecede el nombre con un signo "+" (más).</a:t>
            </a:r>
          </a:p>
          <a:p>
            <a:r>
              <a:rPr lang="es-ES" dirty="0"/>
              <a:t>Para los elementos Privados se antecede el nombre con un singo "-"(menos).</a:t>
            </a:r>
          </a:p>
          <a:p>
            <a:r>
              <a:rPr lang="es-ES" dirty="0"/>
              <a:t>Para los elementos Protegidos se antecede el nombre con un signo "#" (numeral).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8474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4" name="Marcador de contenido 3" descr="Ejemplo 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912" y="1916832"/>
            <a:ext cx="4571429" cy="1904762"/>
          </a:xfrm>
        </p:spPr>
      </p:pic>
    </p:spTree>
    <p:extLst>
      <p:ext uri="{BB962C8B-B14F-4D97-AF65-F5344CB8AC3E}">
        <p14:creationId xmlns:p14="http://schemas.microsoft.com/office/powerpoint/2010/main" val="21564536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 MODELADO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 modelo es una abstracción de un sistema o de una entidad del mundo real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741256"/>
            <a:ext cx="5832648" cy="28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importar otros paquetes. Esto hace que si el paquete A importa al paquete B entonces el espacio de nombres de B se incluyen en A.</a:t>
            </a:r>
          </a:p>
        </p:txBody>
      </p:sp>
    </p:spTree>
    <p:extLst>
      <p:ext uri="{BB962C8B-B14F-4D97-AF65-F5344CB8AC3E}">
        <p14:creationId xmlns:p14="http://schemas.microsoft.com/office/powerpoint/2010/main" val="3425385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paque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081" y="1029892"/>
            <a:ext cx="6502001" cy="4936355"/>
          </a:xfrm>
        </p:spPr>
      </p:pic>
    </p:spTree>
    <p:extLst>
      <p:ext uri="{BB962C8B-B14F-4D97-AF65-F5344CB8AC3E}">
        <p14:creationId xmlns:p14="http://schemas.microsoft.com/office/powerpoint/2010/main" val="9884143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Un elemento público significa que es visible por otro paquetes por medio de importación.</a:t>
            </a:r>
          </a:p>
          <a:p>
            <a:r>
              <a:rPr lang="es-ES"/>
              <a:t>Un elemento protegido significa que es visible a los paquetes que son sus hijos.</a:t>
            </a:r>
          </a:p>
          <a:p>
            <a:r>
              <a:rPr lang="es-ES"/>
              <a:t>Un elemento privado significa que no son visibles por otros paquetes.</a:t>
            </a:r>
          </a:p>
        </p:txBody>
      </p:sp>
    </p:spTree>
    <p:extLst>
      <p:ext uri="{BB962C8B-B14F-4D97-AF65-F5344CB8AC3E}">
        <p14:creationId xmlns:p14="http://schemas.microsoft.com/office/powerpoint/2010/main" val="1720693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Depliegue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/>
              <a:t>Los diagramas de despliegues modelan la interacción de piezas de hardware con elementos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13025709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Nodos</a:t>
            </a:r>
          </a:p>
        </p:txBody>
      </p:sp>
      <p:pic>
        <p:nvPicPr>
          <p:cNvPr id="5" name="Marcador de posición de imagen 4" descr="nod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6" r="-2594"/>
          <a:stretch>
            <a:fillRect/>
          </a:stretch>
        </p:blipFill>
        <p:spPr>
          <a:xfrm>
            <a:off x="1475656" y="836712"/>
            <a:ext cx="4140509" cy="250054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/>
              <a:t>Representan elementos del Hardware.</a:t>
            </a:r>
          </a:p>
        </p:txBody>
      </p:sp>
    </p:spTree>
    <p:extLst>
      <p:ext uri="{BB962C8B-B14F-4D97-AF65-F5344CB8AC3E}">
        <p14:creationId xmlns:p14="http://schemas.microsoft.com/office/powerpoint/2010/main" val="34449213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Artefactos</a:t>
            </a:r>
          </a:p>
        </p:txBody>
      </p:sp>
      <p:pic>
        <p:nvPicPr>
          <p:cNvPr id="5" name="Marcador de posición de imagen 4" descr="artefac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033" t="5206" r="5011" b="8113"/>
          <a:stretch>
            <a:fillRect/>
          </a:stretch>
        </p:blipFill>
        <p:spPr>
          <a:xfrm>
            <a:off x="611561" y="404664"/>
            <a:ext cx="4868608" cy="293264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elementos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2571915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Conexiones entre nodos</a:t>
            </a:r>
          </a:p>
        </p:txBody>
      </p:sp>
      <p:pic>
        <p:nvPicPr>
          <p:cNvPr id="9" name="Marcador de posición de imagen 8" descr="conexió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880" t="-2873" r="3584" b="2873"/>
          <a:stretch>
            <a:fillRect/>
          </a:stretch>
        </p:blipFill>
        <p:spPr>
          <a:xfrm>
            <a:off x="395536" y="548680"/>
            <a:ext cx="5657824" cy="250912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puede conectar nodos entre sí para denotar interacción entre ellos.</a:t>
            </a:r>
          </a:p>
        </p:txBody>
      </p:sp>
    </p:spTree>
    <p:extLst>
      <p:ext uri="{BB962C8B-B14F-4D97-AF65-F5344CB8AC3E}">
        <p14:creationId xmlns:p14="http://schemas.microsoft.com/office/powerpoint/2010/main" val="33376521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ejemploDesplie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3968" y="1268760"/>
            <a:ext cx="3824177" cy="4258519"/>
          </a:xfrm>
        </p:spPr>
      </p:pic>
    </p:spTree>
    <p:extLst>
      <p:ext uri="{BB962C8B-B14F-4D97-AF65-F5344CB8AC3E}">
        <p14:creationId xmlns:p14="http://schemas.microsoft.com/office/powerpoint/2010/main" val="11099884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Actividad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1800" dirty="0">
                <a:latin typeface="Calibri"/>
              </a:rPr>
              <a:t>Los diagramas de actividad modelan los aspectos dinámicos de un sistema.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5509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Contienen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Acciones</a:t>
            </a:r>
          </a:p>
          <a:p>
            <a:r>
              <a:rPr lang="es-ES"/>
              <a:t>Nodos de actividad</a:t>
            </a:r>
          </a:p>
          <a:p>
            <a:r>
              <a:rPr lang="es-ES"/>
              <a:t>Flujos</a:t>
            </a:r>
          </a:p>
          <a:p>
            <a:r>
              <a:rPr lang="es-ES"/>
              <a:t>Objetos Valor</a:t>
            </a:r>
          </a:p>
        </p:txBody>
      </p:sp>
    </p:spTree>
    <p:extLst>
      <p:ext uri="{BB962C8B-B14F-4D97-AF65-F5344CB8AC3E}">
        <p14:creationId xmlns:p14="http://schemas.microsoft.com/office/powerpoint/2010/main" val="3463757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OBJETIVOS DE UML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Visualizar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Especificar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Construir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Documentar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Que nos permite UML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22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Acciones y Nodos de actividad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un paso o acción en el diagrama. En el caso de la Acción es atómica.</a:t>
            </a:r>
          </a:p>
        </p:txBody>
      </p:sp>
      <p:pic>
        <p:nvPicPr>
          <p:cNvPr id="9" name="Marcador de posición de imagen 8" descr="nodac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" t="2398" r="41" b="-2398"/>
          <a:stretch>
            <a:fillRect/>
          </a:stretch>
        </p:blipFill>
        <p:spPr>
          <a:xfrm>
            <a:off x="794567" y="1268760"/>
            <a:ext cx="4717474" cy="944862"/>
          </a:xfrm>
        </p:spPr>
      </p:pic>
    </p:spTree>
    <p:extLst>
      <p:ext uri="{BB962C8B-B14F-4D97-AF65-F5344CB8AC3E}">
        <p14:creationId xmlns:p14="http://schemas.microsoft.com/office/powerpoint/2010/main" val="21693462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Control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15362" y="2513808"/>
            <a:ext cx="2949178" cy="2858691"/>
          </a:xfrm>
        </p:spPr>
        <p:txBody>
          <a:bodyPr/>
          <a:lstStyle/>
          <a:p>
            <a:r>
              <a:rPr lang="es-ES"/>
              <a:t>Especifica cuál del las acciones le sigen a otras.</a:t>
            </a:r>
          </a:p>
        </p:txBody>
      </p:sp>
      <p:pic>
        <p:nvPicPr>
          <p:cNvPr id="7" name="Marcador de posición de imagen 6" descr="fluj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222" t="-595" r="1222" b="2426"/>
          <a:stretch>
            <a:fillRect/>
          </a:stretch>
        </p:blipFill>
        <p:spPr>
          <a:xfrm>
            <a:off x="4649376" y="1137073"/>
            <a:ext cx="3018298" cy="4452846"/>
          </a:xfrm>
        </p:spPr>
      </p:pic>
    </p:spTree>
    <p:extLst>
      <p:ext uri="{BB962C8B-B14F-4D97-AF65-F5344CB8AC3E}">
        <p14:creationId xmlns:p14="http://schemas.microsoft.com/office/powerpoint/2010/main" val="10215889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Bifurcación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puntos en el proceso donde puedan recorrer caminos alternativos.</a:t>
            </a:r>
          </a:p>
        </p:txBody>
      </p:sp>
      <p:pic>
        <p:nvPicPr>
          <p:cNvPr id="9" name="Marcador de posición de imagen 8" descr="bifurcac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138" b="-213"/>
          <a:stretch>
            <a:fillRect/>
          </a:stretch>
        </p:blipFill>
        <p:spPr>
          <a:xfrm>
            <a:off x="4260009" y="188640"/>
            <a:ext cx="4406648" cy="4317726"/>
          </a:xfrm>
        </p:spPr>
      </p:pic>
    </p:spTree>
    <p:extLst>
      <p:ext uri="{BB962C8B-B14F-4D97-AF65-F5344CB8AC3E}">
        <p14:creationId xmlns:p14="http://schemas.microsoft.com/office/powerpoint/2010/main" val="823034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División y unión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utilizan para representar concurrencia entre procesos.</a:t>
            </a:r>
          </a:p>
        </p:txBody>
      </p:sp>
      <p:pic>
        <p:nvPicPr>
          <p:cNvPr id="11" name="Marcador de posición de imagen 10" descr="divis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14" b="-541"/>
          <a:stretch>
            <a:fillRect/>
          </a:stretch>
        </p:blipFill>
        <p:spPr>
          <a:xfrm>
            <a:off x="2978246" y="188641"/>
            <a:ext cx="3077494" cy="3888432"/>
          </a:xfrm>
        </p:spPr>
      </p:pic>
    </p:spTree>
    <p:extLst>
      <p:ext uri="{BB962C8B-B14F-4D97-AF65-F5344CB8AC3E}">
        <p14:creationId xmlns:p14="http://schemas.microsoft.com/office/powerpoint/2010/main" val="8743424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objetos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Especifican creación y manipulación de objetos en el diagrama de actividad.</a:t>
            </a:r>
          </a:p>
        </p:txBody>
      </p:sp>
      <p:pic>
        <p:nvPicPr>
          <p:cNvPr id="7" name="Marcador de posición de imagen 6" descr="obje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49" b="1233"/>
          <a:stretch>
            <a:fillRect/>
          </a:stretch>
        </p:blipFill>
        <p:spPr>
          <a:xfrm>
            <a:off x="5503922" y="943021"/>
            <a:ext cx="1806458" cy="4968232"/>
          </a:xfrm>
        </p:spPr>
      </p:pic>
    </p:spTree>
    <p:extLst>
      <p:ext uri="{BB962C8B-B14F-4D97-AF65-F5344CB8AC3E}">
        <p14:creationId xmlns:p14="http://schemas.microsoft.com/office/powerpoint/2010/main" val="283422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TIEMPO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042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635896" y="548680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UML 2.0</a:t>
            </a:r>
            <a:endParaRPr lang="es-VE" sz="2800" dirty="0"/>
          </a:p>
        </p:txBody>
      </p:sp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492946" y="2708920"/>
            <a:ext cx="1390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Comportamiento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2635872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3568" y="4046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DE TIEMPO:</a:t>
            </a:r>
            <a:endParaRPr lang="es-V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8321" y="1412776"/>
            <a:ext cx="753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 un diagrama de interacción que muestra los tiempos reales entre </a:t>
            </a:r>
          </a:p>
          <a:p>
            <a:r>
              <a:rPr lang="es-VE" dirty="0"/>
              <a:t>d</a:t>
            </a:r>
            <a:r>
              <a:rPr lang="es-VE" dirty="0" smtClean="0"/>
              <a:t>iferentes objetos o roles, en oposición a la simple secuencia relativa</a:t>
            </a:r>
          </a:p>
          <a:p>
            <a:r>
              <a:rPr lang="es-VE" dirty="0"/>
              <a:t>d</a:t>
            </a:r>
            <a:r>
              <a:rPr lang="es-VE" dirty="0" smtClean="0"/>
              <a:t>e mensajes.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568" y="2564904"/>
            <a:ext cx="7557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En el estándar de Lenguaje de Modelado Unificado de OMG los </a:t>
            </a:r>
            <a:endParaRPr lang="es-VE" dirty="0" smtClean="0"/>
          </a:p>
          <a:p>
            <a:r>
              <a:rPr lang="es-VE" dirty="0" smtClean="0"/>
              <a:t>diagramas </a:t>
            </a:r>
            <a:r>
              <a:rPr lang="es-VE" dirty="0"/>
              <a:t>de </a:t>
            </a:r>
            <a:r>
              <a:rPr lang="es-VE" dirty="0" smtClean="0"/>
              <a:t>tiempo </a:t>
            </a:r>
            <a:r>
              <a:rPr lang="es-VE" dirty="0"/>
              <a:t>son una representación especial de interacción </a:t>
            </a:r>
            <a:endParaRPr lang="es-VE" dirty="0" smtClean="0"/>
          </a:p>
          <a:p>
            <a:r>
              <a:rPr lang="es-VE" dirty="0" smtClean="0"/>
              <a:t>que </a:t>
            </a:r>
            <a:r>
              <a:rPr lang="es-VE" dirty="0"/>
              <a:t>se enfoca en el </a:t>
            </a:r>
            <a:r>
              <a:rPr lang="es-VE" dirty="0" smtClean="0"/>
              <a:t>tiempo </a:t>
            </a:r>
            <a:r>
              <a:rPr lang="es-VE" dirty="0"/>
              <a:t>de los mensajes enviados entre </a:t>
            </a:r>
            <a:r>
              <a:rPr lang="es-VE" dirty="0" smtClean="0"/>
              <a:t>objetos.</a:t>
            </a:r>
            <a:endParaRPr lang="es-VE" dirty="0"/>
          </a:p>
        </p:txBody>
      </p:sp>
      <p:pic>
        <p:nvPicPr>
          <p:cNvPr id="1026" name="Picture 2" descr="Diagrama de tiem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4" y="3626624"/>
            <a:ext cx="6480720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6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ELEMENTOS</a:t>
            </a:r>
            <a:br>
              <a:rPr lang="es-VE" dirty="0" smtClean="0"/>
            </a:br>
            <a:r>
              <a:rPr lang="es-VE" dirty="0" smtClean="0"/>
              <a:t>DEL DIAGRAMA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VE" dirty="0">
                <a:effectLst/>
              </a:rPr>
              <a:t>Objetos: Instancias de las clases y sus comportamientos en el tiempo.</a:t>
            </a:r>
          </a:p>
          <a:p>
            <a:pPr lvl="0"/>
            <a:r>
              <a:rPr lang="es-VE" dirty="0">
                <a:effectLst/>
              </a:rPr>
              <a:t>Comportamiento: El determinado comportamiento de un objeto en </a:t>
            </a:r>
            <a:r>
              <a:rPr lang="es-VE" dirty="0" smtClean="0">
                <a:effectLst/>
              </a:rPr>
              <a:t>un </a:t>
            </a:r>
            <a:r>
              <a:rPr lang="es-VE" dirty="0">
                <a:effectLst/>
              </a:rPr>
              <a:t>tiempo dado.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7933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ilestone.com.mx/articulos/imagenes/art_017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696744" cy="49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07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CONCEPTOS DE MODELADO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Vista (arquitectural)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Diagrama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81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VISIÓN GLOBAL DE INTERACIÓN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DEFINICIÓN DE DIAGRAMA GLOBAL DE VISIÓN DE INTERACIÓN: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980728"/>
            <a:ext cx="871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El diagrama global de las interacciones es un </a:t>
            </a:r>
            <a:r>
              <a:rPr lang="es-VE" i="1" dirty="0"/>
              <a:t>diagrama de comportamiento</a:t>
            </a:r>
            <a:r>
              <a:rPr lang="es-VE" dirty="0"/>
              <a:t>, más </a:t>
            </a:r>
            <a:endParaRPr lang="es-VE" dirty="0" smtClean="0"/>
          </a:p>
          <a:p>
            <a:r>
              <a:rPr lang="es-VE" dirty="0" smtClean="0"/>
              <a:t>precisamente</a:t>
            </a:r>
            <a:r>
              <a:rPr lang="es-VE" dirty="0"/>
              <a:t>, uno de los cuatro </a:t>
            </a:r>
            <a:r>
              <a:rPr lang="es-VE" i="1" dirty="0"/>
              <a:t>diagramas de interacción</a:t>
            </a:r>
            <a:r>
              <a:rPr lang="es-VE" dirty="0"/>
              <a:t>. Muestra una cierta </a:t>
            </a:r>
            <a:endParaRPr lang="es-VE" dirty="0" smtClean="0"/>
          </a:p>
          <a:p>
            <a:r>
              <a:rPr lang="es-VE" dirty="0" smtClean="0"/>
              <a:t>vista </a:t>
            </a:r>
            <a:r>
              <a:rPr lang="es-VE" dirty="0"/>
              <a:t>sobre los aspectos dinámicos de los sistemas </a:t>
            </a:r>
            <a:r>
              <a:rPr lang="es-VE" dirty="0" smtClean="0"/>
              <a:t>modelados.</a:t>
            </a:r>
            <a:endParaRPr lang="es-VE" dirty="0"/>
          </a:p>
        </p:txBody>
      </p:sp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2123910"/>
            <a:ext cx="82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 un hibrido entre un diagrama de actividades y un diagrama de secuencia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29535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ELEMENTOS DEL</a:t>
            </a:r>
            <a:br>
              <a:rPr lang="es-VE" dirty="0" smtClean="0"/>
            </a:br>
            <a:r>
              <a:rPr lang="es-VE" dirty="0" smtClean="0"/>
              <a:t>DIAGRAMA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VE" dirty="0">
                <a:effectLst/>
              </a:rPr>
              <a:t>Círculo relleno, señalando al estado inicial.</a:t>
            </a:r>
          </a:p>
          <a:p>
            <a:pPr lvl="0"/>
            <a:r>
              <a:rPr lang="es-VE" dirty="0">
                <a:effectLst/>
              </a:rPr>
              <a:t>Círculo hueco que contiene un círculo más pequeño lleno, lo que indica el estado final (si existe).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6091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ual-paradigm.com/VPGallery/img/diagrams/InteractionOverviewDiagram/Interaction-Overview-Diagram-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560840" cy="53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53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692696"/>
            <a:ext cx="651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D</a:t>
            </a:r>
            <a:r>
              <a:rPr lang="es-VE" b="1" dirty="0" smtClean="0"/>
              <a:t>iagrama </a:t>
            </a:r>
            <a:r>
              <a:rPr lang="es-VE" b="1" dirty="0"/>
              <a:t>de </a:t>
            </a:r>
            <a:r>
              <a:rPr lang="es-VE" b="1" dirty="0" smtClean="0"/>
              <a:t>secuencia:</a:t>
            </a:r>
            <a:r>
              <a:rPr lang="es-VE" dirty="0" smtClean="0"/>
              <a:t> </a:t>
            </a:r>
            <a:r>
              <a:rPr lang="es-VE" dirty="0"/>
              <a:t>es un tipo de diagrama </a:t>
            </a:r>
            <a:endParaRPr lang="es-VE" dirty="0" smtClean="0"/>
          </a:p>
          <a:p>
            <a:r>
              <a:rPr lang="es-VE" dirty="0" smtClean="0"/>
              <a:t>usado </a:t>
            </a:r>
            <a:r>
              <a:rPr lang="es-VE" dirty="0"/>
              <a:t>para modelar interacción entre objetos en un sistema</a:t>
            </a:r>
          </a:p>
        </p:txBody>
      </p:sp>
      <p:pic>
        <p:nvPicPr>
          <p:cNvPr id="1026" name="Picture 2" descr="http://3.bp.blogspot.com/-2F332ra3awI/TYHFWpFVioI/AAAAAAAAAR0/_elwmeYtI9s/s1600/DiagramaSecuencia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01955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04048" y="1700808"/>
            <a:ext cx="375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Mensaje: pasa de la línea de vida </a:t>
            </a:r>
          </a:p>
          <a:p>
            <a:r>
              <a:rPr lang="es-VE" dirty="0" smtClean="0"/>
              <a:t>de un objeto a otro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5011251" y="2618234"/>
            <a:ext cx="3709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Objeto: rectángulos con nombres</a:t>
            </a:r>
          </a:p>
          <a:p>
            <a:r>
              <a:rPr lang="es-VE" dirty="0" smtClean="0"/>
              <a:t>subrayados, el tiempo se </a:t>
            </a:r>
          </a:p>
          <a:p>
            <a:r>
              <a:rPr lang="es-VE" dirty="0" smtClean="0"/>
              <a:t>Representa como una progresión</a:t>
            </a:r>
          </a:p>
          <a:p>
            <a:r>
              <a:rPr lang="es-VE" dirty="0" smtClean="0"/>
              <a:t>vertical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5004048" y="4089658"/>
            <a:ext cx="3632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Línea de vida activa: el tiempo</a:t>
            </a:r>
          </a:p>
          <a:p>
            <a:r>
              <a:rPr lang="es-VE" dirty="0" smtClean="0"/>
              <a:t>se representa en forma vertical</a:t>
            </a:r>
          </a:p>
          <a:p>
            <a:r>
              <a:rPr lang="es-VE" dirty="0" smtClean="0"/>
              <a:t>inicia en la parte superior y</a:t>
            </a:r>
          </a:p>
          <a:p>
            <a:r>
              <a:rPr lang="es-VE" dirty="0"/>
              <a:t>a</a:t>
            </a:r>
            <a:r>
              <a:rPr lang="es-VE" dirty="0" smtClean="0"/>
              <a:t>vanza a la parte inferior un</a:t>
            </a:r>
          </a:p>
          <a:p>
            <a:r>
              <a:rPr lang="es-VE" dirty="0"/>
              <a:t>m</a:t>
            </a:r>
            <a:r>
              <a:rPr lang="es-VE" dirty="0" smtClean="0"/>
              <a:t>ensaje que este en la parte </a:t>
            </a:r>
          </a:p>
          <a:p>
            <a:r>
              <a:rPr lang="es-VE" dirty="0"/>
              <a:t>s</a:t>
            </a:r>
            <a:r>
              <a:rPr lang="es-VE" dirty="0" smtClean="0"/>
              <a:t>uperior ocurrirá antes que uno </a:t>
            </a:r>
          </a:p>
          <a:p>
            <a:r>
              <a:rPr lang="es-VE" dirty="0"/>
              <a:t>e</a:t>
            </a:r>
            <a:r>
              <a:rPr lang="es-VE" dirty="0" smtClean="0"/>
              <a:t>n la parte inferior</a:t>
            </a:r>
            <a:endParaRPr lang="es-VE" dirty="0"/>
          </a:p>
        </p:txBody>
      </p:sp>
      <p:sp>
        <p:nvSpPr>
          <p:cNvPr id="9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4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yta.com.ar/ta0604/v6n4a1_archivos/fig_5_diagrama_secuenci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51294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4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8938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diagrama de </a:t>
            </a:r>
            <a:r>
              <a:rPr lang="es-VE" dirty="0" smtClean="0"/>
              <a:t>actividades: </a:t>
            </a:r>
            <a:r>
              <a:rPr lang="es-VE" dirty="0"/>
              <a:t>representa los flujos de trabajo paso a paso de negocio </a:t>
            </a:r>
            <a:r>
              <a:rPr lang="es-VE" dirty="0" smtClean="0"/>
              <a:t>y</a:t>
            </a:r>
          </a:p>
          <a:p>
            <a:r>
              <a:rPr lang="es-VE" dirty="0" smtClean="0"/>
              <a:t>operacionales </a:t>
            </a:r>
            <a:r>
              <a:rPr lang="es-VE" dirty="0"/>
              <a:t>de los componentes en un sistema. Un diagrama de actividades </a:t>
            </a:r>
            <a:endParaRPr lang="es-VE" dirty="0" smtClean="0"/>
          </a:p>
          <a:p>
            <a:r>
              <a:rPr lang="es-VE" dirty="0" smtClean="0"/>
              <a:t>muestra </a:t>
            </a:r>
            <a:r>
              <a:rPr lang="es-VE" dirty="0"/>
              <a:t>el flujo de control general.</a:t>
            </a:r>
          </a:p>
        </p:txBody>
      </p:sp>
      <p:pic>
        <p:nvPicPr>
          <p:cNvPr id="3074" name="Picture 2" descr="http://upload.wikimedia.org/wikipedia/commons/thumb/7/76/DiagramaFlujoLampara.svg/220px-DiagramaFlujoLampar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97666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70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7550" y="1268760"/>
            <a:ext cx="176128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Círculo</a:t>
            </a:r>
            <a:r>
              <a:rPr lang="es-VE" dirty="0"/>
              <a:t>: Procedimiento estandarizado.</a:t>
            </a:r>
          </a:p>
          <a:p>
            <a:r>
              <a:rPr lang="es-VE" b="1" dirty="0"/>
              <a:t>Cuadrado</a:t>
            </a:r>
            <a:r>
              <a:rPr lang="es-VE" dirty="0"/>
              <a:t>: Proceso de control.</a:t>
            </a:r>
          </a:p>
          <a:p>
            <a:r>
              <a:rPr lang="es-VE" b="1" dirty="0"/>
              <a:t>Línea continua</a:t>
            </a:r>
            <a:r>
              <a:rPr lang="es-VE" dirty="0"/>
              <a:t>: Flujo de información vía formulario o documentación en soporte de papel escrito.</a:t>
            </a:r>
          </a:p>
          <a:p>
            <a:r>
              <a:rPr lang="es-VE" b="1" dirty="0"/>
              <a:t>Línea interrumpida</a:t>
            </a:r>
            <a:r>
              <a:rPr lang="es-VE" dirty="0"/>
              <a:t>: Flujo de información vía formulario digital.</a:t>
            </a:r>
          </a:p>
          <a:p>
            <a:r>
              <a:rPr lang="es-VE" b="1" dirty="0"/>
              <a:t>Rectángulo</a:t>
            </a:r>
            <a:r>
              <a:rPr lang="es-VE" dirty="0"/>
              <a:t>: Formulario o documentación. Se </a:t>
            </a:r>
            <a:r>
              <a:rPr lang="es-VE" dirty="0" err="1"/>
              <a:t>grafíca</a:t>
            </a:r>
            <a:r>
              <a:rPr lang="es-VE" dirty="0"/>
              <a:t> con un doble de ancho que su altura.</a:t>
            </a:r>
          </a:p>
          <a:p>
            <a:r>
              <a:rPr lang="es-VE" b="1" dirty="0"/>
              <a:t>Rectángulo Pequeño</a:t>
            </a:r>
            <a:r>
              <a:rPr lang="es-VE" dirty="0"/>
              <a:t>: Valor o medio de pago (cheque, pagaré, etc.). Se </a:t>
            </a:r>
            <a:r>
              <a:rPr lang="es-VE" dirty="0" err="1"/>
              <a:t>grafíca</a:t>
            </a:r>
            <a:r>
              <a:rPr lang="es-VE" dirty="0"/>
              <a:t> con un cuádruple de ancho que su altura, siendo su ancho igual al de los formularios.</a:t>
            </a:r>
          </a:p>
          <a:p>
            <a:r>
              <a:rPr lang="es-VE" b="1" dirty="0"/>
              <a:t>Triángulo (base inferior)</a:t>
            </a:r>
            <a:r>
              <a:rPr lang="es-VE" dirty="0"/>
              <a:t>: Archivo definitivo.</a:t>
            </a:r>
          </a:p>
          <a:p>
            <a:r>
              <a:rPr lang="es-VE" b="1" dirty="0"/>
              <a:t>Triángulo Invertido (base superior)</a:t>
            </a:r>
            <a:r>
              <a:rPr lang="es-VE" dirty="0"/>
              <a:t>: Archivo Transitorio.</a:t>
            </a:r>
          </a:p>
          <a:p>
            <a:r>
              <a:rPr lang="es-VE" b="1" dirty="0" err="1"/>
              <a:t>Semióvalo</a:t>
            </a:r>
            <a:r>
              <a:rPr lang="es-VE" dirty="0"/>
              <a:t>: Demora.</a:t>
            </a:r>
          </a:p>
          <a:p>
            <a:r>
              <a:rPr lang="es-VE" b="1" dirty="0"/>
              <a:t>Rombo</a:t>
            </a:r>
            <a:r>
              <a:rPr lang="es-VE" dirty="0"/>
              <a:t>: División entre opciones.</a:t>
            </a:r>
          </a:p>
          <a:p>
            <a:r>
              <a:rPr lang="es-VE" b="1" dirty="0"/>
              <a:t>Trapezoide</a:t>
            </a:r>
            <a:r>
              <a:rPr lang="es-VE" dirty="0"/>
              <a:t>: Carga de datos al sistema.</a:t>
            </a:r>
          </a:p>
          <a:p>
            <a:r>
              <a:rPr lang="es-VE" b="1" dirty="0"/>
              <a:t>Elipsoide</a:t>
            </a:r>
            <a:r>
              <a:rPr lang="es-VE" dirty="0"/>
              <a:t>: Acceso por pantalla.</a:t>
            </a:r>
          </a:p>
          <a:p>
            <a:r>
              <a:rPr lang="es-VE" b="1" dirty="0"/>
              <a:t>Hexágono</a:t>
            </a:r>
            <a:r>
              <a:rPr lang="es-VE" dirty="0"/>
              <a:t>: Proceso no representado.</a:t>
            </a:r>
          </a:p>
          <a:p>
            <a:r>
              <a:rPr lang="es-VE" b="1" dirty="0"/>
              <a:t>Pentágono</a:t>
            </a:r>
            <a:r>
              <a:rPr lang="es-VE" dirty="0"/>
              <a:t>: Conector.</a:t>
            </a:r>
          </a:p>
          <a:p>
            <a:r>
              <a:rPr lang="es-VE" b="1" dirty="0"/>
              <a:t>Cruz de Diagonales</a:t>
            </a:r>
            <a:r>
              <a:rPr lang="es-VE" dirty="0"/>
              <a:t>: Destrucción de Formularios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827584" y="476672"/>
            <a:ext cx="576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ELEMENTOS DEL DIAGRAMA </a:t>
            </a:r>
            <a:r>
              <a:rPr lang="es-VE" b="1" dirty="0" smtClean="0"/>
              <a:t>DE ACTIVIDADES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33916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23728" y="692696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DE LOS DIAGRAMAS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9512" y="1412776"/>
            <a:ext cx="89123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VE" dirty="0"/>
              <a:t>En el diagrama de tiempo, un sistema secundario se activa como consecuencia de </a:t>
            </a:r>
            <a:endParaRPr lang="es-VE" dirty="0" smtClean="0"/>
          </a:p>
          <a:p>
            <a:pPr lvl="0"/>
            <a:r>
              <a:rPr lang="es-VE" dirty="0" smtClean="0"/>
              <a:t>la </a:t>
            </a:r>
            <a:r>
              <a:rPr lang="es-VE" dirty="0"/>
              <a:t>activación de un sistema primario. </a:t>
            </a:r>
          </a:p>
          <a:p>
            <a:r>
              <a:rPr lang="es-VE" dirty="0"/>
              <a:t>Ejemplo: El sistema secundario (Alarma y Aspersores) se activa una vez que se </a:t>
            </a:r>
            <a:endParaRPr lang="es-VE" dirty="0" smtClean="0"/>
          </a:p>
          <a:p>
            <a:r>
              <a:rPr lang="es-VE" dirty="0" smtClean="0"/>
              <a:t>activa </a:t>
            </a:r>
            <a:r>
              <a:rPr lang="es-VE" dirty="0"/>
              <a:t>el sistema primario (Detector de Humo).</a:t>
            </a:r>
          </a:p>
          <a:p>
            <a:pPr lvl="0"/>
            <a:r>
              <a:rPr lang="es-VE" dirty="0"/>
              <a:t>En el diagrama de la visión global de interacciones: Tendremos un diagrama de </a:t>
            </a:r>
            <a:endParaRPr lang="es-VE" dirty="0" smtClean="0"/>
          </a:p>
          <a:p>
            <a:pPr lvl="0"/>
            <a:r>
              <a:rPr lang="es-VE" dirty="0" smtClean="0"/>
              <a:t>secuencia </a:t>
            </a:r>
            <a:r>
              <a:rPr lang="es-VE" dirty="0"/>
              <a:t>de ofimática y otro de un software de almacenamiento en la </a:t>
            </a:r>
            <a:endParaRPr lang="es-VE" dirty="0" smtClean="0"/>
          </a:p>
          <a:p>
            <a:pPr lvl="0"/>
            <a:r>
              <a:rPr lang="es-VE" dirty="0" smtClean="0"/>
              <a:t>nube (</a:t>
            </a:r>
            <a:r>
              <a:rPr lang="es-VE" dirty="0"/>
              <a:t>internet).</a:t>
            </a:r>
          </a:p>
          <a:p>
            <a:r>
              <a:rPr lang="es-VE" dirty="0"/>
              <a:t>Para almacenar el </a:t>
            </a:r>
            <a:r>
              <a:rPr lang="es-VE" dirty="0" smtClean="0"/>
              <a:t>archivo </a:t>
            </a:r>
            <a:r>
              <a:rPr lang="es-VE" dirty="0"/>
              <a:t>de ofimática en la nube se tendrá que cumplir con la </a:t>
            </a:r>
            <a:endParaRPr lang="es-VE" dirty="0" smtClean="0"/>
          </a:p>
          <a:p>
            <a:r>
              <a:rPr lang="es-VE" dirty="0" smtClean="0"/>
              <a:t>condición </a:t>
            </a:r>
            <a:r>
              <a:rPr lang="es-VE" dirty="0"/>
              <a:t>de que haya iniciado sesión en el software de almacenamiento en la </a:t>
            </a:r>
            <a:endParaRPr lang="es-VE" dirty="0" smtClean="0"/>
          </a:p>
          <a:p>
            <a:r>
              <a:rPr lang="es-VE" dirty="0" smtClean="0"/>
              <a:t>nube </a:t>
            </a:r>
            <a:r>
              <a:rPr lang="es-VE" dirty="0"/>
              <a:t>y luego se podrá enviar el archivo del diagrama de ofimática al diagrama </a:t>
            </a:r>
            <a:endParaRPr lang="es-VE" dirty="0" smtClean="0"/>
          </a:p>
          <a:p>
            <a:r>
              <a:rPr lang="es-VE" dirty="0" smtClean="0"/>
              <a:t>de </a:t>
            </a:r>
            <a:r>
              <a:rPr lang="es-VE" dirty="0"/>
              <a:t>almacenamiento en la nube. 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4326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63888" y="33265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BIBLIOGRAFIA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1052736"/>
            <a:ext cx="8761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tiempo http</a:t>
            </a:r>
            <a:r>
              <a:rPr lang="es-VE" dirty="0"/>
              <a:t>://</a:t>
            </a:r>
            <a:r>
              <a:rPr lang="es-VE" dirty="0" smtClean="0"/>
              <a:t>es.wikipedia.org/wiki/Diagrama_de_tiempos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global de interacción </a:t>
            </a:r>
          </a:p>
          <a:p>
            <a:r>
              <a:rPr lang="es-VE" dirty="0" smtClean="0"/>
              <a:t>     http</a:t>
            </a:r>
            <a:r>
              <a:rPr lang="es-VE" dirty="0"/>
              <a:t>://</a:t>
            </a:r>
            <a:r>
              <a:rPr lang="es-VE" dirty="0" smtClean="0"/>
              <a:t>es.wikipedia.org/wiki/Diagrama_global_de_interacciones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secuencia http</a:t>
            </a:r>
            <a:r>
              <a:rPr lang="es-VE" dirty="0"/>
              <a:t>://</a:t>
            </a:r>
            <a:r>
              <a:rPr lang="es-VE" dirty="0" smtClean="0"/>
              <a:t>es.wikipedia.org/wiki/Diagrama_de_secuencia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flujo http</a:t>
            </a:r>
            <a:r>
              <a:rPr lang="es-VE" dirty="0"/>
              <a:t>://</a:t>
            </a:r>
            <a:r>
              <a:rPr lang="es-VE" dirty="0" smtClean="0"/>
              <a:t>es.wikipedia.org/wiki/Diagrama_de_flujo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UML 2.0 http</a:t>
            </a:r>
            <a:r>
              <a:rPr lang="es-VE" dirty="0"/>
              <a:t>://www.uml.org</a:t>
            </a:r>
            <a:r>
              <a:rPr lang="es-VE" dirty="0" smtClean="0"/>
              <a:t>/</a:t>
            </a: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68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VISTAS ARQUITECTURALES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628801"/>
            <a:ext cx="5704083" cy="4680520"/>
          </a:xfrm>
        </p:spPr>
      </p:pic>
    </p:spTree>
    <p:extLst>
      <p:ext uri="{BB962C8B-B14F-4D97-AF65-F5344CB8AC3E}">
        <p14:creationId xmlns:p14="http://schemas.microsoft.com/office/powerpoint/2010/main" val="3203204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11560" y="4581128"/>
            <a:ext cx="304800" cy="304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264727" y="5252840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s-VE"/>
            </a:defPPr>
            <a:lvl1pPr>
              <a:defRPr b="1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VE" sz="1600" dirty="0" smtClean="0"/>
              <a:t>ORLANDO MEDINA</a:t>
            </a:r>
            <a:endParaRPr lang="es-VE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264727" y="5771523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59832" y="1772816"/>
            <a:ext cx="30299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0" dirty="0" smtClean="0"/>
              <a:t>FIN</a:t>
            </a:r>
            <a:endParaRPr lang="es-VE" sz="14000" dirty="0"/>
          </a:p>
        </p:txBody>
      </p:sp>
    </p:spTree>
    <p:extLst>
      <p:ext uri="{BB962C8B-B14F-4D97-AF65-F5344CB8AC3E}">
        <p14:creationId xmlns:p14="http://schemas.microsoft.com/office/powerpoint/2010/main" val="305846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32656"/>
            <a:ext cx="862012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 UML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 una representación gráfica de un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Ofrece una vista del sistema a modelar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Ofrece una amplia variedad de diagramas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11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COMUNICACIÓN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6608091" y="5854614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s-VE"/>
            </a:defPPr>
            <a:lvl1pPr>
              <a:defRPr b="1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VE" sz="1600" dirty="0" smtClean="0"/>
              <a:t>ORLANDO MEDINA</a:t>
            </a:r>
            <a:endParaRPr lang="es-VE" sz="1600" dirty="0"/>
          </a:p>
        </p:txBody>
      </p:sp>
    </p:spTree>
    <p:extLst>
      <p:ext uri="{BB962C8B-B14F-4D97-AF65-F5344CB8AC3E}">
        <p14:creationId xmlns:p14="http://schemas.microsoft.com/office/powerpoint/2010/main" val="78070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Es una versión simplificada del diagrama de colaboración en la versión 1.X de UML</a:t>
            </a:r>
            <a:r>
              <a:rPr lang="es-ES" sz="1400" dirty="0" smtClean="0"/>
              <a:t/>
            </a:r>
            <a:br>
              <a:rPr lang="es-ES" sz="1400" dirty="0" smtClean="0"/>
            </a:br>
            <a:endParaRPr lang="es-ES" sz="1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Describe las interacciones entre los objetos en términos de mensajes secuenciales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Los mensajes son etiquetados para mantener el orden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8796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j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1244</Words>
  <Application>Microsoft Office PowerPoint</Application>
  <PresentationFormat>Presentación en pantalla (4:3)</PresentationFormat>
  <Paragraphs>217</Paragraphs>
  <Slides>50</Slides>
  <Notes>22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8" baseType="lpstr">
      <vt:lpstr>Aharoni</vt:lpstr>
      <vt:lpstr>Arial</vt:lpstr>
      <vt:lpstr>Calibri</vt:lpstr>
      <vt:lpstr>Rockwell</vt:lpstr>
      <vt:lpstr>Times New Roman</vt:lpstr>
      <vt:lpstr>Wingdings</vt:lpstr>
      <vt:lpstr>Wingdings 2</vt:lpstr>
      <vt:lpstr>Kilter</vt:lpstr>
      <vt:lpstr>Presentación de PowerPoint</vt:lpstr>
      <vt:lpstr>INTRODUCCIÓN MODELADO</vt:lpstr>
      <vt:lpstr>OBJETIVOS DE UML </vt:lpstr>
      <vt:lpstr>CONCEPTOS DE MODELADO</vt:lpstr>
      <vt:lpstr>VISTAS ARQUITECTURALES</vt:lpstr>
      <vt:lpstr>Presentación de PowerPoint</vt:lpstr>
      <vt:lpstr>DIAGRAMAS UML</vt:lpstr>
      <vt:lpstr>DIAGRAMA DE COMUNICACIÓN</vt:lpstr>
      <vt:lpstr>Es una versión simplificada del diagrama de colaboración en la versión 1.X de UML </vt:lpstr>
      <vt:lpstr>Presentación de PowerPoint</vt:lpstr>
      <vt:lpstr>DIAGRAMA DE ESTADO</vt:lpstr>
      <vt:lpstr>Visualizamos y comprendemos la vida de un objeto </vt:lpstr>
      <vt:lpstr>Presentación de PowerPoint</vt:lpstr>
      <vt:lpstr>Paquetes</vt:lpstr>
      <vt:lpstr>Paquetes</vt:lpstr>
      <vt:lpstr>Nombres</vt:lpstr>
      <vt:lpstr>Contenido</vt:lpstr>
      <vt:lpstr>Visibilidad al importar</vt:lpstr>
      <vt:lpstr>Ejemplo</vt:lpstr>
      <vt:lpstr>Importar</vt:lpstr>
      <vt:lpstr>Ejemplo</vt:lpstr>
      <vt:lpstr>Visibilidad</vt:lpstr>
      <vt:lpstr>Depliegue</vt:lpstr>
      <vt:lpstr>Nodos</vt:lpstr>
      <vt:lpstr>Artefactos</vt:lpstr>
      <vt:lpstr>Conexiones entre nodos</vt:lpstr>
      <vt:lpstr>Ejemplo</vt:lpstr>
      <vt:lpstr>Actividad</vt:lpstr>
      <vt:lpstr>Contienen</vt:lpstr>
      <vt:lpstr>Acciones y Nodos de actividad</vt:lpstr>
      <vt:lpstr>Flujos de Control</vt:lpstr>
      <vt:lpstr>Bifurcación</vt:lpstr>
      <vt:lpstr>División y unión</vt:lpstr>
      <vt:lpstr>Flujos de objetos</vt:lpstr>
      <vt:lpstr>DIAGRAMA DE TIEMPO</vt:lpstr>
      <vt:lpstr>Presentación de PowerPoint</vt:lpstr>
      <vt:lpstr>Presentación de PowerPoint</vt:lpstr>
      <vt:lpstr>ELEMENTOS DEL DIAGRAMA</vt:lpstr>
      <vt:lpstr>Presentación de PowerPoint</vt:lpstr>
      <vt:lpstr>DIAGRAMA DE VISIÓN GLOBAL DE INTERACIÓN</vt:lpstr>
      <vt:lpstr>Presentación de PowerPoint</vt:lpstr>
      <vt:lpstr>ELEMENTOS DEL 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Analógico vs Digital</dc:title>
  <dc:creator>Prendy</dc:creator>
  <cp:lastModifiedBy>luis13711</cp:lastModifiedBy>
  <cp:revision>173</cp:revision>
  <dcterms:created xsi:type="dcterms:W3CDTF">2013-05-10T21:10:44Z</dcterms:created>
  <dcterms:modified xsi:type="dcterms:W3CDTF">2015-01-28T02:16:21Z</dcterms:modified>
</cp:coreProperties>
</file>