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9" r:id="rId2"/>
    <p:sldId id="263" r:id="rId3"/>
    <p:sldId id="261" r:id="rId4"/>
    <p:sldId id="264" r:id="rId5"/>
    <p:sldId id="265" r:id="rId6"/>
    <p:sldId id="266" r:id="rId7"/>
    <p:sldId id="280" r:id="rId8"/>
    <p:sldId id="271" r:id="rId9"/>
    <p:sldId id="267" r:id="rId10"/>
    <p:sldId id="268" r:id="rId11"/>
    <p:sldId id="269" r:id="rId12"/>
    <p:sldId id="270" r:id="rId13"/>
    <p:sldId id="272" r:id="rId14"/>
    <p:sldId id="28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2D2E4-5B06-4BDA-86C4-0D9795E3966B}" type="datetimeFigureOut">
              <a:rPr lang="es-ES"/>
              <a:t>28/01/2015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6AD1B-EA6D-4055-B651-D85B7B0DE719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46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463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34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447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70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04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972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609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898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198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288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96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356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620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97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9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9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18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00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73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49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58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>
                <a:solidFill>
                  <a:srgbClr val="000000"/>
                </a:solidFill>
                <a:latin typeface="Calibri" charset="0"/>
              </a:rPr>
              <a:t>Básicamente agrupan diferentes elementos de modelado en una entidad cohesiva.</a:t>
            </a:r>
          </a:p>
        </p:txBody>
      </p:sp>
    </p:spTree>
    <p:extLst>
      <p:ext uri="{BB962C8B-B14F-4D97-AF65-F5344CB8AC3E}">
        <p14:creationId xmlns:p14="http://schemas.microsoft.com/office/powerpoint/2010/main" val="5541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Depliegue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s-ES"/>
              <a:t>Los diagramas de despliegues modelan la interacción de piezas de hardware con elementos de software.</a:t>
            </a:r>
          </a:p>
        </p:txBody>
      </p:sp>
    </p:spTree>
    <p:extLst>
      <p:ext uri="{BB962C8B-B14F-4D97-AF65-F5344CB8AC3E}">
        <p14:creationId xmlns:p14="http://schemas.microsoft.com/office/powerpoint/2010/main" val="382179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Nodos</a:t>
            </a:r>
          </a:p>
        </p:txBody>
      </p:sp>
      <p:pic>
        <p:nvPicPr>
          <p:cNvPr id="5" name="Marcador de posición de imagen 4" descr="nod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956" r="-2594"/>
          <a:stretch>
            <a:fillRect/>
          </a:stretch>
        </p:blipFill>
        <p:spPr>
          <a:xfrm>
            <a:off x="5537946" y="1555322"/>
            <a:ext cx="5520679" cy="3334065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Representan elementos del Hardware.</a:t>
            </a:r>
          </a:p>
        </p:txBody>
      </p:sp>
    </p:spTree>
    <p:extLst>
      <p:ext uri="{BB962C8B-B14F-4D97-AF65-F5344CB8AC3E}">
        <p14:creationId xmlns:p14="http://schemas.microsoft.com/office/powerpoint/2010/main" val="69827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Artefactos</a:t>
            </a:r>
          </a:p>
        </p:txBody>
      </p:sp>
      <p:pic>
        <p:nvPicPr>
          <p:cNvPr id="5" name="Marcador de posición de imagen 4" descr="artefact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033" t="5206" r="5011" b="8113"/>
          <a:stretch>
            <a:fillRect/>
          </a:stretch>
        </p:blipFill>
        <p:spPr>
          <a:xfrm>
            <a:off x="4301038" y="1035834"/>
            <a:ext cx="7689510" cy="4631832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Representan elementos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15774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Conexiones entre nodos</a:t>
            </a:r>
          </a:p>
        </p:txBody>
      </p:sp>
      <p:pic>
        <p:nvPicPr>
          <p:cNvPr id="9" name="Marcador de posición de imagen 8" descr="conexión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880" t="-2873" r="3584" b="2873"/>
          <a:stretch>
            <a:fillRect/>
          </a:stretch>
        </p:blipFill>
        <p:spPr>
          <a:xfrm>
            <a:off x="4230805" y="1647832"/>
            <a:ext cx="7543765" cy="3345497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Se puede conectar nodos entre sí para denotar interacción entre ellos.</a:t>
            </a:r>
          </a:p>
        </p:txBody>
      </p:sp>
    </p:spTree>
    <p:extLst>
      <p:ext uri="{BB962C8B-B14F-4D97-AF65-F5344CB8AC3E}">
        <p14:creationId xmlns:p14="http://schemas.microsoft.com/office/powerpoint/2010/main" val="153843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5" name="Marcador de contenido 4" descr="ejemploDesplieg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5785" y="568426"/>
            <a:ext cx="5098902" cy="5678025"/>
          </a:xfrm>
        </p:spPr>
      </p:pic>
    </p:spTree>
    <p:extLst>
      <p:ext uri="{BB962C8B-B14F-4D97-AF65-F5344CB8AC3E}">
        <p14:creationId xmlns:p14="http://schemas.microsoft.com/office/powerpoint/2010/main" val="377108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Actividad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400">
                <a:solidFill>
                  <a:srgbClr val="000000"/>
                </a:solidFill>
                <a:latin typeface="Calibri"/>
              </a:rPr>
              <a:t>Los diagramas de actividad modelan los aspectos dinámicos de un sistema.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38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Contienen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Acciones</a:t>
            </a:r>
          </a:p>
          <a:p>
            <a:r>
              <a:rPr lang="es-ES"/>
              <a:t>Nodos de actividad</a:t>
            </a:r>
          </a:p>
          <a:p>
            <a:r>
              <a:rPr lang="es-ES"/>
              <a:t>Flujos</a:t>
            </a:r>
          </a:p>
          <a:p>
            <a:r>
              <a:rPr lang="es-ES"/>
              <a:t>Objetos Valor</a:t>
            </a:r>
          </a:p>
        </p:txBody>
      </p:sp>
    </p:spTree>
    <p:extLst>
      <p:ext uri="{BB962C8B-B14F-4D97-AF65-F5344CB8AC3E}">
        <p14:creationId xmlns:p14="http://schemas.microsoft.com/office/powerpoint/2010/main" val="184075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Acciones y Nodos de actividad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Representan un paso o acción en el diagrama. En el caso de la Acción es atómica.</a:t>
            </a:r>
          </a:p>
        </p:txBody>
      </p:sp>
      <p:pic>
        <p:nvPicPr>
          <p:cNvPr id="9" name="Marcador de posición de imagen 8" descr="nodac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5" t="2398" r="41" b="-2398"/>
          <a:stretch>
            <a:fillRect/>
          </a:stretch>
        </p:blipFill>
        <p:spPr>
          <a:xfrm>
            <a:off x="4952097" y="3011441"/>
            <a:ext cx="6289965" cy="1259816"/>
          </a:xfrm>
        </p:spPr>
      </p:pic>
    </p:spTree>
    <p:extLst>
      <p:ext uri="{BB962C8B-B14F-4D97-AF65-F5344CB8AC3E}">
        <p14:creationId xmlns:p14="http://schemas.microsoft.com/office/powerpoint/2010/main" val="298923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Flujos de Control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53816" y="2208744"/>
            <a:ext cx="3932237" cy="3811588"/>
          </a:xfrm>
        </p:spPr>
        <p:txBody>
          <a:bodyPr/>
          <a:lstStyle/>
          <a:p>
            <a:r>
              <a:rPr lang="es-ES"/>
              <a:t>Especifica cuál del las acciones le siguen a otras.</a:t>
            </a:r>
          </a:p>
        </p:txBody>
      </p:sp>
      <p:pic>
        <p:nvPicPr>
          <p:cNvPr id="7" name="Marcador de posición de imagen 6" descr="fluj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1222" t="-595" r="1222" b="2426"/>
          <a:stretch>
            <a:fillRect/>
          </a:stretch>
        </p:blipFill>
        <p:spPr>
          <a:xfrm>
            <a:off x="6199167" y="373097"/>
            <a:ext cx="4024397" cy="5937128"/>
          </a:xfrm>
        </p:spPr>
      </p:pic>
    </p:spTree>
    <p:extLst>
      <p:ext uri="{BB962C8B-B14F-4D97-AF65-F5344CB8AC3E}">
        <p14:creationId xmlns:p14="http://schemas.microsoft.com/office/powerpoint/2010/main" val="218916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Bifurcación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Representan puntos en el proceso donde puedan recorrer caminos alternativos.</a:t>
            </a:r>
          </a:p>
        </p:txBody>
      </p:sp>
      <p:pic>
        <p:nvPicPr>
          <p:cNvPr id="9" name="Marcador de posición de imagen 8" descr="bifurcacion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-138" b="-213"/>
          <a:stretch>
            <a:fillRect/>
          </a:stretch>
        </p:blipFill>
        <p:spPr>
          <a:xfrm>
            <a:off x="5251687" y="522600"/>
            <a:ext cx="5875531" cy="5756968"/>
          </a:xfrm>
        </p:spPr>
      </p:pic>
    </p:spTree>
    <p:extLst>
      <p:ext uri="{BB962C8B-B14F-4D97-AF65-F5344CB8AC3E}">
        <p14:creationId xmlns:p14="http://schemas.microsoft.com/office/powerpoint/2010/main" val="187255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</a:t>
            </a:r>
          </a:p>
        </p:txBody>
      </p:sp>
      <p:pic>
        <p:nvPicPr>
          <p:cNvPr id="5" name="Marcador de contenido 4" descr="ejemplo de paque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9447" y="2535348"/>
            <a:ext cx="2539682" cy="1777778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Los Paquetes por lo general se representa como una carpeta con el nombre de la misma en la pestaña.</a:t>
            </a:r>
          </a:p>
        </p:txBody>
      </p:sp>
    </p:spTree>
    <p:extLst>
      <p:ext uri="{BB962C8B-B14F-4D97-AF65-F5344CB8AC3E}">
        <p14:creationId xmlns:p14="http://schemas.microsoft.com/office/powerpoint/2010/main" val="101632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División y unión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Se utilizan para representar concurrencia entre procesos.</a:t>
            </a:r>
          </a:p>
        </p:txBody>
      </p:sp>
      <p:pic>
        <p:nvPicPr>
          <p:cNvPr id="11" name="Marcador de posición de imagen 10" descr="division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914" b="-541"/>
          <a:stretch>
            <a:fillRect/>
          </a:stretch>
        </p:blipFill>
        <p:spPr>
          <a:xfrm>
            <a:off x="6340141" y="363242"/>
            <a:ext cx="4103325" cy="6090614"/>
          </a:xfrm>
        </p:spPr>
      </p:pic>
    </p:spTree>
    <p:extLst>
      <p:ext uri="{BB962C8B-B14F-4D97-AF65-F5344CB8AC3E}">
        <p14:creationId xmlns:p14="http://schemas.microsoft.com/office/powerpoint/2010/main" val="321886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Flujos de objetos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Especifican creación y manipulación de objetos en el diagrama de actividad.</a:t>
            </a:r>
          </a:p>
        </p:txBody>
      </p:sp>
      <p:pic>
        <p:nvPicPr>
          <p:cNvPr id="7" name="Marcador de posición de imagen 6" descr="objet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349" b="1233"/>
          <a:stretch>
            <a:fillRect/>
          </a:stretch>
        </p:blipFill>
        <p:spPr>
          <a:xfrm>
            <a:off x="7338563" y="114361"/>
            <a:ext cx="2408610" cy="6624309"/>
          </a:xfrm>
        </p:spPr>
      </p:pic>
    </p:spTree>
    <p:extLst>
      <p:ext uri="{BB962C8B-B14F-4D97-AF65-F5344CB8AC3E}">
        <p14:creationId xmlns:p14="http://schemas.microsoft.com/office/powerpoint/2010/main" val="418448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Nombres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Nombre simple: "Ejemplo".</a:t>
            </a:r>
          </a:p>
          <a:p>
            <a:r>
              <a:rPr lang="es-ES"/>
              <a:t>Nombre calificado "Ejemplo1::Ejemplo2".</a:t>
            </a:r>
          </a:p>
          <a:p>
            <a:r>
              <a:rPr lang="es-ES"/>
              <a:t>Cada paquete tiene su propio espacio de nombres, pero se recomienda no repetir nombres.</a:t>
            </a:r>
          </a:p>
          <a:p>
            <a:r>
              <a:rPr lang="es-ES"/>
              <a:t>Elementos de diferentes tipos pueden tener el mismo nombre, pero no se recomienda.</a:t>
            </a:r>
          </a:p>
        </p:txBody>
      </p:sp>
    </p:spTree>
    <p:extLst>
      <p:ext uri="{BB962C8B-B14F-4D97-AF65-F5344CB8AC3E}">
        <p14:creationId xmlns:p14="http://schemas.microsoft.com/office/powerpoint/2010/main" val="358654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paquete puede contener otros elementos tales como </a:t>
            </a:r>
            <a:r>
              <a:rPr lang="es-ES" b="1"/>
              <a:t>clases, interfaces, componentes, nodos, colaboraciones, casos de uso, diagramas e incluso otros paquetes.</a:t>
            </a:r>
          </a:p>
          <a:p>
            <a:r>
              <a:rPr lang="es-ES"/>
              <a:t>Es recomendable no crear anidamientos muy profundos.</a:t>
            </a:r>
          </a:p>
        </p:txBody>
      </p:sp>
    </p:spTree>
    <p:extLst>
      <p:ext uri="{BB962C8B-B14F-4D97-AF65-F5344CB8AC3E}">
        <p14:creationId xmlns:p14="http://schemas.microsoft.com/office/powerpoint/2010/main" val="284933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Visibilidad al importar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2762"/>
          </a:xfrm>
        </p:spPr>
        <p:txBody>
          <a:bodyPr>
            <a:normAutofit/>
          </a:bodyPr>
          <a:lstStyle/>
          <a:p>
            <a:r>
              <a:rPr lang="es-ES"/>
              <a:t>Al igual que las clases, se puede especificar la visibilidad de los elementos de un paquete.</a:t>
            </a:r>
          </a:p>
          <a:p>
            <a:r>
              <a:rPr lang="es-ES"/>
              <a:t>La visibilidad puede ser público, protegido o privado.</a:t>
            </a:r>
          </a:p>
          <a:p>
            <a:r>
              <a:rPr lang="es-ES"/>
              <a:t>Para los elementos públicos se antecede el nombre con un signo "+" (más).</a:t>
            </a:r>
          </a:p>
          <a:p>
            <a:r>
              <a:rPr lang="es-ES"/>
              <a:t>Para los elementos Privados se antecede el nombre con un singo "-"(menos).</a:t>
            </a:r>
          </a:p>
          <a:p>
            <a:r>
              <a:rPr lang="es-ES"/>
              <a:t>Para los elementos Protegidos se antecede el nombre con un signo "#" (numeral).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37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4" name="Marcador de contenido 3" descr="Ejemplo clien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381" y="2731453"/>
            <a:ext cx="6095238" cy="2539682"/>
          </a:xfrm>
        </p:spPr>
      </p:pic>
    </p:spTree>
    <p:extLst>
      <p:ext uri="{BB962C8B-B14F-4D97-AF65-F5344CB8AC3E}">
        <p14:creationId xmlns:p14="http://schemas.microsoft.com/office/powerpoint/2010/main" val="7838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Importar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paquete puede importar otros paquetes. Esto hace que si el paquete A importa al paquete B entonces el espacio de nombres de B se incluyen en A.</a:t>
            </a:r>
          </a:p>
        </p:txBody>
      </p:sp>
    </p:spTree>
    <p:extLst>
      <p:ext uri="{BB962C8B-B14F-4D97-AF65-F5344CB8AC3E}">
        <p14:creationId xmlns:p14="http://schemas.microsoft.com/office/powerpoint/2010/main" val="123876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5" name="Marcador de contenido 4" descr="paquet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8775" y="230188"/>
            <a:ext cx="8669334" cy="6581807"/>
          </a:xfrm>
        </p:spPr>
      </p:pic>
    </p:spTree>
    <p:extLst>
      <p:ext uri="{BB962C8B-B14F-4D97-AF65-F5344CB8AC3E}">
        <p14:creationId xmlns:p14="http://schemas.microsoft.com/office/powerpoint/2010/main" val="19607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elemento público significa que es visible por otro paquetes por medio de importación.</a:t>
            </a:r>
          </a:p>
          <a:p>
            <a:r>
              <a:rPr lang="es-ES"/>
              <a:t>Un elemento protegido significa que es visible a los paquetes que son sus hijos.</a:t>
            </a:r>
          </a:p>
          <a:p>
            <a:r>
              <a:rPr lang="es-ES"/>
              <a:t>Un elemento privado significa que no son visibles por otros paquetes.</a:t>
            </a:r>
          </a:p>
        </p:txBody>
      </p:sp>
    </p:spTree>
    <p:extLst>
      <p:ext uri="{BB962C8B-B14F-4D97-AF65-F5344CB8AC3E}">
        <p14:creationId xmlns:p14="http://schemas.microsoft.com/office/powerpoint/2010/main" val="921151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Panorámica</PresentationFormat>
  <Paragraphs>0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Paquetes</vt:lpstr>
      <vt:lpstr>Paquetes</vt:lpstr>
      <vt:lpstr>Nombres</vt:lpstr>
      <vt:lpstr>Contenido</vt:lpstr>
      <vt:lpstr>Visibilidad al importar</vt:lpstr>
      <vt:lpstr>Ejemplo</vt:lpstr>
      <vt:lpstr>Importar</vt:lpstr>
      <vt:lpstr>Ejemplo</vt:lpstr>
      <vt:lpstr>Visibilidad</vt:lpstr>
      <vt:lpstr>Depliegue</vt:lpstr>
      <vt:lpstr>Nodos</vt:lpstr>
      <vt:lpstr>Artefactos</vt:lpstr>
      <vt:lpstr>Conexiones entre nodos</vt:lpstr>
      <vt:lpstr>Ejemplo</vt:lpstr>
      <vt:lpstr>Actividad</vt:lpstr>
      <vt:lpstr>Contienen</vt:lpstr>
      <vt:lpstr>Acciones y Nodos de actividad</vt:lpstr>
      <vt:lpstr>Flujos de Control</vt:lpstr>
      <vt:lpstr>Bifurcación</vt:lpstr>
      <vt:lpstr>División y unión</vt:lpstr>
      <vt:lpstr>Flujos de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</cp:revision>
  <dcterms:created xsi:type="dcterms:W3CDTF">2013-07-15T20:26:40Z</dcterms:created>
  <dcterms:modified xsi:type="dcterms:W3CDTF">2015-01-28T01:14:26Z</dcterms:modified>
</cp:coreProperties>
</file>