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8" r:id="rId2"/>
    <p:sldId id="256" r:id="rId3"/>
    <p:sldId id="257" r:id="rId4"/>
    <p:sldId id="258" r:id="rId5"/>
    <p:sldId id="259" r:id="rId6"/>
    <p:sldId id="271" r:id="rId7"/>
    <p:sldId id="272" r:id="rId8"/>
    <p:sldId id="260" r:id="rId9"/>
    <p:sldId id="261" r:id="rId10"/>
    <p:sldId id="270" r:id="rId11"/>
    <p:sldId id="269" r:id="rId12"/>
    <p:sldId id="275" r:id="rId13"/>
    <p:sldId id="263" r:id="rId14"/>
    <p:sldId id="264" r:id="rId15"/>
    <p:sldId id="274" r:id="rId16"/>
    <p:sldId id="273" r:id="rId17"/>
    <p:sldId id="266" r:id="rId18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6B20C-352B-485F-B000-FBC3F3C6A719}" type="datetimeFigureOut">
              <a:rPr lang="es-VE" smtClean="0"/>
              <a:t>17-06-2015</a:t>
            </a:fld>
            <a:endParaRPr lang="es-V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E9DE0-18B1-4769-BD58-A9743D31AFB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512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21EE9-DFFE-4BD1-928E-A52C6A562036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4465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6853-D6D3-46AC-A550-A8DDD3BEDC3E}" type="datetimeFigureOut">
              <a:rPr lang="es-VE" smtClean="0"/>
              <a:t>17-06-2015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FA81-EECC-41EA-AF9B-A3B0DC8DC80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6820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6853-D6D3-46AC-A550-A8DDD3BEDC3E}" type="datetimeFigureOut">
              <a:rPr lang="es-VE" smtClean="0"/>
              <a:t>17-06-2015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FA81-EECC-41EA-AF9B-A3B0DC8DC80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4128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6853-D6D3-46AC-A550-A8DDD3BEDC3E}" type="datetimeFigureOut">
              <a:rPr lang="es-VE" smtClean="0"/>
              <a:t>17-06-2015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FA81-EECC-41EA-AF9B-A3B0DC8DC80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9520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6853-D6D3-46AC-A550-A8DDD3BEDC3E}" type="datetimeFigureOut">
              <a:rPr lang="es-VE" smtClean="0"/>
              <a:t>17-06-2015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FA81-EECC-41EA-AF9B-A3B0DC8DC80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7091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6853-D6D3-46AC-A550-A8DDD3BEDC3E}" type="datetimeFigureOut">
              <a:rPr lang="es-VE" smtClean="0"/>
              <a:t>17-06-2015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FA81-EECC-41EA-AF9B-A3B0DC8DC80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1023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6853-D6D3-46AC-A550-A8DDD3BEDC3E}" type="datetimeFigureOut">
              <a:rPr lang="es-VE" smtClean="0"/>
              <a:t>17-06-2015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FA81-EECC-41EA-AF9B-A3B0DC8DC80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6548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6853-D6D3-46AC-A550-A8DDD3BEDC3E}" type="datetimeFigureOut">
              <a:rPr lang="es-VE" smtClean="0"/>
              <a:t>17-06-2015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FA81-EECC-41EA-AF9B-A3B0DC8DC80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7900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6853-D6D3-46AC-A550-A8DDD3BEDC3E}" type="datetimeFigureOut">
              <a:rPr lang="es-VE" smtClean="0"/>
              <a:t>17-06-2015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FA81-EECC-41EA-AF9B-A3B0DC8DC80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1882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6853-D6D3-46AC-A550-A8DDD3BEDC3E}" type="datetimeFigureOut">
              <a:rPr lang="es-VE" smtClean="0"/>
              <a:t>17-06-2015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FA81-EECC-41EA-AF9B-A3B0DC8DC80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2057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6853-D6D3-46AC-A550-A8DDD3BEDC3E}" type="datetimeFigureOut">
              <a:rPr lang="es-VE" smtClean="0"/>
              <a:t>17-06-2015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FA81-EECC-41EA-AF9B-A3B0DC8DC80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6057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6853-D6D3-46AC-A550-A8DDD3BEDC3E}" type="datetimeFigureOut">
              <a:rPr lang="es-VE" smtClean="0"/>
              <a:t>17-06-2015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FA81-EECC-41EA-AF9B-A3B0DC8DC80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3918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46853-D6D3-46AC-A550-A8DDD3BEDC3E}" type="datetimeFigureOut">
              <a:rPr lang="es-VE" smtClean="0"/>
              <a:t>17-06-2015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CFA81-EECC-41EA-AF9B-A3B0DC8DC80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7382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>
            <a:spLocks noGrp="1"/>
          </p:cNvSpPr>
          <p:nvPr>
            <p:ph type="subTitle" idx="1"/>
          </p:nvPr>
        </p:nvSpPr>
        <p:spPr>
          <a:xfrm>
            <a:off x="1663878" y="526028"/>
            <a:ext cx="8352928" cy="1396994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 fontScale="25000" lnSpcReduction="20000"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s-VE" sz="5600" b="1" dirty="0" smtClean="0">
                <a:ln w="50800"/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Universidad de Oriente.</a:t>
            </a:r>
            <a:endParaRPr lang="es-VE" sz="5600" b="1" dirty="0">
              <a:ln w="50800"/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s-VE" sz="5600" b="1" dirty="0" smtClean="0">
                <a:ln w="50800"/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Núcleo Anzoátegui.</a:t>
            </a:r>
            <a:endParaRPr lang="es-VE" sz="5600" b="1" dirty="0">
              <a:ln w="50800"/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s-VE" sz="5600" b="1" dirty="0" smtClean="0">
                <a:ln w="50800"/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Escuela de Ingeniería y Ciencias Aplicadas.</a:t>
            </a:r>
            <a:endParaRPr lang="es-VE" sz="5600" b="1" dirty="0">
              <a:ln w="50800"/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s-VE" sz="5600" b="1" dirty="0" smtClean="0">
                <a:ln w="50800"/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Departamento de Computación y Sistemas.</a:t>
            </a:r>
          </a:p>
          <a:p>
            <a:pPr algn="ctr"/>
            <a:r>
              <a:rPr lang="es-VE" sz="5600" b="1" dirty="0" smtClean="0">
                <a:ln w="50800"/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Desarrollo de Software.</a:t>
            </a:r>
            <a:endParaRPr lang="es-VE" sz="5600" b="1" dirty="0">
              <a:ln w="50800"/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s-VE" sz="4800" b="1" dirty="0">
              <a:ln w="50800"/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s-VE" sz="4800" b="1" dirty="0">
              <a:ln w="50800"/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s-ES" sz="7200" b="1" dirty="0">
                <a:ln w="50800"/>
                <a:solidFill>
                  <a:schemeClr val="bg1">
                    <a:shade val="50000"/>
                  </a:schemeClr>
                </a:solidFill>
              </a:rPr>
              <a:t> </a:t>
            </a:r>
            <a:endParaRPr lang="es-VE" sz="72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s-ES" sz="7200" b="1" dirty="0">
                <a:ln w="50800"/>
                <a:solidFill>
                  <a:schemeClr val="bg1">
                    <a:shade val="50000"/>
                  </a:schemeClr>
                </a:solidFill>
              </a:rPr>
              <a:t> </a:t>
            </a:r>
            <a:endParaRPr lang="es-VE" sz="72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s-ES" sz="7200" b="1" dirty="0">
                <a:ln w="50800"/>
                <a:solidFill>
                  <a:schemeClr val="bg1">
                    <a:shade val="50000"/>
                  </a:schemeClr>
                </a:solidFill>
              </a:rPr>
              <a:t> </a:t>
            </a:r>
            <a:endParaRPr lang="es-VE" sz="72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s-ES" sz="7200" b="1" dirty="0">
                <a:ln w="50800"/>
                <a:solidFill>
                  <a:schemeClr val="bg1">
                    <a:shade val="50000"/>
                  </a:schemeClr>
                </a:solidFill>
              </a:rPr>
              <a:t> </a:t>
            </a:r>
            <a:endParaRPr lang="es-VE" sz="72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s-ES" sz="7200" b="1" dirty="0">
                <a:ln w="50800"/>
                <a:solidFill>
                  <a:schemeClr val="bg1">
                    <a:shade val="50000"/>
                  </a:schemeClr>
                </a:solidFill>
              </a:rPr>
              <a:t> </a:t>
            </a:r>
            <a:endParaRPr lang="es-VE" sz="72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s-ES" sz="7200" b="1" dirty="0">
                <a:ln w="50800"/>
                <a:solidFill>
                  <a:schemeClr val="bg1">
                    <a:shade val="50000"/>
                  </a:schemeClr>
                </a:solidFill>
              </a:rPr>
              <a:t> </a:t>
            </a:r>
            <a:endParaRPr lang="es-VE" sz="72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s-VE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 </a:t>
            </a:r>
          </a:p>
        </p:txBody>
      </p:sp>
      <p:pic>
        <p:nvPicPr>
          <p:cNvPr id="5" name="Imagen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92856" y="2262611"/>
            <a:ext cx="1962915" cy="1349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2 Subtítulo"/>
          <p:cNvSpPr txBox="1">
            <a:spLocks/>
          </p:cNvSpPr>
          <p:nvPr/>
        </p:nvSpPr>
        <p:spPr>
          <a:xfrm>
            <a:off x="7573962" y="3383561"/>
            <a:ext cx="4320630" cy="185449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tIns="0" rIns="45720" bIns="0" anchor="b">
            <a:normAutofit/>
          </a:bodyPr>
          <a:lstStyle/>
          <a:p>
            <a:pPr>
              <a:defRPr/>
            </a:pPr>
            <a:r>
              <a:rPr lang="es-ES" sz="2000" b="1" dirty="0" smtClean="0">
                <a:ln w="50800"/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Profesor: </a:t>
            </a:r>
            <a:r>
              <a:rPr lang="es-ES" sz="2000" b="1" dirty="0" err="1" smtClean="0">
                <a:ln w="50800"/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Victor</a:t>
            </a:r>
            <a:r>
              <a:rPr lang="es-ES" sz="2000" b="1" dirty="0" smtClean="0">
                <a:ln w="50800"/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Mujica</a:t>
            </a:r>
          </a:p>
          <a:p>
            <a:pPr>
              <a:defRPr/>
            </a:pPr>
            <a:r>
              <a:rPr lang="es-ES" sz="2000" b="1" dirty="0" smtClean="0">
                <a:ln w="50800"/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Grupo </a:t>
            </a:r>
            <a:r>
              <a:rPr lang="es-ES" sz="2000" b="1" dirty="0">
                <a:ln w="50800"/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número 6:                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s-ES" sz="2000" b="1" dirty="0">
                <a:ln w="50800"/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Luis Correa                 </a:t>
            </a:r>
            <a:r>
              <a:rPr lang="es-VE" sz="2000" b="1" dirty="0">
                <a:ln w="50800"/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19.840.230</a:t>
            </a:r>
            <a:r>
              <a:rPr lang="es-ES" sz="2000" b="1" dirty="0">
                <a:ln w="50800"/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s-ES" sz="2000" b="1" dirty="0">
                <a:ln w="50800"/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Manuel </a:t>
            </a:r>
            <a:r>
              <a:rPr lang="es-ES" sz="2000" b="1" dirty="0" err="1">
                <a:ln w="50800"/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Dun</a:t>
            </a:r>
            <a:r>
              <a:rPr lang="es-ES" sz="2000" b="1" dirty="0">
                <a:ln w="50800"/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s-VE" sz="2000" b="1" dirty="0">
                <a:ln w="50800"/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19.257.821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s-ES" sz="2000" b="1" smtClean="0">
                <a:ln w="50800"/>
                <a:solidFill>
                  <a:schemeClr val="tx1">
                    <a:lumMod val="8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Frank </a:t>
            </a:r>
            <a:r>
              <a:rPr lang="es-ES" sz="2000" b="1">
                <a:ln w="50800"/>
                <a:solidFill>
                  <a:schemeClr val="tx1">
                    <a:lumMod val="8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Rondón       </a:t>
            </a:r>
            <a:r>
              <a:rPr lang="es-ES" sz="2000" b="1" smtClean="0">
                <a:ln w="50800"/>
                <a:solidFill>
                  <a:schemeClr val="tx1">
                    <a:lumMod val="8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s-VE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19.738.854</a:t>
            </a:r>
            <a:endParaRPr lang="es-ES" sz="2000" b="1" dirty="0">
              <a:ln w="50800"/>
              <a:solidFill>
                <a:schemeClr val="tx1">
                  <a:lumMod val="85000"/>
                </a:schemeClr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2 Subtítulo"/>
          <p:cNvSpPr txBox="1">
            <a:spLocks/>
          </p:cNvSpPr>
          <p:nvPr/>
        </p:nvSpPr>
        <p:spPr>
          <a:xfrm>
            <a:off x="2855640" y="5301208"/>
            <a:ext cx="5616624" cy="864096"/>
          </a:xfrm>
          <a:prstGeom prst="rect">
            <a:avLst/>
          </a:prstGeom>
        </p:spPr>
        <p:txBody>
          <a:bodyPr vert="horz" tIns="0" rIns="45720" bIns="0" anchor="b">
            <a:normAutofit fontScale="25000" lnSpcReduction="20000"/>
          </a:bodyPr>
          <a:lstStyle/>
          <a:p>
            <a:pPr algn="r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s-ES" sz="2800" dirty="0"/>
              <a:t> </a:t>
            </a:r>
            <a:endParaRPr lang="es-VE" sz="2800" dirty="0"/>
          </a:p>
          <a:p>
            <a:pPr algn="r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s-ES" sz="2800" dirty="0"/>
              <a:t> </a:t>
            </a:r>
            <a:endParaRPr lang="es-VE" sz="2800" dirty="0"/>
          </a:p>
          <a:p>
            <a:pPr algn="r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s-ES" sz="2800" dirty="0"/>
              <a:t> </a:t>
            </a:r>
            <a:endParaRPr lang="es-VE" sz="2800" dirty="0"/>
          </a:p>
          <a:p>
            <a:pPr algn="r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s-ES" sz="2800" dirty="0"/>
              <a:t> </a:t>
            </a:r>
            <a:endParaRPr lang="es-VE" sz="2800" dirty="0"/>
          </a:p>
          <a:p>
            <a:pPr algn="r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s-ES" sz="2800" dirty="0"/>
              <a:t> </a:t>
            </a:r>
            <a:endParaRPr lang="es-VE" sz="2800" dirty="0"/>
          </a:p>
          <a:p>
            <a:pPr algn="r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s-ES" sz="2800" dirty="0"/>
              <a:t> </a:t>
            </a:r>
            <a:endParaRPr lang="es-VE" sz="2800" dirty="0"/>
          </a:p>
          <a:p>
            <a:pPr algn="r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s-VE" sz="2800" dirty="0"/>
              <a:t> </a:t>
            </a:r>
          </a:p>
        </p:txBody>
      </p:sp>
      <p:sp>
        <p:nvSpPr>
          <p:cNvPr id="9" name="8 Rectángulo"/>
          <p:cNvSpPr/>
          <p:nvPr/>
        </p:nvSpPr>
        <p:spPr>
          <a:xfrm>
            <a:off x="3672083" y="3763891"/>
            <a:ext cx="4604459" cy="37562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algn="ctr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s-ES" b="1" dirty="0">
                <a:ln w="50800"/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UML </a:t>
            </a:r>
            <a:r>
              <a:rPr lang="es-ES" b="1" dirty="0" smtClean="0">
                <a:ln w="50800"/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2.0</a:t>
            </a:r>
            <a:r>
              <a:rPr lang="es-ES" b="1" dirty="0">
                <a:ln w="50800"/>
                <a:solidFill>
                  <a:schemeClr val="bg1">
                    <a:shade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s-VE" b="1" dirty="0">
              <a:ln w="50800"/>
              <a:solidFill>
                <a:schemeClr val="bg1">
                  <a:shade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89648" y="5652403"/>
            <a:ext cx="115049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© 2015 por Luis Correa &amp; Manuel </a:t>
            </a:r>
            <a:r>
              <a:rPr lang="es-E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Dun</a:t>
            </a:r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Francisco </a:t>
            </a:r>
            <a:r>
              <a:rPr lang="es-E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Rondon</a:t>
            </a:r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Todos los derechos reservados.</a:t>
            </a:r>
            <a:endParaRPr lang="es-V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V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Barcelona, </a:t>
            </a:r>
            <a:r>
              <a:rPr lang="es-V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 </a:t>
            </a:r>
            <a:r>
              <a:rPr lang="es-V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Mayo de </a:t>
            </a:r>
            <a:r>
              <a:rPr lang="es-V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  <a:endParaRPr lang="es-V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88642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9 CuadroTexto"/>
          <p:cNvSpPr txBox="1"/>
          <p:nvPr/>
        </p:nvSpPr>
        <p:spPr>
          <a:xfrm>
            <a:off x="7824192" y="6306762"/>
            <a:ext cx="216024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2000" b="1" dirty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Luis Correa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377072" y="1716567"/>
            <a:ext cx="1155911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Mensaje: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pasa de la línea de vida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objeto a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  <a:r>
              <a:rPr lang="es-V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rectángulos con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nombres subrayados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el tiempo se r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epresenta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una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progresión vertical</a:t>
            </a:r>
            <a:endParaRPr lang="es-V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Línea de vida activa: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tiempo se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 en forma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vertical inicia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la parte superior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avanza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 parte inferior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mensaje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este en la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parte superior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ocurrirá antes que uno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parte inferior</a:t>
            </a:r>
          </a:p>
          <a:p>
            <a:endParaRPr lang="es-VE" dirty="0"/>
          </a:p>
        </p:txBody>
      </p:sp>
      <p:sp>
        <p:nvSpPr>
          <p:cNvPr id="6" name="CuadroTexto 5"/>
          <p:cNvSpPr txBox="1"/>
          <p:nvPr/>
        </p:nvSpPr>
        <p:spPr>
          <a:xfrm>
            <a:off x="2063553" y="692697"/>
            <a:ext cx="6670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Elementos de Diagrama </a:t>
            </a:r>
            <a:r>
              <a:rPr lang="es-V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s-V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secuencia</a:t>
            </a:r>
            <a:r>
              <a:rPr lang="es-V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V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46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90827" y="433633"/>
            <a:ext cx="5694575" cy="801279"/>
          </a:xfrm>
        </p:spPr>
        <p:txBody>
          <a:bodyPr>
            <a:normAutofit/>
          </a:bodyPr>
          <a:lstStyle/>
          <a:p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Ejemplo de diagrama de secuencia</a:t>
            </a:r>
            <a:endParaRPr lang="es-V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9726" y="1453266"/>
            <a:ext cx="441253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V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s-V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V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s-V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V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JuegoLaberinto</a:t>
            </a:r>
            <a:r>
              <a:rPr lang="es-V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57200" lvl="1" indent="0">
              <a:buNone/>
            </a:pPr>
            <a:r>
              <a:rPr lang="es-V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s-V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Laberinto </a:t>
            </a:r>
            <a:r>
              <a:rPr lang="es-V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crearLaberinto</a:t>
            </a:r>
            <a:r>
              <a:rPr lang="es-V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914400" lvl="2" indent="0">
              <a:buNone/>
            </a:pPr>
            <a:r>
              <a:rPr lang="es-V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Laberinto </a:t>
            </a:r>
            <a:r>
              <a:rPr lang="es-V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r>
              <a:rPr lang="es-V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Laberinto();</a:t>
            </a:r>
          </a:p>
          <a:p>
            <a:pPr marL="914400" lvl="2" indent="0">
              <a:buNone/>
            </a:pPr>
            <a:r>
              <a:rPr lang="es-V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Habitacion</a:t>
            </a:r>
            <a:r>
              <a:rPr lang="es-V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h1 = new </a:t>
            </a:r>
            <a:r>
              <a:rPr lang="es-V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Habitacion</a:t>
            </a:r>
            <a:r>
              <a:rPr lang="es-V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914400" lvl="2" indent="0">
              <a:buNone/>
            </a:pPr>
            <a:r>
              <a:rPr lang="es-V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Habitacion</a:t>
            </a:r>
            <a:r>
              <a:rPr lang="es-V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h2 = new </a:t>
            </a:r>
            <a:r>
              <a:rPr lang="es-V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Habitacion</a:t>
            </a:r>
            <a:r>
              <a:rPr lang="es-V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914400" lvl="2" indent="0">
              <a:buNone/>
            </a:pPr>
            <a:r>
              <a:rPr lang="es-V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Puerta </a:t>
            </a:r>
            <a:r>
              <a:rPr lang="es-V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puerta</a:t>
            </a:r>
            <a:r>
              <a:rPr lang="es-V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Puerta(h1, h2);</a:t>
            </a:r>
          </a:p>
          <a:p>
            <a:pPr marL="914400" lvl="2" indent="0">
              <a:buNone/>
            </a:pPr>
            <a:r>
              <a:rPr lang="es-V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lab.añadeHabitacion</a:t>
            </a:r>
            <a:r>
              <a:rPr lang="es-V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(h1);</a:t>
            </a:r>
          </a:p>
          <a:p>
            <a:pPr marL="914400" lvl="2" indent="0">
              <a:buNone/>
            </a:pPr>
            <a:r>
              <a:rPr lang="es-V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lab.añadeHabitacion</a:t>
            </a:r>
            <a:r>
              <a:rPr lang="es-V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(h2);</a:t>
            </a:r>
          </a:p>
          <a:p>
            <a:pPr marL="914400" lvl="2" indent="0">
              <a:buNone/>
            </a:pPr>
            <a:r>
              <a:rPr lang="es-V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h1.añadePuerta(puerta);</a:t>
            </a:r>
          </a:p>
          <a:p>
            <a:pPr marL="914400" lvl="2" indent="0">
              <a:buNone/>
            </a:pPr>
            <a:r>
              <a:rPr lang="es-V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s-V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V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r>
              <a:rPr lang="es-VE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lvl="1" indent="0">
              <a:buNone/>
            </a:pPr>
            <a:r>
              <a:rPr lang="es-V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s-V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945" y="1453265"/>
            <a:ext cx="6238973" cy="4504475"/>
          </a:xfrm>
          <a:prstGeom prst="rect">
            <a:avLst/>
          </a:prstGeom>
        </p:spPr>
      </p:pic>
      <p:sp>
        <p:nvSpPr>
          <p:cNvPr id="5" name="9 CuadroTexto"/>
          <p:cNvSpPr txBox="1"/>
          <p:nvPr/>
        </p:nvSpPr>
        <p:spPr>
          <a:xfrm>
            <a:off x="7824192" y="6306762"/>
            <a:ext cx="216024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1600" b="1" dirty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Luis Correa</a:t>
            </a:r>
          </a:p>
        </p:txBody>
      </p:sp>
    </p:spTree>
    <p:extLst>
      <p:ext uri="{BB962C8B-B14F-4D97-AF65-F5344CB8AC3E}">
        <p14:creationId xmlns:p14="http://schemas.microsoft.com/office/powerpoint/2010/main" val="400331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461" y="-91167"/>
            <a:ext cx="8092168" cy="694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0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711625" y="551620"/>
            <a:ext cx="619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Definición de diagrama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actividades. </a:t>
            </a:r>
            <a:endParaRPr lang="es-V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9 CuadroTexto"/>
          <p:cNvSpPr txBox="1"/>
          <p:nvPr/>
        </p:nvSpPr>
        <p:spPr>
          <a:xfrm>
            <a:off x="7824192" y="6306762"/>
            <a:ext cx="216024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1600" b="1" dirty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Luis Correa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297925" y="1381027"/>
            <a:ext cx="11455380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flujos de trabajo paso a paso de negocio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operacionales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los </a:t>
            </a:r>
            <a:endParaRPr lang="es-VE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componentes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un sistema. 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actividades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muestra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flujo de </a:t>
            </a:r>
            <a:endParaRPr lang="es-VE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general.</a:t>
            </a:r>
          </a:p>
          <a:p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50401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61257" y="1121804"/>
            <a:ext cx="102711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Estado inicial: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punto relleno, inicio del diagrama.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Decisión: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 un prisma, decisión de si se cumple una condición.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Nodo final de la actividad: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Punto relleno con una circunferencia que lo recubre, final del diagrama de actividad.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Actividad: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 la acción de una o más actividades o procedimientos.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División: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 realizar  más de una actividad.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Transición de terminación: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Flujos del diagrama de actividades.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Unión: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 unir más de un flujo de las actividades a una actividad.</a:t>
            </a:r>
            <a:endParaRPr lang="es-V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351584" y="476672"/>
            <a:ext cx="6147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Elementos del diagrama de actividades</a:t>
            </a:r>
          </a:p>
        </p:txBody>
      </p:sp>
      <p:sp>
        <p:nvSpPr>
          <p:cNvPr id="6" name="9 CuadroTexto"/>
          <p:cNvSpPr txBox="1"/>
          <p:nvPr/>
        </p:nvSpPr>
        <p:spPr>
          <a:xfrm>
            <a:off x="7824192" y="6306762"/>
            <a:ext cx="216024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2000" b="1" dirty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Luis Correa</a:t>
            </a:r>
          </a:p>
        </p:txBody>
      </p:sp>
    </p:spTree>
    <p:extLst>
      <p:ext uri="{BB962C8B-B14F-4D97-AF65-F5344CB8AC3E}">
        <p14:creationId xmlns:p14="http://schemas.microsoft.com/office/powerpoint/2010/main" val="187377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62925" y="336845"/>
            <a:ext cx="5392918" cy="709531"/>
          </a:xfrm>
        </p:spPr>
        <p:txBody>
          <a:bodyPr>
            <a:normAutofit/>
          </a:bodyPr>
          <a:lstStyle/>
          <a:p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Ejemplo de diagrama de actividades</a:t>
            </a:r>
            <a:endParaRPr lang="es-V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9 CuadroTexto"/>
          <p:cNvSpPr txBox="1"/>
          <p:nvPr/>
        </p:nvSpPr>
        <p:spPr>
          <a:xfrm>
            <a:off x="7824192" y="6306762"/>
            <a:ext cx="216024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2000" b="1" dirty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Luis Correa</a:t>
            </a:r>
          </a:p>
        </p:txBody>
      </p:sp>
    </p:spTree>
    <p:extLst>
      <p:ext uri="{BB962C8B-B14F-4D97-AF65-F5344CB8AC3E}">
        <p14:creationId xmlns:p14="http://schemas.microsoft.com/office/powerpoint/2010/main" val="224067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289" y="0"/>
            <a:ext cx="8240892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89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087889" y="332656"/>
            <a:ext cx="1917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Bibliografía</a:t>
            </a:r>
            <a:endParaRPr lang="es-V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23796" y="1738537"/>
            <a:ext cx="1052563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Visión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lobal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Interacción </a:t>
            </a:r>
            <a:endParaRPr lang="es-V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http://es.wikipedia.org/wiki/Diagrama_global_de_interacciones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secuencia http://www.redkoda.com/screenshot.html</a:t>
            </a:r>
            <a:endParaRPr lang="es-VE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2.0 http://www.uml.org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James </a:t>
            </a:r>
            <a:r>
              <a:rPr lang="es-VE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Rumbaugh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V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Ivar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Jacobson, Grady </a:t>
            </a:r>
            <a:r>
              <a:rPr lang="es-VE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Booch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2007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El Lenguaje de </a:t>
            </a:r>
          </a:p>
          <a:p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Modelado Unificado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 2.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Madrid. </a:t>
            </a:r>
            <a:r>
              <a:rPr lang="es-VE" sz="2800" dirty="0" smtClean="0"/>
              <a:t>Addison </a:t>
            </a:r>
            <a:r>
              <a:rPr lang="es-VE" sz="2800" dirty="0"/>
              <a:t>Wesley.</a:t>
            </a:r>
            <a:endParaRPr lang="es-V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06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ierarchy of UML 2.2 Diagrams, shown as a class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1412776"/>
            <a:ext cx="8704264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5159896" y="548680"/>
            <a:ext cx="1412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800" dirty="0"/>
              <a:t>UML 2.0</a:t>
            </a:r>
          </a:p>
        </p:txBody>
      </p:sp>
      <p:sp>
        <p:nvSpPr>
          <p:cNvPr id="6" name="9 CuadroTexto"/>
          <p:cNvSpPr txBox="1"/>
          <p:nvPr/>
        </p:nvSpPr>
        <p:spPr>
          <a:xfrm>
            <a:off x="7824192" y="6306762"/>
            <a:ext cx="216024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1600" b="1" dirty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LUIS CORREA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9016947" y="2708921"/>
            <a:ext cx="1255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/>
              <a:t>Comportamiento</a:t>
            </a:r>
          </a:p>
        </p:txBody>
      </p:sp>
    </p:spTree>
    <p:extLst>
      <p:ext uri="{BB962C8B-B14F-4D97-AF65-F5344CB8AC3E}">
        <p14:creationId xmlns:p14="http://schemas.microsoft.com/office/powerpoint/2010/main" val="129958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s-ES" dirty="0" smtClean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iagrama de Visión </a:t>
            </a:r>
            <a:r>
              <a:rPr lang="es-ES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s-ES" dirty="0" smtClean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lobal de Interacción</a:t>
            </a:r>
            <a:endParaRPr lang="es-VE" dirty="0">
              <a:solidFill>
                <a:schemeClr val="tx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9 CuadroTexto"/>
          <p:cNvSpPr txBox="1"/>
          <p:nvPr/>
        </p:nvSpPr>
        <p:spPr>
          <a:xfrm>
            <a:off x="7824192" y="5880847"/>
            <a:ext cx="2610726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2000" b="1" dirty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Luis Correa</a:t>
            </a:r>
          </a:p>
        </p:txBody>
      </p:sp>
    </p:spTree>
    <p:extLst>
      <p:ext uri="{BB962C8B-B14F-4D97-AF65-F5344CB8AC3E}">
        <p14:creationId xmlns:p14="http://schemas.microsoft.com/office/powerpoint/2010/main" val="394660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17176" y="404664"/>
            <a:ext cx="933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efinición de diagrama  de Visión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lobal de Interacción</a:t>
            </a:r>
            <a:r>
              <a:rPr lang="es-VE" sz="2800" dirty="0" smtClean="0"/>
              <a:t>.</a:t>
            </a:r>
            <a:endParaRPr lang="es-VE" sz="2800" dirty="0"/>
          </a:p>
        </p:txBody>
      </p:sp>
      <p:sp>
        <p:nvSpPr>
          <p:cNvPr id="5" name="CuadroTexto 4"/>
          <p:cNvSpPr txBox="1"/>
          <p:nvPr/>
        </p:nvSpPr>
        <p:spPr>
          <a:xfrm>
            <a:off x="467869" y="1296574"/>
            <a:ext cx="1111554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diagrama global de las interacciones es un diagrama de comportamiento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uno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los cuatro diagramas de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interacción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Muestra una cierta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vista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sobre </a:t>
            </a:r>
            <a:endParaRPr lang="es-VE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aspectos dinámicos de los sistemas modelados.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467869" y="2771259"/>
            <a:ext cx="11232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un hibrido entre un diagrama de actividades y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diagrama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secuencia</a:t>
            </a:r>
          </a:p>
        </p:txBody>
      </p:sp>
      <p:sp>
        <p:nvSpPr>
          <p:cNvPr id="7" name="9 CuadroTexto"/>
          <p:cNvSpPr txBox="1"/>
          <p:nvPr/>
        </p:nvSpPr>
        <p:spPr>
          <a:xfrm>
            <a:off x="7824192" y="6306762"/>
            <a:ext cx="216024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2000" b="1" dirty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Luis Correa</a:t>
            </a:r>
          </a:p>
        </p:txBody>
      </p:sp>
    </p:spTree>
    <p:extLst>
      <p:ext uri="{BB962C8B-B14F-4D97-AF65-F5344CB8AC3E}">
        <p14:creationId xmlns:p14="http://schemas.microsoft.com/office/powerpoint/2010/main" val="93448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0933"/>
          </a:xfrm>
        </p:spPr>
        <p:txBody>
          <a:bodyPr>
            <a:normAutofit/>
          </a:bodyPr>
          <a:lstStyle/>
          <a:p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Elementos de diagrama de visión global de interacción.</a:t>
            </a:r>
            <a:endParaRPr lang="es-V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2643" y="1433739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342900" indent="-342900"/>
            <a:r>
              <a:rPr lang="es-V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Estado inicial: </a:t>
            </a:r>
            <a:r>
              <a:rPr lang="es-V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punto relleno, inicio del diagrama.</a:t>
            </a:r>
          </a:p>
          <a:p>
            <a:pPr marL="342900" indent="-342900"/>
            <a:r>
              <a:rPr lang="es-V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Decisión: </a:t>
            </a:r>
            <a:r>
              <a:rPr lang="es-V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 un prisma, decisión de si se cumple una condición.</a:t>
            </a:r>
          </a:p>
          <a:p>
            <a:pPr marL="342900" indent="-342900"/>
            <a:r>
              <a:rPr lang="es-V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Nodo final de la actividad: </a:t>
            </a:r>
            <a:r>
              <a:rPr lang="es-V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Punto relleno con una circunferencia que lo recubre, final del diagrama de actividad.</a:t>
            </a:r>
          </a:p>
          <a:p>
            <a:pPr marL="342900" indent="-342900"/>
            <a:r>
              <a:rPr lang="es-V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Actividad: </a:t>
            </a:r>
            <a:r>
              <a:rPr lang="es-V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 la acción de una o más actividades o procedimientos.</a:t>
            </a:r>
          </a:p>
          <a:p>
            <a:pPr marL="342900" indent="-342900"/>
            <a:r>
              <a:rPr lang="es-V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División: </a:t>
            </a:r>
            <a:r>
              <a:rPr lang="es-V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realizar  más de una actividad.</a:t>
            </a:r>
          </a:p>
          <a:p>
            <a:pPr marL="342900" indent="-342900"/>
            <a:r>
              <a:rPr lang="es-V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Transición de terminación: </a:t>
            </a:r>
            <a:r>
              <a:rPr lang="es-V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Flujos del diagrama de actividades.</a:t>
            </a:r>
          </a:p>
          <a:p>
            <a:pPr marL="342900" indent="-342900"/>
            <a:r>
              <a:rPr lang="es-V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Unión: </a:t>
            </a:r>
            <a:r>
              <a:rPr lang="es-V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unir más de un flujo de las actividades a una actividad.</a:t>
            </a:r>
          </a:p>
          <a:p>
            <a:pPr lvl="0"/>
            <a:r>
              <a:rPr lang="es-VE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Diagramas de secuencia: </a:t>
            </a:r>
            <a:r>
              <a:rPr lang="es-V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conectados con otros diagramas de secuencia a través de elementos de diagramas de actividades.</a:t>
            </a:r>
            <a:endParaRPr lang="es-V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VE" dirty="0"/>
          </a:p>
        </p:txBody>
      </p:sp>
      <p:sp>
        <p:nvSpPr>
          <p:cNvPr id="4" name="9 CuadroTexto"/>
          <p:cNvSpPr txBox="1"/>
          <p:nvPr/>
        </p:nvSpPr>
        <p:spPr>
          <a:xfrm>
            <a:off x="7824192" y="6306762"/>
            <a:ext cx="216024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2000" b="1" dirty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Luis Correa</a:t>
            </a:r>
          </a:p>
        </p:txBody>
      </p:sp>
    </p:spTree>
    <p:extLst>
      <p:ext uri="{BB962C8B-B14F-4D97-AF65-F5344CB8AC3E}">
        <p14:creationId xmlns:p14="http://schemas.microsoft.com/office/powerpoint/2010/main" val="389572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8543" y="397783"/>
            <a:ext cx="8599714" cy="1022804"/>
          </a:xfrm>
        </p:spPr>
        <p:txBody>
          <a:bodyPr>
            <a:normAutofit/>
          </a:bodyPr>
          <a:lstStyle/>
          <a:p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Ejemplo de Diagrama de Visión Global de Interacciones</a:t>
            </a:r>
            <a:endParaRPr lang="es-V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9 CuadroTexto"/>
          <p:cNvSpPr txBox="1"/>
          <p:nvPr/>
        </p:nvSpPr>
        <p:spPr>
          <a:xfrm>
            <a:off x="7824192" y="6306762"/>
            <a:ext cx="216024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2000" b="1" dirty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Luis Correa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714500" y="2318657"/>
            <a:ext cx="61560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err="1" smtClean="0"/>
              <a:t>Logon</a:t>
            </a:r>
            <a:r>
              <a:rPr lang="es-VE" dirty="0" smtClean="0"/>
              <a:t>: Inicio de sesión.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err="1" smtClean="0"/>
              <a:t>Success</a:t>
            </a:r>
            <a:r>
              <a:rPr lang="es-VE" dirty="0" smtClean="0"/>
              <a:t> : Éxito.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err="1" smtClean="0"/>
              <a:t>addUser</a:t>
            </a:r>
            <a:r>
              <a:rPr lang="es-VE" dirty="0" smtClean="0"/>
              <a:t>: Método que añade a un usuario.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err="1" smtClean="0"/>
              <a:t>FillForm</a:t>
            </a:r>
            <a:r>
              <a:rPr lang="es-VE" dirty="0" smtClean="0"/>
              <a:t> : Método que añade nombre y dirección de usuario.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err="1" smtClean="0"/>
              <a:t>removeUser</a:t>
            </a:r>
            <a:r>
              <a:rPr lang="es-VE" dirty="0" smtClean="0"/>
              <a:t>: Método que remueve un usuario.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err="1" smtClean="0"/>
              <a:t>GetOption</a:t>
            </a:r>
            <a:r>
              <a:rPr lang="es-VE" dirty="0" smtClean="0"/>
              <a:t>: Retorna un formulario.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1805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redkoda.com/screenshot/interactionOverviewDiagra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3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25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visual-paradigm.com/VPGallery/img/diagrams/InteractionOverviewDiagram/Interaction-Overview-Diagram-S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404664"/>
            <a:ext cx="7560840" cy="534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9 CuadroTexto"/>
          <p:cNvSpPr txBox="1"/>
          <p:nvPr/>
        </p:nvSpPr>
        <p:spPr>
          <a:xfrm>
            <a:off x="7824192" y="6306762"/>
            <a:ext cx="216024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2000" b="1" dirty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Luis Correa</a:t>
            </a:r>
          </a:p>
        </p:txBody>
      </p:sp>
    </p:spTree>
    <p:extLst>
      <p:ext uri="{BB962C8B-B14F-4D97-AF65-F5344CB8AC3E}">
        <p14:creationId xmlns:p14="http://schemas.microsoft.com/office/powerpoint/2010/main" val="137825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063553" y="692697"/>
            <a:ext cx="6670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Definición de Diagrama </a:t>
            </a:r>
            <a:r>
              <a:rPr lang="es-V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s-V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secuencia</a:t>
            </a:r>
            <a:r>
              <a:rPr lang="es-V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V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9 CuadroTexto"/>
          <p:cNvSpPr txBox="1"/>
          <p:nvPr/>
        </p:nvSpPr>
        <p:spPr>
          <a:xfrm>
            <a:off x="7824192" y="6306762"/>
            <a:ext cx="216024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2000" b="1" dirty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Luis Correa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90610" y="1603230"/>
            <a:ext cx="1210139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tipo de diagrama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usado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modelar interacción entre objetos en un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  <a:r>
              <a:rPr lang="es-VE" dirty="0" smtClean="0"/>
              <a:t>.</a:t>
            </a:r>
            <a:endParaRPr lang="es-VE" dirty="0"/>
          </a:p>
          <a:p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64635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662</Words>
  <Application>Microsoft Office PowerPoint</Application>
  <PresentationFormat>Panorámica</PresentationFormat>
  <Paragraphs>105</Paragraphs>
  <Slides>17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Diagrama de Visión Global de Interacción</vt:lpstr>
      <vt:lpstr>Presentación de PowerPoint</vt:lpstr>
      <vt:lpstr>Elementos de diagrama de visión global de interacción.</vt:lpstr>
      <vt:lpstr>Ejemplo de Diagrama de Visión Global de Interacciones</vt:lpstr>
      <vt:lpstr>Presentación de PowerPoint</vt:lpstr>
      <vt:lpstr>Presentación de PowerPoint</vt:lpstr>
      <vt:lpstr>Presentación de PowerPoint</vt:lpstr>
      <vt:lpstr>Presentación de PowerPoint</vt:lpstr>
      <vt:lpstr>Ejemplo de diagrama de secuencia</vt:lpstr>
      <vt:lpstr>Presentación de PowerPoint</vt:lpstr>
      <vt:lpstr>Presentación de PowerPoint</vt:lpstr>
      <vt:lpstr>Presentación de PowerPoint</vt:lpstr>
      <vt:lpstr>Ejemplo de diagrama de actividades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luis13711</dc:creator>
  <cp:lastModifiedBy>Yolanda Yancel</cp:lastModifiedBy>
  <cp:revision>72</cp:revision>
  <dcterms:created xsi:type="dcterms:W3CDTF">2015-05-15T13:24:02Z</dcterms:created>
  <dcterms:modified xsi:type="dcterms:W3CDTF">2015-06-17T11:32:07Z</dcterms:modified>
</cp:coreProperties>
</file>