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8" r:id="rId2"/>
    <p:sldId id="256" r:id="rId3"/>
    <p:sldId id="271" r:id="rId4"/>
    <p:sldId id="257" r:id="rId5"/>
    <p:sldId id="269" r:id="rId6"/>
    <p:sldId id="270" r:id="rId7"/>
    <p:sldId id="272" r:id="rId8"/>
    <p:sldId id="273" r:id="rId9"/>
    <p:sldId id="274" r:id="rId10"/>
    <p:sldId id="275" r:id="rId11"/>
    <p:sldId id="276" r:id="rId12"/>
    <p:sldId id="277" r:id="rId13"/>
    <p:sldId id="278" r:id="rId14"/>
    <p:sldId id="279" r:id="rId15"/>
    <p:sldId id="280" r:id="rId16"/>
    <p:sldId id="281" r:id="rId17"/>
    <p:sldId id="266" r:id="rId18"/>
  </p:sldIdLst>
  <p:sldSz cx="9144000" cy="6858000" type="letter"/>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94660"/>
  </p:normalViewPr>
  <p:slideViewPr>
    <p:cSldViewPr snapToGrid="0">
      <p:cViewPr varScale="1">
        <p:scale>
          <a:sx n="75" d="100"/>
          <a:sy n="75" d="100"/>
        </p:scale>
        <p:origin x="9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6B20C-352B-485F-B000-FBC3F3C6A719}" type="datetimeFigureOut">
              <a:rPr lang="es-VE" smtClean="0"/>
              <a:t>23-07-2015</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E9DE0-18B1-4769-BD58-A9743D31AFBF}" type="slidenum">
              <a:rPr lang="es-VE" smtClean="0"/>
              <a:t>‹Nº›</a:t>
            </a:fld>
            <a:endParaRPr lang="es-VE"/>
          </a:p>
        </p:txBody>
      </p:sp>
    </p:spTree>
    <p:extLst>
      <p:ext uri="{BB962C8B-B14F-4D97-AF65-F5344CB8AC3E}">
        <p14:creationId xmlns:p14="http://schemas.microsoft.com/office/powerpoint/2010/main" val="37512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371600" y="1143000"/>
            <a:ext cx="4114800" cy="30861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9721EE9-DFFE-4BD1-928E-A52C6A562036}" type="slidenum">
              <a:rPr lang="es-ES" smtClean="0"/>
              <a:t>1</a:t>
            </a:fld>
            <a:endParaRPr lang="es-ES"/>
          </a:p>
        </p:txBody>
      </p:sp>
    </p:spTree>
    <p:extLst>
      <p:ext uri="{BB962C8B-B14F-4D97-AF65-F5344CB8AC3E}">
        <p14:creationId xmlns:p14="http://schemas.microsoft.com/office/powerpoint/2010/main" val="147446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8246853-D6D3-46AC-A550-A8DDD3BEDC3E}" type="datetimeFigureOut">
              <a:rPr lang="es-VE" smtClean="0"/>
              <a:t>23-07-2015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51153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246853-D6D3-46AC-A550-A8DDD3BEDC3E}" type="datetimeFigureOut">
              <a:rPr lang="es-VE" smtClean="0"/>
              <a:t>23-07-2015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57252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246853-D6D3-46AC-A550-A8DDD3BEDC3E}" type="datetimeFigureOut">
              <a:rPr lang="es-VE" smtClean="0"/>
              <a:t>23-07-2015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6025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246853-D6D3-46AC-A550-A8DDD3BEDC3E}" type="datetimeFigureOut">
              <a:rPr lang="es-VE" smtClean="0"/>
              <a:t>23-07-2015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83234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8246853-D6D3-46AC-A550-A8DDD3BEDC3E}" type="datetimeFigureOut">
              <a:rPr lang="es-VE" smtClean="0"/>
              <a:t>23-07-2015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199052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8246853-D6D3-46AC-A550-A8DDD3BEDC3E}" type="datetimeFigureOut">
              <a:rPr lang="es-VE" smtClean="0"/>
              <a:t>23-07-2015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261420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8246853-D6D3-46AC-A550-A8DDD3BEDC3E}" type="datetimeFigureOut">
              <a:rPr lang="es-VE" smtClean="0"/>
              <a:t>23-07-2015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284892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8246853-D6D3-46AC-A550-A8DDD3BEDC3E}" type="datetimeFigureOut">
              <a:rPr lang="es-VE" smtClean="0"/>
              <a:t>23-07-2015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155021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46853-D6D3-46AC-A550-A8DDD3BEDC3E}" type="datetimeFigureOut">
              <a:rPr lang="es-VE" smtClean="0"/>
              <a:t>23-07-2015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324933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8246853-D6D3-46AC-A550-A8DDD3BEDC3E}" type="datetimeFigureOut">
              <a:rPr lang="es-VE" smtClean="0"/>
              <a:t>23-07-2015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318779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8246853-D6D3-46AC-A550-A8DDD3BEDC3E}" type="datetimeFigureOut">
              <a:rPr lang="es-VE" smtClean="0"/>
              <a:t>23-07-2015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46CCFA81-EECC-41EA-AF9B-A3B0DC8DC80A}" type="slidenum">
              <a:rPr lang="es-VE" smtClean="0"/>
              <a:t>‹Nº›</a:t>
            </a:fld>
            <a:endParaRPr lang="es-VE"/>
          </a:p>
        </p:txBody>
      </p:sp>
    </p:spTree>
    <p:extLst>
      <p:ext uri="{BB962C8B-B14F-4D97-AF65-F5344CB8AC3E}">
        <p14:creationId xmlns:p14="http://schemas.microsoft.com/office/powerpoint/2010/main" val="180381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46853-D6D3-46AC-A550-A8DDD3BEDC3E}" type="datetimeFigureOut">
              <a:rPr lang="es-VE" smtClean="0"/>
              <a:t>23-07-2015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CFA81-EECC-41EA-AF9B-A3B0DC8DC80A}" type="slidenum">
              <a:rPr lang="es-VE" smtClean="0"/>
              <a:t>‹Nº›</a:t>
            </a:fld>
            <a:endParaRPr lang="es-VE"/>
          </a:p>
        </p:txBody>
      </p:sp>
    </p:spTree>
    <p:extLst>
      <p:ext uri="{BB962C8B-B14F-4D97-AF65-F5344CB8AC3E}">
        <p14:creationId xmlns:p14="http://schemas.microsoft.com/office/powerpoint/2010/main" val="3722343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a:spLocks noGrp="1"/>
          </p:cNvSpPr>
          <p:nvPr>
            <p:ph type="subTitle" idx="1"/>
          </p:nvPr>
        </p:nvSpPr>
        <p:spPr>
          <a:xfrm>
            <a:off x="1247909" y="850900"/>
            <a:ext cx="6264696" cy="144861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25000" lnSpcReduction="20000"/>
            <a:scene3d>
              <a:camera prst="orthographicFront"/>
              <a:lightRig rig="balanced" dir="t">
                <a:rot lat="0" lon="0" rev="2100000"/>
              </a:lightRig>
            </a:scene3d>
            <a:sp3d extrusionH="57150" prstMaterial="metal">
              <a:bevelT w="38100" h="25400"/>
              <a:contourClr>
                <a:schemeClr val="bg2"/>
              </a:contourClr>
            </a:sp3d>
          </a:bodyPr>
          <a:lstStyle/>
          <a:p>
            <a:pPr algn="ctr"/>
            <a:r>
              <a:rPr lang="es-VE" sz="4200" b="1" dirty="0">
                <a:ln w="50800"/>
                <a:solidFill>
                  <a:schemeClr val="tx1">
                    <a:lumMod val="85000"/>
                  </a:schemeClr>
                </a:solidFill>
                <a:latin typeface="Times New Roman" pitchFamily="18" charset="0"/>
                <a:cs typeface="Times New Roman" pitchFamily="18" charset="0"/>
              </a:rPr>
              <a:t>Universidad de Oriente.</a:t>
            </a:r>
            <a:endParaRPr lang="es-VE" sz="4200" b="1" dirty="0">
              <a:ln w="50800"/>
              <a:solidFill>
                <a:schemeClr val="tx1">
                  <a:lumMod val="85000"/>
                </a:schemeClr>
              </a:solidFill>
              <a:latin typeface="Times New Roman" pitchFamily="18" charset="0"/>
              <a:cs typeface="Times New Roman" pitchFamily="18" charset="0"/>
            </a:endParaRPr>
          </a:p>
          <a:p>
            <a:pPr algn="ctr"/>
            <a:r>
              <a:rPr lang="es-VE" sz="4200" b="1" dirty="0">
                <a:ln w="50800"/>
                <a:solidFill>
                  <a:schemeClr val="tx1">
                    <a:lumMod val="85000"/>
                  </a:schemeClr>
                </a:solidFill>
                <a:latin typeface="Times New Roman" pitchFamily="18" charset="0"/>
                <a:cs typeface="Times New Roman" pitchFamily="18" charset="0"/>
              </a:rPr>
              <a:t>Núcleo Anzoátegui.</a:t>
            </a:r>
            <a:endParaRPr lang="es-VE" sz="4200" b="1" dirty="0">
              <a:ln w="50800"/>
              <a:solidFill>
                <a:schemeClr val="tx1">
                  <a:lumMod val="85000"/>
                </a:schemeClr>
              </a:solidFill>
              <a:latin typeface="Times New Roman" pitchFamily="18" charset="0"/>
              <a:cs typeface="Times New Roman" pitchFamily="18" charset="0"/>
            </a:endParaRPr>
          </a:p>
          <a:p>
            <a:pPr algn="ctr"/>
            <a:r>
              <a:rPr lang="es-VE" sz="4200" b="1" dirty="0">
                <a:ln w="50800"/>
                <a:solidFill>
                  <a:schemeClr val="tx1">
                    <a:lumMod val="85000"/>
                  </a:schemeClr>
                </a:solidFill>
                <a:latin typeface="Times New Roman" pitchFamily="18" charset="0"/>
                <a:cs typeface="Times New Roman" pitchFamily="18" charset="0"/>
              </a:rPr>
              <a:t>Escuela de Ingeniería y Ciencias Aplicadas.</a:t>
            </a:r>
            <a:endParaRPr lang="es-VE" sz="4200" b="1" dirty="0">
              <a:ln w="50800"/>
              <a:solidFill>
                <a:schemeClr val="tx1">
                  <a:lumMod val="85000"/>
                </a:schemeClr>
              </a:solidFill>
              <a:latin typeface="Times New Roman" pitchFamily="18" charset="0"/>
              <a:cs typeface="Times New Roman" pitchFamily="18" charset="0"/>
            </a:endParaRPr>
          </a:p>
          <a:p>
            <a:pPr algn="ctr"/>
            <a:r>
              <a:rPr lang="es-VE" sz="4200" b="1" dirty="0">
                <a:ln w="50800"/>
                <a:solidFill>
                  <a:schemeClr val="tx1">
                    <a:lumMod val="85000"/>
                  </a:schemeClr>
                </a:solidFill>
                <a:latin typeface="Times New Roman" pitchFamily="18" charset="0"/>
                <a:cs typeface="Times New Roman" pitchFamily="18" charset="0"/>
              </a:rPr>
              <a:t>Departamento de Computación y Sistemas.</a:t>
            </a:r>
          </a:p>
          <a:p>
            <a:pPr algn="ctr"/>
            <a:r>
              <a:rPr lang="es-VE" sz="4200" b="1" dirty="0">
                <a:ln w="50800"/>
                <a:solidFill>
                  <a:schemeClr val="tx1">
                    <a:lumMod val="85000"/>
                  </a:schemeClr>
                </a:solidFill>
                <a:latin typeface="Times New Roman" pitchFamily="18" charset="0"/>
                <a:cs typeface="Times New Roman" pitchFamily="18" charset="0"/>
              </a:rPr>
              <a:t>Desarrollo de Software.</a:t>
            </a:r>
            <a:endParaRPr lang="es-VE" sz="4200" b="1" dirty="0">
              <a:ln w="50800"/>
              <a:solidFill>
                <a:schemeClr val="tx1">
                  <a:lumMod val="85000"/>
                </a:schemeClr>
              </a:solidFill>
              <a:latin typeface="Times New Roman" pitchFamily="18" charset="0"/>
              <a:cs typeface="Times New Roman" pitchFamily="18" charset="0"/>
            </a:endParaRPr>
          </a:p>
          <a:p>
            <a:pPr algn="ctr"/>
            <a:endParaRPr lang="es-VE" sz="3600" b="1" dirty="0">
              <a:ln w="50800"/>
              <a:solidFill>
                <a:schemeClr val="tx1">
                  <a:lumMod val="85000"/>
                </a:schemeClr>
              </a:solidFill>
              <a:latin typeface="Times New Roman" pitchFamily="18" charset="0"/>
              <a:cs typeface="Times New Roman" pitchFamily="18" charset="0"/>
            </a:endParaRPr>
          </a:p>
          <a:p>
            <a:pPr algn="ctr"/>
            <a:endParaRPr lang="es-VE" sz="3600" b="1" dirty="0">
              <a:ln w="50800"/>
              <a:solidFill>
                <a:schemeClr val="tx1">
                  <a:lumMod val="85000"/>
                </a:schemeClr>
              </a:solidFill>
              <a:latin typeface="Times New Roman" pitchFamily="18" charset="0"/>
              <a:cs typeface="Times New Roman" pitchFamily="18" charset="0"/>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ES" sz="5400" b="1" dirty="0">
                <a:ln w="50800"/>
                <a:solidFill>
                  <a:schemeClr val="bg1">
                    <a:shade val="50000"/>
                  </a:schemeClr>
                </a:solidFill>
              </a:rPr>
              <a:t> </a:t>
            </a:r>
            <a:endParaRPr lang="es-VE" sz="5400" b="1" dirty="0">
              <a:ln w="50800"/>
              <a:solidFill>
                <a:schemeClr val="bg1">
                  <a:shade val="50000"/>
                </a:schemeClr>
              </a:solidFill>
            </a:endParaRPr>
          </a:p>
          <a:p>
            <a:r>
              <a:rPr lang="es-VE" sz="2100" b="1" dirty="0">
                <a:ln w="50800"/>
                <a:solidFill>
                  <a:schemeClr val="bg1">
                    <a:shade val="50000"/>
                  </a:schemeClr>
                </a:solidFill>
              </a:rPr>
              <a:t> </a:t>
            </a:r>
          </a:p>
        </p:txBody>
      </p:sp>
      <p:pic>
        <p:nvPicPr>
          <p:cNvPr id="5" name="Imagen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44643" y="2554209"/>
            <a:ext cx="1472186" cy="1012127"/>
          </a:xfrm>
          <a:prstGeom prst="rect">
            <a:avLst/>
          </a:prstGeom>
          <a:noFill/>
          <a:ln w="9525">
            <a:noFill/>
            <a:miter lim="800000"/>
            <a:headEnd/>
            <a:tailEnd/>
          </a:ln>
        </p:spPr>
      </p:pic>
      <p:sp>
        <p:nvSpPr>
          <p:cNvPr id="6" name="2 Subtítulo"/>
          <p:cNvSpPr txBox="1">
            <a:spLocks/>
          </p:cNvSpPr>
          <p:nvPr/>
        </p:nvSpPr>
        <p:spPr>
          <a:xfrm>
            <a:off x="5680471" y="3394921"/>
            <a:ext cx="3240473" cy="139087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tIns="0" rIns="34290" bIns="0" anchor="b">
            <a:normAutofit/>
          </a:bodyPr>
          <a:lstStyle/>
          <a:p>
            <a:pPr>
              <a:defRPr/>
            </a:pPr>
            <a:r>
              <a:rPr lang="es-ES" sz="1500" b="1" dirty="0">
                <a:ln w="50800"/>
                <a:solidFill>
                  <a:schemeClr val="tx1">
                    <a:lumMod val="85000"/>
                  </a:schemeClr>
                </a:solidFill>
                <a:latin typeface="Times New Roman" pitchFamily="18" charset="0"/>
                <a:cs typeface="Times New Roman" pitchFamily="18" charset="0"/>
              </a:rPr>
              <a:t>Profesor: </a:t>
            </a:r>
            <a:r>
              <a:rPr lang="es-ES" sz="1500" b="1" dirty="0" err="1">
                <a:ln w="50800"/>
                <a:solidFill>
                  <a:schemeClr val="tx1">
                    <a:lumMod val="85000"/>
                  </a:schemeClr>
                </a:solidFill>
                <a:latin typeface="Times New Roman" pitchFamily="18" charset="0"/>
                <a:cs typeface="Times New Roman" pitchFamily="18" charset="0"/>
              </a:rPr>
              <a:t>Victor</a:t>
            </a:r>
            <a:r>
              <a:rPr lang="es-ES" sz="1500" b="1" dirty="0">
                <a:ln w="50800"/>
                <a:solidFill>
                  <a:schemeClr val="tx1">
                    <a:lumMod val="85000"/>
                  </a:schemeClr>
                </a:solidFill>
                <a:latin typeface="Times New Roman" pitchFamily="18" charset="0"/>
                <a:cs typeface="Times New Roman" pitchFamily="18" charset="0"/>
              </a:rPr>
              <a:t> Mujica</a:t>
            </a:r>
          </a:p>
          <a:p>
            <a:pPr>
              <a:defRPr/>
            </a:pPr>
            <a:r>
              <a:rPr lang="es-ES" sz="1500" b="1" dirty="0">
                <a:ln w="50800"/>
                <a:solidFill>
                  <a:schemeClr val="tx1">
                    <a:lumMod val="85000"/>
                  </a:schemeClr>
                </a:solidFill>
                <a:latin typeface="Times New Roman" pitchFamily="18" charset="0"/>
                <a:cs typeface="Times New Roman" pitchFamily="18" charset="0"/>
              </a:rPr>
              <a:t>Grupo </a:t>
            </a:r>
            <a:r>
              <a:rPr lang="es-ES" sz="1500" b="1" dirty="0">
                <a:ln w="50800"/>
                <a:solidFill>
                  <a:schemeClr val="tx1">
                    <a:lumMod val="85000"/>
                  </a:schemeClr>
                </a:solidFill>
                <a:latin typeface="Times New Roman" pitchFamily="18" charset="0"/>
                <a:cs typeface="Times New Roman" pitchFamily="18" charset="0"/>
              </a:rPr>
              <a:t>número 6:                 </a:t>
            </a:r>
          </a:p>
          <a:p>
            <a:pPr>
              <a:buFont typeface="Arial" pitchFamily="34" charset="0"/>
              <a:buChar char="•"/>
              <a:defRPr/>
            </a:pPr>
            <a:r>
              <a:rPr lang="es-ES" sz="1500" b="1" dirty="0">
                <a:ln w="50800"/>
                <a:solidFill>
                  <a:schemeClr val="tx1">
                    <a:lumMod val="85000"/>
                  </a:schemeClr>
                </a:solidFill>
                <a:latin typeface="Times New Roman" pitchFamily="18" charset="0"/>
                <a:cs typeface="Times New Roman" pitchFamily="18" charset="0"/>
              </a:rPr>
              <a:t>Luis Correa                 </a:t>
            </a:r>
            <a:r>
              <a:rPr lang="es-VE" sz="1500" b="1" dirty="0">
                <a:ln w="50800"/>
                <a:solidFill>
                  <a:schemeClr val="tx1">
                    <a:lumMod val="85000"/>
                  </a:schemeClr>
                </a:solidFill>
                <a:latin typeface="Times New Roman" pitchFamily="18" charset="0"/>
                <a:cs typeface="Times New Roman" pitchFamily="18" charset="0"/>
              </a:rPr>
              <a:t>19.840.230</a:t>
            </a:r>
            <a:r>
              <a:rPr lang="es-ES" sz="1500" b="1" dirty="0">
                <a:ln w="50800"/>
                <a:solidFill>
                  <a:schemeClr val="tx1">
                    <a:lumMod val="85000"/>
                  </a:schemeClr>
                </a:solidFill>
                <a:latin typeface="Times New Roman" pitchFamily="18" charset="0"/>
                <a:cs typeface="Times New Roman" pitchFamily="18" charset="0"/>
              </a:rPr>
              <a:t>                 </a:t>
            </a:r>
          </a:p>
          <a:p>
            <a:pPr>
              <a:buFont typeface="Arial" pitchFamily="34" charset="0"/>
              <a:buChar char="•"/>
              <a:defRPr/>
            </a:pPr>
            <a:r>
              <a:rPr lang="es-ES" sz="1500" b="1" dirty="0">
                <a:ln w="50800"/>
                <a:solidFill>
                  <a:schemeClr val="tx1">
                    <a:lumMod val="85000"/>
                  </a:schemeClr>
                </a:solidFill>
                <a:latin typeface="Times New Roman" pitchFamily="18" charset="0"/>
                <a:cs typeface="Times New Roman" pitchFamily="18" charset="0"/>
              </a:rPr>
              <a:t> Manuel </a:t>
            </a:r>
            <a:r>
              <a:rPr lang="es-ES" sz="1500" b="1" dirty="0" err="1">
                <a:ln w="50800"/>
                <a:solidFill>
                  <a:schemeClr val="tx1">
                    <a:lumMod val="85000"/>
                  </a:schemeClr>
                </a:solidFill>
                <a:latin typeface="Times New Roman" pitchFamily="18" charset="0"/>
                <a:cs typeface="Times New Roman" pitchFamily="18" charset="0"/>
              </a:rPr>
              <a:t>Dun</a:t>
            </a:r>
            <a:r>
              <a:rPr lang="es-ES" sz="1500" b="1" dirty="0">
                <a:ln w="50800"/>
                <a:solidFill>
                  <a:schemeClr val="tx1">
                    <a:lumMod val="85000"/>
                  </a:schemeClr>
                </a:solidFill>
                <a:latin typeface="Times New Roman" pitchFamily="18" charset="0"/>
                <a:cs typeface="Times New Roman" pitchFamily="18" charset="0"/>
              </a:rPr>
              <a:t>                </a:t>
            </a:r>
            <a:r>
              <a:rPr lang="es-VE" sz="1500" b="1" dirty="0">
                <a:ln w="50800"/>
                <a:solidFill>
                  <a:schemeClr val="tx1">
                    <a:lumMod val="85000"/>
                  </a:schemeClr>
                </a:solidFill>
                <a:latin typeface="Times New Roman" pitchFamily="18" charset="0"/>
                <a:cs typeface="Times New Roman" pitchFamily="18" charset="0"/>
              </a:rPr>
              <a:t>19.257.821</a:t>
            </a:r>
          </a:p>
          <a:p>
            <a:pPr>
              <a:buFont typeface="Arial" pitchFamily="34" charset="0"/>
              <a:buChar char="•"/>
              <a:defRPr/>
            </a:pPr>
            <a:r>
              <a:rPr lang="es-ES" sz="1500" b="1" dirty="0">
                <a:ln w="50800"/>
                <a:solidFill>
                  <a:schemeClr val="tx1">
                    <a:lumMod val="85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Frank </a:t>
            </a:r>
            <a:r>
              <a:rPr lang="es-ES" sz="1500" b="1" dirty="0">
                <a:ln w="50800"/>
                <a:solidFill>
                  <a:schemeClr val="tx1">
                    <a:lumMod val="85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Rondón       </a:t>
            </a:r>
            <a:r>
              <a:rPr lang="es-ES" sz="1500" b="1" dirty="0">
                <a:ln w="50800"/>
                <a:solidFill>
                  <a:schemeClr val="tx1">
                    <a:lumMod val="85000"/>
                  </a:schemeClr>
                </a:solidFill>
                <a:effectLst>
                  <a:outerShdw blurRad="50800" dist="38100" dir="10800000" algn="r" rotWithShape="0">
                    <a:prstClr val="black">
                      <a:alpha val="40000"/>
                    </a:prstClr>
                  </a:outerShdw>
                </a:effectLst>
                <a:latin typeface="Times New Roman" pitchFamily="18" charset="0"/>
                <a:cs typeface="Times New Roman" pitchFamily="18" charset="0"/>
              </a:rPr>
              <a:t>      </a:t>
            </a:r>
            <a:r>
              <a:rPr lang="es-VE" sz="1500" b="1" dirty="0">
                <a:latin typeface="Times New Roman" panose="02020603050405020304" pitchFamily="18" charset="0"/>
                <a:cs typeface="Times New Roman" panose="02020603050405020304" pitchFamily="18" charset="0"/>
              </a:rPr>
              <a:t>19.738.854</a:t>
            </a:r>
            <a:endParaRPr lang="es-ES" sz="1500" b="1" dirty="0">
              <a:ln w="50800"/>
              <a:solidFill>
                <a:schemeClr val="tx1">
                  <a:lumMod val="85000"/>
                </a:schemeClr>
              </a:solidFill>
              <a:effectLst>
                <a:outerShdw blurRad="50800" dist="38100" dir="10800000" algn="r" rotWithShape="0">
                  <a:prstClr val="black">
                    <a:alpha val="40000"/>
                  </a:prstClr>
                </a:outerShdw>
              </a:effectLst>
              <a:latin typeface="Times New Roman" pitchFamily="18" charset="0"/>
              <a:cs typeface="Times New Roman" pitchFamily="18" charset="0"/>
            </a:endParaRPr>
          </a:p>
        </p:txBody>
      </p:sp>
      <p:sp>
        <p:nvSpPr>
          <p:cNvPr id="7" name="2 Subtítulo"/>
          <p:cNvSpPr txBox="1">
            <a:spLocks/>
          </p:cNvSpPr>
          <p:nvPr/>
        </p:nvSpPr>
        <p:spPr>
          <a:xfrm>
            <a:off x="2141730" y="4833156"/>
            <a:ext cx="4212468" cy="648072"/>
          </a:xfrm>
          <a:prstGeom prst="rect">
            <a:avLst/>
          </a:prstGeom>
        </p:spPr>
        <p:txBody>
          <a:bodyPr vert="horz" tIns="0" rIns="34290" bIns="0" anchor="b">
            <a:normAutofit fontScale="25000" lnSpcReduction="20000"/>
          </a:bodyPr>
          <a:lstStyle/>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ES" sz="2100" dirty="0"/>
              <a:t> </a:t>
            </a:r>
            <a:endParaRPr lang="es-VE" sz="2100" dirty="0"/>
          </a:p>
          <a:p>
            <a:pPr algn="r">
              <a:spcBef>
                <a:spcPct val="20000"/>
              </a:spcBef>
              <a:buClr>
                <a:schemeClr val="accent1"/>
              </a:buClr>
              <a:buSzPct val="80000"/>
              <a:defRPr/>
            </a:pPr>
            <a:r>
              <a:rPr lang="es-VE" sz="2100" dirty="0"/>
              <a:t> </a:t>
            </a:r>
          </a:p>
        </p:txBody>
      </p:sp>
      <p:sp>
        <p:nvSpPr>
          <p:cNvPr id="9" name="8 Rectángulo"/>
          <p:cNvSpPr/>
          <p:nvPr/>
        </p:nvSpPr>
        <p:spPr>
          <a:xfrm>
            <a:off x="2754063" y="3723943"/>
            <a:ext cx="3453344" cy="3000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pPr lvl="0" algn="ctr">
              <a:spcBef>
                <a:spcPct val="20000"/>
              </a:spcBef>
              <a:buClr>
                <a:schemeClr val="accent1"/>
              </a:buClr>
              <a:buSzPct val="80000"/>
              <a:defRPr/>
            </a:pPr>
            <a:r>
              <a:rPr lang="es-ES" sz="1350" b="1" dirty="0">
                <a:ln w="50800"/>
                <a:solidFill>
                  <a:schemeClr val="tx1">
                    <a:lumMod val="85000"/>
                  </a:schemeClr>
                </a:solidFill>
                <a:latin typeface="Times New Roman" pitchFamily="18" charset="0"/>
                <a:cs typeface="Times New Roman" pitchFamily="18" charset="0"/>
              </a:rPr>
              <a:t>RUP fase construcción</a:t>
            </a:r>
            <a:endParaRPr lang="es-VE" sz="1350" b="1" dirty="0">
              <a:ln w="50800"/>
              <a:solidFill>
                <a:schemeClr val="bg1">
                  <a:shade val="50000"/>
                </a:schemeClr>
              </a:solidFill>
              <a:latin typeface="Times New Roman" pitchFamily="18" charset="0"/>
              <a:cs typeface="Times New Roman" pitchFamily="18" charset="0"/>
            </a:endParaRPr>
          </a:p>
        </p:txBody>
      </p:sp>
      <p:sp>
        <p:nvSpPr>
          <p:cNvPr id="2" name="CuadroTexto 1"/>
          <p:cNvSpPr txBox="1"/>
          <p:nvPr/>
        </p:nvSpPr>
        <p:spPr>
          <a:xfrm>
            <a:off x="292237" y="5096552"/>
            <a:ext cx="8679299" cy="553998"/>
          </a:xfrm>
          <a:prstGeom prst="rect">
            <a:avLst/>
          </a:prstGeom>
          <a:noFill/>
        </p:spPr>
        <p:txBody>
          <a:bodyPr wrap="none" rtlCol="0">
            <a:spAutoFit/>
          </a:bodyPr>
          <a:lstStyle/>
          <a:p>
            <a:r>
              <a:rPr lang="es-ES" sz="1500" b="1" dirty="0">
                <a:latin typeface="Times New Roman" panose="02020603050405020304" pitchFamily="18" charset="0"/>
                <a:cs typeface="Times New Roman" panose="02020603050405020304" pitchFamily="18" charset="0"/>
              </a:rPr>
              <a:t>Copyright © 2015 por Luis Correa &amp; Manuel </a:t>
            </a:r>
            <a:r>
              <a:rPr lang="es-ES" sz="1500" b="1" dirty="0" err="1">
                <a:latin typeface="Times New Roman" panose="02020603050405020304" pitchFamily="18" charset="0"/>
                <a:cs typeface="Times New Roman" panose="02020603050405020304" pitchFamily="18" charset="0"/>
              </a:rPr>
              <a:t>Dun</a:t>
            </a:r>
            <a:r>
              <a:rPr lang="es-ES" sz="1500" b="1" dirty="0">
                <a:latin typeface="Times New Roman" panose="02020603050405020304" pitchFamily="18" charset="0"/>
                <a:cs typeface="Times New Roman" panose="02020603050405020304" pitchFamily="18" charset="0"/>
              </a:rPr>
              <a:t> &amp; Francisco </a:t>
            </a:r>
            <a:r>
              <a:rPr lang="es-ES" sz="1500" b="1" dirty="0" err="1">
                <a:latin typeface="Times New Roman" panose="02020603050405020304" pitchFamily="18" charset="0"/>
                <a:cs typeface="Times New Roman" panose="02020603050405020304" pitchFamily="18" charset="0"/>
              </a:rPr>
              <a:t>Rondon</a:t>
            </a:r>
            <a:r>
              <a:rPr lang="es-ES" sz="1500" b="1" dirty="0">
                <a:latin typeface="Times New Roman" panose="02020603050405020304" pitchFamily="18" charset="0"/>
                <a:cs typeface="Times New Roman" panose="02020603050405020304" pitchFamily="18" charset="0"/>
              </a:rPr>
              <a:t>. Todos los derechos reservados.</a:t>
            </a:r>
            <a:endParaRPr lang="es-VE" sz="1500" b="1" dirty="0">
              <a:latin typeface="Times New Roman" panose="02020603050405020304" pitchFamily="18" charset="0"/>
              <a:cs typeface="Times New Roman" panose="02020603050405020304" pitchFamily="18" charset="0"/>
            </a:endParaRPr>
          </a:p>
          <a:p>
            <a:pPr algn="ctr"/>
            <a:r>
              <a:rPr lang="es-VE" sz="1500" b="1" dirty="0">
                <a:latin typeface="Times New Roman" panose="02020603050405020304" pitchFamily="18" charset="0"/>
                <a:cs typeface="Times New Roman" panose="02020603050405020304" pitchFamily="18" charset="0"/>
              </a:rPr>
              <a:t>Barcelona, </a:t>
            </a:r>
            <a:r>
              <a:rPr lang="es-VE" sz="1500" b="1" dirty="0" smtClean="0">
                <a:latin typeface="Times New Roman" panose="02020603050405020304" pitchFamily="18" charset="0"/>
                <a:cs typeface="Times New Roman" panose="02020603050405020304" pitchFamily="18" charset="0"/>
              </a:rPr>
              <a:t>2 </a:t>
            </a:r>
            <a:r>
              <a:rPr lang="es-VE" sz="1500" b="1" dirty="0">
                <a:latin typeface="Times New Roman" panose="02020603050405020304" pitchFamily="18" charset="0"/>
                <a:cs typeface="Times New Roman" panose="02020603050405020304" pitchFamily="18" charset="0"/>
              </a:rPr>
              <a:t>de </a:t>
            </a:r>
            <a:r>
              <a:rPr lang="es-VE" sz="1500" b="1" dirty="0" smtClean="0">
                <a:latin typeface="Times New Roman" panose="02020603050405020304" pitchFamily="18" charset="0"/>
                <a:cs typeface="Times New Roman" panose="02020603050405020304" pitchFamily="18" charset="0"/>
              </a:rPr>
              <a:t>Julio </a:t>
            </a:r>
            <a:r>
              <a:rPr lang="es-VE" sz="1500" b="1" dirty="0">
                <a:latin typeface="Times New Roman" panose="02020603050405020304" pitchFamily="18" charset="0"/>
                <a:cs typeface="Times New Roman" panose="02020603050405020304" pitchFamily="18" charset="0"/>
              </a:rPr>
              <a:t>de </a:t>
            </a:r>
            <a:r>
              <a:rPr lang="es-VE" sz="1500" b="1" dirty="0">
                <a:latin typeface="Times New Roman" panose="02020603050405020304" pitchFamily="18" charset="0"/>
                <a:cs typeface="Times New Roman" panose="02020603050405020304" pitchFamily="18" charset="0"/>
              </a:rPr>
              <a:t>2015</a:t>
            </a:r>
            <a:endParaRPr lang="es-VE"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8864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825625"/>
            <a:ext cx="7886700" cy="2949575"/>
          </a:xfrm>
        </p:spPr>
        <p:txBody>
          <a:bodyPr>
            <a:normAutofit/>
          </a:bodyPr>
          <a:lstStyle/>
          <a:p>
            <a:pPr lvl="1"/>
            <a:r>
              <a:rPr lang="es-VE" sz="1200" b="1" dirty="0">
                <a:latin typeface="Times New Roman" panose="02020603050405020304" pitchFamily="18" charset="0"/>
                <a:cs typeface="Times New Roman" panose="02020603050405020304" pitchFamily="18" charset="0"/>
              </a:rPr>
              <a:t>Realizar Pruebas del Sistema</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En el momento en que las sucesivas construcciones alcancen el final de una iteración, habrán alcanzado el status de versión  parcial del sistema, y entraran en la jurisdicción del encargado de las pruebas del sistema los registrará y notificara al jefe de proyecto a la persona que este designe para su resolución.</a:t>
            </a:r>
            <a:endParaRPr lang="es-ES"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Al final de la última iteración de la fase de construcción, el encargado de las pruebas del sistema comprobará la versión operativa inicial. De nuevo, notificara los fallos al jefe de proyecto para que encargue al ingeniero de componentes responsable de su corrección.</a:t>
            </a:r>
            <a:endParaRPr lang="es-ES" sz="1200" dirty="0">
              <a:latin typeface="Times New Roman" panose="02020603050405020304" pitchFamily="18" charset="0"/>
              <a:cs typeface="Times New Roman" panose="02020603050405020304" pitchFamily="18" charset="0"/>
            </a:endParaRPr>
          </a:p>
          <a:p>
            <a:pPr lvl="1"/>
            <a:r>
              <a:rPr lang="es-VE" sz="1200" b="1" dirty="0">
                <a:latin typeface="Times New Roman" panose="02020603050405020304" pitchFamily="18" charset="0"/>
                <a:cs typeface="Times New Roman" panose="02020603050405020304" pitchFamily="18" charset="0"/>
              </a:rPr>
              <a:t>Evaluar las Pruebas</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A medida que transcurren las pruebas de integración y del sistema, los ingenieros de pruebas revisaran los resultados de las pruebas al final de cada construcción a la luz de los objetivos originalmente fijados en el plan de pruebas (posiblemente modificado durante las sucesivas iteraciones). El propósito de evaluar las pruebas es asegurarse de que estas alcancen sus objetivos. Si una prueba no alcanza sus objetivos, los casos y procedimientos de prueba deberán ser modificados para lograrlos ver Figura N°5</a:t>
            </a:r>
            <a:endParaRPr lang="es-ES" sz="1200"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3321515" y="613688"/>
            <a:ext cx="2107580" cy="715581"/>
          </a:xfrm>
          <a:prstGeom prst="rect">
            <a:avLst/>
          </a:prstGeom>
          <a:noFill/>
        </p:spPr>
        <p:txBody>
          <a:bodyPr wrap="square" rtlCol="0">
            <a:spAutoFit/>
          </a:bodyPr>
          <a:lstStyle/>
          <a:p>
            <a:r>
              <a:rPr lang="es-VE" sz="4050" b="1" dirty="0"/>
              <a:t>Prueba</a:t>
            </a:r>
            <a:endParaRPr lang="es-ES" sz="4050" dirty="0"/>
          </a:p>
        </p:txBody>
      </p:sp>
      <p:sp>
        <p:nvSpPr>
          <p:cNvPr id="5" name="4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3742055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8650" y="365127"/>
            <a:ext cx="7886700" cy="1031874"/>
          </a:xfrm>
        </p:spPr>
        <p:txBody>
          <a:bodyPr>
            <a:normAutofit/>
          </a:bodyPr>
          <a:lstStyle/>
          <a:p>
            <a:r>
              <a:rPr lang="es-VE" sz="2200" b="1" dirty="0">
                <a:latin typeface="Times New Roman" panose="02020603050405020304" pitchFamily="18" charset="0"/>
                <a:cs typeface="Times New Roman" panose="02020603050405020304" pitchFamily="18" charset="0"/>
              </a:rPr>
              <a:t>Figura N°5. Entrada y resultado de la evaluación de prueba.</a:t>
            </a:r>
            <a:r>
              <a:rPr lang="es-ES" dirty="0"/>
              <a:t/>
            </a:r>
            <a:br>
              <a:rPr lang="es-ES" dirty="0"/>
            </a:br>
            <a:endParaRPr lang="es-ES" dirty="0"/>
          </a:p>
        </p:txBody>
      </p:sp>
      <p:pic>
        <p:nvPicPr>
          <p:cNvPr id="4" name="3 Imagen"/>
          <p:cNvPicPr/>
          <p:nvPr/>
        </p:nvPicPr>
        <p:blipFill>
          <a:blip r:embed="rId2"/>
          <a:stretch>
            <a:fillRect/>
          </a:stretch>
        </p:blipFill>
        <p:spPr>
          <a:xfrm>
            <a:off x="1909423" y="2581751"/>
            <a:ext cx="4083164" cy="2471942"/>
          </a:xfrm>
          <a:prstGeom prst="rect">
            <a:avLst/>
          </a:prstGeom>
        </p:spPr>
      </p:pic>
      <p:sp>
        <p:nvSpPr>
          <p:cNvPr id="5" name="4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976711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VE" b="1" dirty="0"/>
              <a:t>Control del análisis de negocio </a:t>
            </a:r>
            <a:endParaRPr lang="es-ES" dirty="0"/>
          </a:p>
        </p:txBody>
      </p:sp>
      <p:sp>
        <p:nvSpPr>
          <p:cNvPr id="3" name="2 Marcador de contenido"/>
          <p:cNvSpPr>
            <a:spLocks noGrp="1"/>
          </p:cNvSpPr>
          <p:nvPr>
            <p:ph idx="1"/>
          </p:nvPr>
        </p:nvSpPr>
        <p:spPr>
          <a:xfrm>
            <a:off x="628650" y="1825625"/>
            <a:ext cx="7886700" cy="3571875"/>
          </a:xfrm>
        </p:spPr>
        <p:txBody>
          <a:bodyPr>
            <a:normAutofit fontScale="55000" lnSpcReduction="20000"/>
          </a:bodyPr>
          <a:lstStyle/>
          <a:p>
            <a:r>
              <a:rPr lang="es-VE" dirty="0">
                <a:latin typeface="Times New Roman" panose="02020603050405020304" pitchFamily="18" charset="0"/>
                <a:cs typeface="Times New Roman" panose="02020603050405020304" pitchFamily="18" charset="0"/>
              </a:rPr>
              <a:t>Uno de los propósitos de la apuesta de negocio, desarrollada al final de la fase de elaboración, es el de servir de guía al jefe de proyecto y los inversores para ejecutar la fase de construcción. Con este objetivo, el jefe de proyecto compara el progreso real al final de cada iteración con la agenda, esfuerzo y costes planificados. Revisará los datos de productividad del proyecto, cantidad de código desarrollado, tamaño de la base de datos y otras métricas.</a:t>
            </a:r>
            <a:endParaRPr lang="es-ES" dirty="0">
              <a:latin typeface="Times New Roman" panose="02020603050405020304" pitchFamily="18" charset="0"/>
              <a:cs typeface="Times New Roman" panose="02020603050405020304" pitchFamily="18" charset="0"/>
            </a:endParaRPr>
          </a:p>
          <a:p>
            <a:r>
              <a:rPr lang="es-VE" dirty="0">
                <a:latin typeface="Times New Roman" panose="02020603050405020304" pitchFamily="18" charset="0"/>
                <a:cs typeface="Times New Roman" panose="02020603050405020304" pitchFamily="18" charset="0"/>
              </a:rPr>
              <a:t>Rara vez el número de líneas de código completadas es una buena medida del progreso en un desarrollo basado en componentes. Debido a que uno de sus objetivos es la reutilización de clases y componentes, un ingeniero de componentes u otros trabajadores pueden realizar un buen progreso con las construcciones e iteraciones y sin embargo escribir poco código nuevo. Una medida más pertinente del trabajo </a:t>
            </a:r>
            <a:r>
              <a:rPr lang="es-VE" dirty="0" err="1">
                <a:latin typeface="Times New Roman" panose="02020603050405020304" pitchFamily="18" charset="0"/>
                <a:cs typeface="Times New Roman" panose="02020603050405020304" pitchFamily="18" charset="0"/>
              </a:rPr>
              <a:t>desarrolldado</a:t>
            </a:r>
            <a:r>
              <a:rPr lang="es-VE" dirty="0">
                <a:latin typeface="Times New Roman" panose="02020603050405020304" pitchFamily="18" charset="0"/>
                <a:cs typeface="Times New Roman" panose="02020603050405020304" pitchFamily="18" charset="0"/>
              </a:rPr>
              <a:t>, en estas circunstancias, es la finalización de las construcciones e iteraciones de acuerdo con el plan.</a:t>
            </a:r>
            <a:endParaRPr lang="es-ES" dirty="0">
              <a:latin typeface="Times New Roman" panose="02020603050405020304" pitchFamily="18" charset="0"/>
              <a:cs typeface="Times New Roman" panose="02020603050405020304" pitchFamily="18" charset="0"/>
            </a:endParaRPr>
          </a:p>
          <a:p>
            <a:r>
              <a:rPr lang="es-VE" dirty="0">
                <a:latin typeface="Times New Roman" panose="02020603050405020304" pitchFamily="18" charset="0"/>
                <a:cs typeface="Times New Roman" panose="02020603050405020304" pitchFamily="18" charset="0"/>
              </a:rPr>
              <a:t>Discrepancias mayores de un pequeño porcentaje especialmente en sentido negativo, llevaran al jefe de proyecto a tomar medidas. De forma similar, discrepancias de mayor tamaño llevaran a reuniones de revisión con los inversores.</a:t>
            </a:r>
            <a:endParaRPr lang="es-ES" dirty="0">
              <a:latin typeface="Times New Roman" panose="02020603050405020304" pitchFamily="18" charset="0"/>
              <a:cs typeface="Times New Roman" panose="02020603050405020304" pitchFamily="18" charset="0"/>
            </a:endParaRPr>
          </a:p>
          <a:p>
            <a:r>
              <a:rPr lang="es-VE" dirty="0">
                <a:latin typeface="Times New Roman" panose="02020603050405020304" pitchFamily="18" charset="0"/>
                <a:cs typeface="Times New Roman" panose="02020603050405020304" pitchFamily="18" charset="0"/>
              </a:rPr>
              <a:t>A medida que el jefe de proyecto adquiere un mayor conocimiento sobre los costes y capacidades del producto durante la fase de construcción, puede encontrar necesario actualizar el análisis de negocio y comunicar el nuevo análisis a los inversores.</a:t>
            </a:r>
            <a:endParaRPr lang="es-ES"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2364560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VE" sz="4000" b="1" dirty="0">
                <a:latin typeface="Times New Roman" panose="02020603050405020304" pitchFamily="18" charset="0"/>
                <a:cs typeface="Times New Roman" panose="02020603050405020304" pitchFamily="18" charset="0"/>
              </a:rPr>
              <a:t>Evaluación de las iteraciones y la fase de construcción</a:t>
            </a:r>
            <a:r>
              <a:rPr lang="es-ES" b="1" dirty="0"/>
              <a:t/>
            </a:r>
            <a:br>
              <a:rPr lang="es-ES" b="1" dirty="0"/>
            </a:br>
            <a:endParaRPr lang="es-ES" dirty="0"/>
          </a:p>
        </p:txBody>
      </p:sp>
      <p:sp>
        <p:nvSpPr>
          <p:cNvPr id="3" name="2 Marcador de contenido"/>
          <p:cNvSpPr>
            <a:spLocks noGrp="1"/>
          </p:cNvSpPr>
          <p:nvPr>
            <p:ph idx="1"/>
          </p:nvPr>
        </p:nvSpPr>
        <p:spPr/>
        <p:txBody>
          <a:bodyPr>
            <a:normAutofit fontScale="70000" lnSpcReduction="20000"/>
          </a:bodyPr>
          <a:lstStyle/>
          <a:p>
            <a:r>
              <a:rPr lang="es-VE" dirty="0">
                <a:latin typeface="Times New Roman" panose="02020603050405020304" pitchFamily="18" charset="0"/>
                <a:cs typeface="Times New Roman" panose="02020603050405020304" pitchFamily="18" charset="0"/>
              </a:rPr>
              <a:t>Sobre la base de una revisión de los resultados de las pruebas y otros criterios de evaluación, el jefe del proyecto y el grupo de evaluación:</a:t>
            </a:r>
            <a:endParaRPr lang="es-ES" dirty="0">
              <a:latin typeface="Times New Roman" panose="02020603050405020304" pitchFamily="18" charset="0"/>
              <a:cs typeface="Times New Roman" panose="02020603050405020304" pitchFamily="18" charset="0"/>
            </a:endParaRPr>
          </a:p>
          <a:p>
            <a:pPr lvl="0"/>
            <a:r>
              <a:rPr lang="es-VE" dirty="0">
                <a:latin typeface="Times New Roman" panose="02020603050405020304" pitchFamily="18" charset="0"/>
                <a:cs typeface="Times New Roman" panose="02020603050405020304" pitchFamily="18" charset="0"/>
              </a:rPr>
              <a:t>Material de usuario: En la fase de construcción se prepara una primera versión de los materiales escritos de ayuda a los usuarios finales, tales como guías de usuario, textos de ayuda, notas de versión, manuales de usuario, etc. Los criterios de evaluación. ¿Son suficientes para dar soporte a los usuarios en la fase de transición?</a:t>
            </a:r>
            <a:endParaRPr lang="es-ES" dirty="0">
              <a:latin typeface="Times New Roman" panose="02020603050405020304" pitchFamily="18" charset="0"/>
              <a:cs typeface="Times New Roman" panose="02020603050405020304" pitchFamily="18" charset="0"/>
            </a:endParaRPr>
          </a:p>
          <a:p>
            <a:pPr lvl="0"/>
            <a:r>
              <a:rPr lang="es-VE" dirty="0">
                <a:latin typeface="Times New Roman" panose="02020603050405020304" pitchFamily="18" charset="0"/>
                <a:cs typeface="Times New Roman" panose="02020603050405020304" pitchFamily="18" charset="0"/>
              </a:rPr>
              <a:t>Material de cursos: Una versión preliminar de los materiales para cursos que den soporte a los usuarios finales, tales como diapositivas, notas, ejemplos y tutoriales, se preparan también durante esta fase. ¿Son suficientes para dar soporte a los usuarios en la fase de transición?, los criterios de evaluación durante la fase de construcción, deberán tener presente si la capacidad operativa está suficientemente madura y estable para permitir la entrega de versiones beta o preliminares a los usuarios, sin que las organizaciones de software y las propias comunidades de usuarios sufran riesgos inaceptables o de difícil control.</a:t>
            </a:r>
            <a:endParaRPr lang="es-ES" dirty="0">
              <a:latin typeface="Times New Roman" panose="02020603050405020304" pitchFamily="18" charset="0"/>
              <a:cs typeface="Times New Roman" panose="02020603050405020304" pitchFamily="18" charset="0"/>
            </a:endParaRPr>
          </a:p>
          <a:p>
            <a:pPr lvl="0"/>
            <a:r>
              <a:rPr lang="es-VE" dirty="0">
                <a:latin typeface="Times New Roman" panose="02020603050405020304" pitchFamily="18" charset="0"/>
                <a:cs typeface="Times New Roman" panose="02020603050405020304" pitchFamily="18" charset="0"/>
              </a:rPr>
              <a:t>Revisaran lo logrado en una iteración contrastándolo con lo que había sido planificado.</a:t>
            </a:r>
            <a:endParaRPr lang="es-ES"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7060293" y="6176963"/>
            <a:ext cx="967829" cy="300082"/>
          </a:xfrm>
          <a:prstGeom prst="rect">
            <a:avLst/>
          </a:prstGeom>
          <a:noFill/>
        </p:spPr>
        <p:txBody>
          <a:bodyPr wrap="none" rtlCol="0">
            <a:spAutoFit/>
          </a:bodyPr>
          <a:lstStyle/>
          <a:p>
            <a:r>
              <a:rPr lang="es-ES" sz="1350" dirty="0"/>
              <a:t>Luis Correa</a:t>
            </a:r>
            <a:endParaRPr lang="es-ES" sz="1350" dirty="0"/>
          </a:p>
        </p:txBody>
      </p:sp>
    </p:spTree>
    <p:extLst>
      <p:ext uri="{BB962C8B-B14F-4D97-AF65-F5344CB8AC3E}">
        <p14:creationId xmlns:p14="http://schemas.microsoft.com/office/powerpoint/2010/main" val="1993089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VE" sz="4000" b="1" dirty="0">
                <a:latin typeface="Times New Roman" panose="02020603050405020304" pitchFamily="18" charset="0"/>
                <a:cs typeface="Times New Roman" panose="02020603050405020304" pitchFamily="18" charset="0"/>
              </a:rPr>
              <a:t>Evaluación de las iteraciones y la fase de construcción</a:t>
            </a:r>
            <a:endParaRPr lang="es-ES" sz="4000" dirty="0">
              <a:latin typeface="Times New Roman" panose="02020603050405020304" pitchFamily="18" charset="0"/>
              <a:cs typeface="Times New Roman" panose="02020603050405020304" pitchFamily="18" charset="0"/>
            </a:endParaRPr>
          </a:p>
        </p:txBody>
      </p:sp>
      <p:sp>
        <p:nvSpPr>
          <p:cNvPr id="3" name="2 Marcador de contenido"/>
          <p:cNvSpPr>
            <a:spLocks noGrp="1"/>
          </p:cNvSpPr>
          <p:nvPr>
            <p:ph idx="1"/>
          </p:nvPr>
        </p:nvSpPr>
        <p:spPr/>
        <p:txBody>
          <a:bodyPr>
            <a:normAutofit/>
          </a:bodyPr>
          <a:lstStyle/>
          <a:p>
            <a:pPr lvl="0"/>
            <a:r>
              <a:rPr lang="es-VE" sz="2000" dirty="0">
                <a:latin typeface="Times New Roman" panose="02020603050405020304" pitchFamily="18" charset="0"/>
                <a:cs typeface="Times New Roman" panose="02020603050405020304" pitchFamily="18" charset="0"/>
              </a:rPr>
              <a:t>Planificaran en cuál de las iteraciones siguientes se habrá de llevar a cabo el trabajo no completado.</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Determinaran que la construcción está lista para entrar en la siguiente iteración. </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Actualizaran la lista de riesgos.</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Completaran el plan de la iteración siguiente.</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Al final de la última iteración de esta fase, determinaran que el producto ha superado las pruebas del sistema y que han alcanzado la capacidad operativa inicial.</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Autorizaran la entrada en la fase de transición.</a:t>
            </a:r>
            <a:endParaRPr lang="es-ES" sz="2000" dirty="0">
              <a:latin typeface="Times New Roman" panose="02020603050405020304" pitchFamily="18" charset="0"/>
              <a:cs typeface="Times New Roman" panose="02020603050405020304" pitchFamily="18" charset="0"/>
            </a:endParaRPr>
          </a:p>
          <a:p>
            <a:pPr lvl="0"/>
            <a:r>
              <a:rPr lang="es-VE" sz="2000" dirty="0">
                <a:latin typeface="Times New Roman" panose="02020603050405020304" pitchFamily="18" charset="0"/>
                <a:cs typeface="Times New Roman" panose="02020603050405020304" pitchFamily="18" charset="0"/>
              </a:rPr>
              <a:t>Actualizaran el plan de proyecto.</a:t>
            </a:r>
            <a:endParaRPr lang="es-ES" sz="2000"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7225393" y="6026922"/>
            <a:ext cx="967829" cy="300082"/>
          </a:xfrm>
          <a:prstGeom prst="rect">
            <a:avLst/>
          </a:prstGeom>
          <a:noFill/>
        </p:spPr>
        <p:txBody>
          <a:bodyPr wrap="none" rtlCol="0">
            <a:spAutoFit/>
          </a:bodyPr>
          <a:lstStyle/>
          <a:p>
            <a:r>
              <a:rPr lang="es-ES" sz="1350" dirty="0"/>
              <a:t>Luis Correa</a:t>
            </a:r>
            <a:endParaRPr lang="es-ES" sz="1350" dirty="0"/>
          </a:p>
        </p:txBody>
      </p:sp>
    </p:spTree>
    <p:extLst>
      <p:ext uri="{BB962C8B-B14F-4D97-AF65-F5344CB8AC3E}">
        <p14:creationId xmlns:p14="http://schemas.microsoft.com/office/powerpoint/2010/main" val="2531064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VE" sz="4000" b="1" dirty="0">
                <a:latin typeface="Times New Roman" panose="02020603050405020304" pitchFamily="18" charset="0"/>
                <a:cs typeface="Times New Roman" panose="02020603050405020304" pitchFamily="18" charset="0"/>
              </a:rPr>
              <a:t>Planificación de la fase de transición</a:t>
            </a:r>
            <a:r>
              <a:rPr lang="es-ES" b="1" dirty="0"/>
              <a:t/>
            </a:r>
            <a:br>
              <a:rPr lang="es-ES" b="1" dirty="0"/>
            </a:br>
            <a:endParaRPr lang="es-ES" dirty="0"/>
          </a:p>
        </p:txBody>
      </p:sp>
      <p:sp>
        <p:nvSpPr>
          <p:cNvPr id="3" name="2 Marcador de contenido"/>
          <p:cNvSpPr>
            <a:spLocks noGrp="1"/>
          </p:cNvSpPr>
          <p:nvPr>
            <p:ph idx="1"/>
          </p:nvPr>
        </p:nvSpPr>
        <p:spPr/>
        <p:txBody>
          <a:bodyPr>
            <a:normAutofit fontScale="85000" lnSpcReduction="20000"/>
          </a:bodyPr>
          <a:lstStyle/>
          <a:p>
            <a:r>
              <a:rPr lang="es-VE" dirty="0">
                <a:latin typeface="Times New Roman" panose="02020603050405020304" pitchFamily="18" charset="0"/>
                <a:cs typeface="Times New Roman" panose="02020603050405020304" pitchFamily="18" charset="0"/>
              </a:rPr>
              <a:t>El equipo de proyecto no puede esperar planificar de antemano la fase de transición con tanto detalle como hizo para las fases anteriores. Sus miembros saben, por supuesto, que van a producir versiones beta (o su equivalente) para que las evalúen usuarios seleccionados. Esta parte de la fase de transición: seleccionar a los encargados de probar las versiones beta, reproducir el código de operación, preparar instrucciones de pruebas, etc., es la que se puede planificar con cierto detalle.</a:t>
            </a:r>
            <a:endParaRPr lang="es-ES" dirty="0">
              <a:latin typeface="Times New Roman" panose="02020603050405020304" pitchFamily="18" charset="0"/>
              <a:cs typeface="Times New Roman" panose="02020603050405020304" pitchFamily="18" charset="0"/>
            </a:endParaRPr>
          </a:p>
          <a:p>
            <a:r>
              <a:rPr lang="es-VE" dirty="0">
                <a:latin typeface="Times New Roman" panose="02020603050405020304" pitchFamily="18" charset="0"/>
                <a:cs typeface="Times New Roman" panose="02020603050405020304" pitchFamily="18" charset="0"/>
              </a:rPr>
              <a:t>La respuesta recibida –riesgos, problemas, fallos, sugerencias—difícilmente puede preverse de antemano. Si el equipo ha tenido experiencia en pruebas beta, podrá hacerse una idea de lo que cabe esperar. Sera capaz de estimar la cantidad aproximada de personal experimentado necesario para abordar los problemas que los usuarios de la beta descubran.</a:t>
            </a:r>
            <a:endParaRPr lang="es-ES"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7288893" y="6176963"/>
            <a:ext cx="967829" cy="300082"/>
          </a:xfrm>
          <a:prstGeom prst="rect">
            <a:avLst/>
          </a:prstGeom>
          <a:noFill/>
        </p:spPr>
        <p:txBody>
          <a:bodyPr wrap="none" rtlCol="0">
            <a:spAutoFit/>
          </a:bodyPr>
          <a:lstStyle/>
          <a:p>
            <a:r>
              <a:rPr lang="es-ES" sz="1350" dirty="0"/>
              <a:t>Luis Correa</a:t>
            </a:r>
            <a:endParaRPr lang="es-ES" sz="1350" dirty="0"/>
          </a:p>
        </p:txBody>
      </p:sp>
    </p:spTree>
    <p:extLst>
      <p:ext uri="{BB962C8B-B14F-4D97-AF65-F5344CB8AC3E}">
        <p14:creationId xmlns:p14="http://schemas.microsoft.com/office/powerpoint/2010/main" val="332271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VE" b="1" dirty="0" smtClean="0">
                <a:latin typeface="Times New Roman" panose="02020603050405020304" pitchFamily="18" charset="0"/>
                <a:cs typeface="Times New Roman" panose="02020603050405020304" pitchFamily="18" charset="0"/>
              </a:rPr>
              <a:t>Conclusiones</a:t>
            </a:r>
            <a:endParaRPr lang="es-ES" dirty="0">
              <a:latin typeface="Times New Roman" panose="02020603050405020304" pitchFamily="18" charset="0"/>
              <a:cs typeface="Times New Roman" panose="02020603050405020304" pitchFamily="18" charset="0"/>
            </a:endParaRPr>
          </a:p>
        </p:txBody>
      </p:sp>
      <p:sp>
        <p:nvSpPr>
          <p:cNvPr id="3" name="2 Marcador de contenido"/>
          <p:cNvSpPr>
            <a:spLocks noGrp="1"/>
          </p:cNvSpPr>
          <p:nvPr>
            <p:ph idx="1"/>
          </p:nvPr>
        </p:nvSpPr>
        <p:spPr/>
        <p:txBody>
          <a:bodyPr/>
          <a:lstStyle/>
          <a:p>
            <a:pPr lvl="0"/>
            <a:r>
              <a:rPr lang="es-VE" dirty="0">
                <a:latin typeface="Times New Roman" panose="02020603050405020304" pitchFamily="18" charset="0"/>
                <a:cs typeface="Times New Roman" panose="02020603050405020304" pitchFamily="18" charset="0"/>
              </a:rPr>
              <a:t>Se concluye que RUP es una metodología de desarrollo de software de uso universal. Que está siendo muy utilizado por empresas importantes, ya que permite la personalización del software a la medida de cada usuario.</a:t>
            </a:r>
            <a:endParaRPr lang="es-ES" dirty="0">
              <a:latin typeface="Times New Roman" panose="02020603050405020304" pitchFamily="18" charset="0"/>
              <a:cs typeface="Times New Roman" panose="02020603050405020304" pitchFamily="18" charset="0"/>
            </a:endParaRPr>
          </a:p>
          <a:p>
            <a:pPr lvl="0"/>
            <a:r>
              <a:rPr lang="es-VE" dirty="0">
                <a:latin typeface="Times New Roman" panose="02020603050405020304" pitchFamily="18" charset="0"/>
                <a:cs typeface="Times New Roman" panose="02020603050405020304" pitchFamily="18" charset="0"/>
              </a:rPr>
              <a:t>El RUP es una metodología basada en Casos de Uso con el objetivo de identificar los actores involucrados y a partir de sus objetivos, encontrar los casos de uso.</a:t>
            </a:r>
            <a:endParaRPr lang="es-ES"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377723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660217" y="738442"/>
            <a:ext cx="3070071" cy="769441"/>
          </a:xfrm>
          <a:prstGeom prst="rect">
            <a:avLst/>
          </a:prstGeom>
          <a:noFill/>
        </p:spPr>
        <p:txBody>
          <a:bodyPr wrap="none" rtlCol="0">
            <a:spAutoFit/>
          </a:bodyPr>
          <a:lstStyle/>
          <a:p>
            <a:r>
              <a:rPr lang="es-VE" sz="4400" b="1" dirty="0">
                <a:latin typeface="Times New Roman" panose="02020603050405020304" pitchFamily="18" charset="0"/>
                <a:cs typeface="Times New Roman" panose="02020603050405020304" pitchFamily="18" charset="0"/>
              </a:rPr>
              <a:t>Bibliografía</a:t>
            </a:r>
            <a:endParaRPr lang="es-VE" sz="4400" b="1" dirty="0">
              <a:latin typeface="Times New Roman" panose="02020603050405020304" pitchFamily="18" charset="0"/>
              <a:cs typeface="Times New Roman" panose="02020603050405020304" pitchFamily="18" charset="0"/>
            </a:endParaRPr>
          </a:p>
        </p:txBody>
      </p:sp>
      <p:sp>
        <p:nvSpPr>
          <p:cNvPr id="6" name="CuadroTexto 5"/>
          <p:cNvSpPr txBox="1"/>
          <p:nvPr/>
        </p:nvSpPr>
        <p:spPr>
          <a:xfrm>
            <a:off x="242847" y="2161153"/>
            <a:ext cx="9079730" cy="738664"/>
          </a:xfrm>
          <a:prstGeom prst="rect">
            <a:avLst/>
          </a:prstGeom>
          <a:noFill/>
        </p:spPr>
        <p:txBody>
          <a:bodyPr wrap="none" rtlCol="0">
            <a:spAutoFit/>
          </a:bodyPr>
          <a:lstStyle/>
          <a:p>
            <a:pPr marL="342900" indent="-342900">
              <a:buFont typeface="Arial" pitchFamily="34" charset="0"/>
              <a:buChar char="•"/>
            </a:pPr>
            <a:r>
              <a:rPr lang="en-US" sz="2100" dirty="0">
                <a:latin typeface="Times New Roman" panose="02020603050405020304" pitchFamily="18" charset="0"/>
                <a:cs typeface="Times New Roman" panose="02020603050405020304" pitchFamily="18" charset="0"/>
              </a:rPr>
              <a:t>James </a:t>
            </a:r>
            <a:r>
              <a:rPr lang="en-US" sz="2100" dirty="0" err="1">
                <a:latin typeface="Times New Roman" panose="02020603050405020304" pitchFamily="18" charset="0"/>
                <a:cs typeface="Times New Roman" panose="02020603050405020304" pitchFamily="18" charset="0"/>
              </a:rPr>
              <a:t>Rumbaugh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Ivar</a:t>
            </a:r>
            <a:r>
              <a:rPr lang="en-US" sz="2100" dirty="0">
                <a:latin typeface="Times New Roman" panose="02020603050405020304" pitchFamily="18" charset="0"/>
                <a:cs typeface="Times New Roman" panose="02020603050405020304" pitchFamily="18" charset="0"/>
              </a:rPr>
              <a:t> Jacobson, Grady </a:t>
            </a:r>
            <a:r>
              <a:rPr lang="en-US" sz="2100" dirty="0" err="1">
                <a:latin typeface="Times New Roman" panose="02020603050405020304" pitchFamily="18" charset="0"/>
                <a:cs typeface="Times New Roman" panose="02020603050405020304" pitchFamily="18" charset="0"/>
              </a:rPr>
              <a:t>Booch</a:t>
            </a:r>
            <a:r>
              <a:rPr lang="en-US" sz="2100" dirty="0">
                <a:latin typeface="Times New Roman" panose="02020603050405020304" pitchFamily="18" charset="0"/>
                <a:cs typeface="Times New Roman" panose="02020603050405020304" pitchFamily="18" charset="0"/>
              </a:rPr>
              <a:t> 2000. </a:t>
            </a:r>
            <a:r>
              <a:rPr lang="es-VE" sz="2100" dirty="0">
                <a:latin typeface="Times New Roman" panose="02020603050405020304" pitchFamily="18" charset="0"/>
                <a:cs typeface="Times New Roman" panose="02020603050405020304" pitchFamily="18" charset="0"/>
              </a:rPr>
              <a:t>El Proceso Unificado de </a:t>
            </a:r>
            <a:endParaRPr lang="es-VE" sz="2100" dirty="0">
              <a:latin typeface="Times New Roman" panose="02020603050405020304" pitchFamily="18" charset="0"/>
              <a:cs typeface="Times New Roman" panose="02020603050405020304" pitchFamily="18" charset="0"/>
            </a:endParaRPr>
          </a:p>
          <a:p>
            <a:pPr lvl="0"/>
            <a:r>
              <a:rPr lang="es-VE" sz="2100" dirty="0">
                <a:latin typeface="Times New Roman" panose="02020603050405020304" pitchFamily="18" charset="0"/>
                <a:cs typeface="Times New Roman" panose="02020603050405020304" pitchFamily="18" charset="0"/>
              </a:rPr>
              <a:t>Desarrollo </a:t>
            </a:r>
            <a:r>
              <a:rPr lang="es-VE" sz="2100" dirty="0">
                <a:latin typeface="Times New Roman" panose="02020603050405020304" pitchFamily="18" charset="0"/>
                <a:cs typeface="Times New Roman" panose="02020603050405020304" pitchFamily="18" charset="0"/>
              </a:rPr>
              <a:t>de Software. Madrid. Addison Wesley.</a:t>
            </a:r>
            <a:endParaRPr lang="es-E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06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948120" y="899830"/>
            <a:ext cx="4694465" cy="110949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300" dirty="0">
                <a:solidFill>
                  <a:schemeClr val="tx1">
                    <a:lumMod val="85000"/>
                  </a:schemeClr>
                </a:solidFill>
                <a:latin typeface="Times New Roman" panose="02020603050405020304" pitchFamily="18" charset="0"/>
                <a:cs typeface="Times New Roman" panose="02020603050405020304" pitchFamily="18" charset="0"/>
              </a:rPr>
              <a:t>Implementación de RUP</a:t>
            </a:r>
            <a:endParaRPr lang="es-VE" sz="3300"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2" name="1 CuadroTexto"/>
          <p:cNvSpPr txBox="1"/>
          <p:nvPr/>
        </p:nvSpPr>
        <p:spPr>
          <a:xfrm>
            <a:off x="424742" y="2197387"/>
            <a:ext cx="7741222" cy="2146742"/>
          </a:xfrm>
          <a:prstGeom prst="rect">
            <a:avLst/>
          </a:prstGeom>
          <a:noFill/>
        </p:spPr>
        <p:txBody>
          <a:bodyPr wrap="none" rtlCol="0">
            <a:spAutoFit/>
          </a:bodyPr>
          <a:lstStyle/>
          <a:p>
            <a:pPr lvl="0"/>
            <a:r>
              <a:rPr lang="es-VE" sz="1200" b="1" dirty="0">
                <a:latin typeface="Times New Roman" panose="02020603050405020304" pitchFamily="18" charset="0"/>
                <a:cs typeface="Times New Roman" panose="02020603050405020304" pitchFamily="18" charset="0"/>
              </a:rPr>
              <a:t>Implementación </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Este flujo de trabajo implementa y lleva a cabo las pruebas de unidad de todos los componentes, trabajando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principalmente </a:t>
            </a:r>
            <a:r>
              <a:rPr lang="es-VE" sz="1200" dirty="0">
                <a:latin typeface="Times New Roman" panose="02020603050405020304" pitchFamily="18" charset="0"/>
                <a:cs typeface="Times New Roman" panose="02020603050405020304" pitchFamily="18" charset="0"/>
              </a:rPr>
              <a:t>a partir del modelo de diseño. El resultado, después de varias iteraciones y de la integración y pruebas </a:t>
            </a:r>
            <a:r>
              <a:rPr lang="es-VE" sz="1200" dirty="0">
                <a:latin typeface="Times New Roman" panose="02020603050405020304" pitchFamily="18" charset="0"/>
                <a:cs typeface="Times New Roman" panose="02020603050405020304" pitchFamily="18" charset="0"/>
              </a:rPr>
              <a:t>del</a:t>
            </a:r>
          </a:p>
          <a:p>
            <a:r>
              <a:rPr lang="es-VE" sz="1200" dirty="0">
                <a:latin typeface="Times New Roman" panose="02020603050405020304" pitchFamily="18" charset="0"/>
                <a:cs typeface="Times New Roman" panose="02020603050405020304" pitchFamily="18" charset="0"/>
              </a:rPr>
              <a:t>sistema</a:t>
            </a:r>
            <a:r>
              <a:rPr lang="es-VE" sz="1200" dirty="0">
                <a:latin typeface="Times New Roman" panose="02020603050405020304" pitchFamily="18" charset="0"/>
                <a:cs typeface="Times New Roman" panose="02020603050405020304" pitchFamily="18" charset="0"/>
              </a:rPr>
              <a:t>, es la versión operativa inicial, que representa el 100 por cien de los casos de uso. En esta subsección tratamos las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actividades </a:t>
            </a:r>
            <a:r>
              <a:rPr lang="es-VE" sz="1200" dirty="0">
                <a:latin typeface="Times New Roman" panose="02020603050405020304" pitchFamily="18" charset="0"/>
                <a:cs typeface="Times New Roman" panose="02020603050405020304" pitchFamily="18" charset="0"/>
              </a:rPr>
              <a:t>de implementación de la arquitectura, implementar una clase e implementar un subsistema, realizar pruebas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de </a:t>
            </a:r>
            <a:r>
              <a:rPr lang="es-VE" sz="1200" dirty="0">
                <a:latin typeface="Times New Roman" panose="02020603050405020304" pitchFamily="18" charset="0"/>
                <a:cs typeface="Times New Roman" panose="02020603050405020304" pitchFamily="18" charset="0"/>
              </a:rPr>
              <a:t>unidad e integrar el sistema.</a:t>
            </a:r>
            <a:endParaRPr lang="es-ES"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Es en este flujo de trabajo en el que el proyecto lleva a cabo la mayor parte del trabajo de la fase de construcción,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construyendo </a:t>
            </a:r>
            <a:r>
              <a:rPr lang="es-VE" sz="1200" dirty="0">
                <a:latin typeface="Times New Roman" panose="02020603050405020304" pitchFamily="18" charset="0"/>
                <a:cs typeface="Times New Roman" panose="02020603050405020304" pitchFamily="18" charset="0"/>
              </a:rPr>
              <a:t>los componentes, como se describe en la Figura N°1. El proyecto rellena cada componente con más y más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código</a:t>
            </a:r>
            <a:r>
              <a:rPr lang="es-VE" sz="1200" dirty="0">
                <a:latin typeface="Times New Roman" panose="02020603050405020304" pitchFamily="18" charset="0"/>
                <a:cs typeface="Times New Roman" panose="02020603050405020304" pitchFamily="18" charset="0"/>
              </a:rPr>
              <a:t>, construcción tras construcción, iteración tras iteración, hasta que al final de la fase de construcción, todos los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componentes </a:t>
            </a:r>
            <a:r>
              <a:rPr lang="es-VE" sz="1200" dirty="0">
                <a:latin typeface="Times New Roman" panose="02020603050405020304" pitchFamily="18" charset="0"/>
                <a:cs typeface="Times New Roman" panose="02020603050405020304" pitchFamily="18" charset="0"/>
              </a:rPr>
              <a:t>están “llenos”.</a:t>
            </a:r>
            <a:endParaRPr lang="es-ES" sz="1200" dirty="0">
              <a:latin typeface="Times New Roman" panose="02020603050405020304" pitchFamily="18" charset="0"/>
              <a:cs typeface="Times New Roman" panose="02020603050405020304" pitchFamily="18" charset="0"/>
            </a:endParaRPr>
          </a:p>
          <a:p>
            <a:endParaRPr lang="es-ES" sz="1350" dirty="0"/>
          </a:p>
        </p:txBody>
      </p:sp>
      <p:sp>
        <p:nvSpPr>
          <p:cNvPr id="3" name="2 CuadroTexto"/>
          <p:cNvSpPr txBox="1"/>
          <p:nvPr/>
        </p:nvSpPr>
        <p:spPr>
          <a:xfrm>
            <a:off x="7470322" y="5355772"/>
            <a:ext cx="1161857" cy="300082"/>
          </a:xfrm>
          <a:prstGeom prst="rect">
            <a:avLst/>
          </a:prstGeom>
          <a:noFill/>
        </p:spPr>
        <p:txBody>
          <a:bodyPr wrap="none" rtlCol="0">
            <a:spAutoFit/>
          </a:bodyPr>
          <a:lstStyle/>
          <a:p>
            <a:r>
              <a:rPr lang="es-ES" sz="1350" dirty="0"/>
              <a:t>Frank </a:t>
            </a:r>
            <a:r>
              <a:rPr lang="es-ES" sz="1350" dirty="0"/>
              <a:t>Rondón</a:t>
            </a:r>
            <a:endParaRPr lang="es-ES" sz="1350" dirty="0"/>
          </a:p>
        </p:txBody>
      </p:sp>
    </p:spTree>
    <p:extLst>
      <p:ext uri="{BB962C8B-B14F-4D97-AF65-F5344CB8AC3E}">
        <p14:creationId xmlns:p14="http://schemas.microsoft.com/office/powerpoint/2010/main" val="1299585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365126"/>
            <a:ext cx="8280400" cy="1325563"/>
          </a:xfrm>
        </p:spPr>
        <p:txBody>
          <a:bodyPr>
            <a:noAutofit/>
          </a:bodyPr>
          <a:lstStyle/>
          <a:p>
            <a:r>
              <a:rPr lang="es-VE" sz="3200" b="1" dirty="0">
                <a:latin typeface="Times New Roman" panose="02020603050405020304" pitchFamily="18" charset="0"/>
                <a:cs typeface="Times New Roman" panose="02020603050405020304" pitchFamily="18" charset="0"/>
              </a:rPr>
              <a:t>Figura N°1. Los trabajadores </a:t>
            </a:r>
            <a:r>
              <a:rPr lang="es-VE" sz="3200" b="1" dirty="0" smtClean="0">
                <a:latin typeface="Times New Roman" panose="02020603050405020304" pitchFamily="18" charset="0"/>
                <a:cs typeface="Times New Roman" panose="02020603050405020304" pitchFamily="18" charset="0"/>
              </a:rPr>
              <a:t>y artefactos </a:t>
            </a:r>
            <a:r>
              <a:rPr lang="es-VE" sz="3200" b="1" dirty="0">
                <a:latin typeface="Times New Roman" panose="02020603050405020304" pitchFamily="18" charset="0"/>
                <a:cs typeface="Times New Roman" panose="02020603050405020304" pitchFamily="18" charset="0"/>
              </a:rPr>
              <a:t>involucrados en la implementación.</a:t>
            </a:r>
            <a:endParaRPr lang="es-ES" sz="3200" dirty="0">
              <a:latin typeface="Times New Roman" panose="02020603050405020304" pitchFamily="18" charset="0"/>
              <a:cs typeface="Times New Roman" panose="02020603050405020304" pitchFamily="18" charset="0"/>
            </a:endParaRPr>
          </a:p>
        </p:txBody>
      </p:sp>
      <p:pic>
        <p:nvPicPr>
          <p:cNvPr id="4" name="3 Imagen"/>
          <p:cNvPicPr/>
          <p:nvPr/>
        </p:nvPicPr>
        <p:blipFill>
          <a:blip r:embed="rId2"/>
          <a:stretch>
            <a:fillRect/>
          </a:stretch>
        </p:blipFill>
        <p:spPr>
          <a:xfrm>
            <a:off x="2375535" y="2582466"/>
            <a:ext cx="4392930" cy="1693069"/>
          </a:xfrm>
          <a:prstGeom prst="rect">
            <a:avLst/>
          </a:prstGeom>
        </p:spPr>
      </p:pic>
      <p:sp>
        <p:nvSpPr>
          <p:cNvPr id="5" name="4 CuadroTexto"/>
          <p:cNvSpPr txBox="1"/>
          <p:nvPr/>
        </p:nvSpPr>
        <p:spPr>
          <a:xfrm>
            <a:off x="7470322" y="5355772"/>
            <a:ext cx="1161857" cy="300082"/>
          </a:xfrm>
          <a:prstGeom prst="rect">
            <a:avLst/>
          </a:prstGeom>
          <a:noFill/>
        </p:spPr>
        <p:txBody>
          <a:bodyPr wrap="none" rtlCol="0">
            <a:spAutoFit/>
          </a:bodyPr>
          <a:lstStyle/>
          <a:p>
            <a:r>
              <a:rPr lang="es-ES" sz="1350" dirty="0"/>
              <a:t>Frank </a:t>
            </a:r>
            <a:r>
              <a:rPr lang="es-ES" sz="1350" dirty="0"/>
              <a:t>Rondón</a:t>
            </a:r>
            <a:endParaRPr lang="es-ES" sz="1350" dirty="0"/>
          </a:p>
        </p:txBody>
      </p:sp>
    </p:spTree>
    <p:extLst>
      <p:ext uri="{BB962C8B-B14F-4D97-AF65-F5344CB8AC3E}">
        <p14:creationId xmlns:p14="http://schemas.microsoft.com/office/powerpoint/2010/main" val="253541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637065" y="1094014"/>
            <a:ext cx="3510642" cy="653144"/>
          </a:xfrm>
        </p:spPr>
        <p:txBody>
          <a:bodyPr>
            <a:normAutofit fontScale="90000"/>
          </a:bodyPr>
          <a:lstStyle/>
          <a:p>
            <a:r>
              <a:rPr lang="es-ES" dirty="0" smtClean="0">
                <a:solidFill>
                  <a:schemeClr val="tx1">
                    <a:lumMod val="85000"/>
                  </a:schemeClr>
                </a:solidFill>
                <a:latin typeface="Times New Roman" panose="02020603050405020304" pitchFamily="18" charset="0"/>
                <a:cs typeface="Times New Roman" panose="02020603050405020304" pitchFamily="18" charset="0"/>
              </a:rPr>
              <a:t>Prueba de RUP</a:t>
            </a:r>
            <a:endParaRPr lang="es-VE"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2 CuadroTexto"/>
          <p:cNvSpPr txBox="1"/>
          <p:nvPr/>
        </p:nvSpPr>
        <p:spPr>
          <a:xfrm>
            <a:off x="153131" y="1906660"/>
            <a:ext cx="8004114" cy="3439403"/>
          </a:xfrm>
          <a:prstGeom prst="rect">
            <a:avLst/>
          </a:prstGeom>
          <a:noFill/>
        </p:spPr>
        <p:txBody>
          <a:bodyPr wrap="none" rtlCol="0">
            <a:spAutoFit/>
          </a:bodyPr>
          <a:lstStyle/>
          <a:p>
            <a:pPr lvl="1"/>
            <a:r>
              <a:rPr lang="es-VE" sz="1200" b="1" dirty="0">
                <a:latin typeface="Times New Roman" panose="02020603050405020304" pitchFamily="18" charset="0"/>
                <a:cs typeface="Times New Roman" panose="02020603050405020304" pitchFamily="18" charset="0"/>
              </a:rPr>
              <a:t>Implementación de la Arquitectura</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En este momento la arquitectura está firmemente asentada. El papel del arquitecto, en lugar de realizar una vigilancia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continua</a:t>
            </a:r>
            <a:r>
              <a:rPr lang="es-VE" sz="1200" dirty="0">
                <a:latin typeface="Times New Roman" panose="02020603050405020304" pitchFamily="18" charset="0"/>
                <a:cs typeface="Times New Roman" panose="02020603050405020304" pitchFamily="18" charset="0"/>
              </a:rPr>
              <a:t>, será solo el de actualizarla si es necesario.</a:t>
            </a:r>
            <a:endParaRPr lang="es-ES" sz="1200" dirty="0">
              <a:latin typeface="Times New Roman" panose="02020603050405020304" pitchFamily="18" charset="0"/>
              <a:cs typeface="Times New Roman" panose="02020603050405020304" pitchFamily="18" charset="0"/>
            </a:endParaRPr>
          </a:p>
          <a:p>
            <a:pPr lvl="1"/>
            <a:r>
              <a:rPr lang="es-VE" sz="1200" b="1" dirty="0">
                <a:latin typeface="Times New Roman" panose="02020603050405020304" pitchFamily="18" charset="0"/>
                <a:cs typeface="Times New Roman" panose="02020603050405020304" pitchFamily="18" charset="0"/>
              </a:rPr>
              <a:t>Implementar una Clase e Implementar un Subsistema</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Los ingenieros de componentes implementaran las clases y subsistemas del modelo de implementación. Implementaran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clases </a:t>
            </a:r>
            <a:r>
              <a:rPr lang="es-VE" sz="1200" dirty="0" err="1">
                <a:latin typeface="Times New Roman" panose="02020603050405020304" pitchFamily="18" charset="0"/>
                <a:cs typeface="Times New Roman" panose="02020603050405020304" pitchFamily="18" charset="0"/>
              </a:rPr>
              <a:t>stub</a:t>
            </a:r>
            <a:r>
              <a:rPr lang="es-VE" sz="1200" dirty="0">
                <a:latin typeface="Times New Roman" panose="02020603050405020304" pitchFamily="18" charset="0"/>
                <a:cs typeface="Times New Roman" panose="02020603050405020304" pitchFamily="18" charset="0"/>
              </a:rPr>
              <a:t> cuando sea necesario para armar una construcción.</a:t>
            </a:r>
            <a:endParaRPr lang="es-ES" sz="1200" dirty="0">
              <a:latin typeface="Times New Roman" panose="02020603050405020304" pitchFamily="18" charset="0"/>
              <a:cs typeface="Times New Roman" panose="02020603050405020304" pitchFamily="18" charset="0"/>
            </a:endParaRPr>
          </a:p>
          <a:p>
            <a:pPr lvl="1"/>
            <a:r>
              <a:rPr lang="es-VE" sz="1200" b="1" dirty="0">
                <a:latin typeface="Times New Roman" panose="02020603050405020304" pitchFamily="18" charset="0"/>
                <a:cs typeface="Times New Roman" panose="02020603050405020304" pitchFamily="18" charset="0"/>
              </a:rPr>
              <a:t>Realizar Pruebas de Unidad</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El ingeniero de componentes será el responsable de realizar las pruebas de unidad del componente que fabrique. Si es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necesario</a:t>
            </a:r>
            <a:r>
              <a:rPr lang="es-VE" sz="1200" dirty="0">
                <a:latin typeface="Times New Roman" panose="02020603050405020304" pitchFamily="18" charset="0"/>
                <a:cs typeface="Times New Roman" panose="02020603050405020304" pitchFamily="18" charset="0"/>
              </a:rPr>
              <a:t>, corregirá el diseño y la implementación del componente.</a:t>
            </a:r>
            <a:endParaRPr lang="es-ES" sz="1200" dirty="0">
              <a:latin typeface="Times New Roman" panose="02020603050405020304" pitchFamily="18" charset="0"/>
              <a:cs typeface="Times New Roman" panose="02020603050405020304" pitchFamily="18" charset="0"/>
            </a:endParaRPr>
          </a:p>
          <a:p>
            <a:pPr lvl="1"/>
            <a:r>
              <a:rPr lang="es-VE" sz="1200" b="1" dirty="0">
                <a:latin typeface="Times New Roman" panose="02020603050405020304" pitchFamily="18" charset="0"/>
                <a:cs typeface="Times New Roman" panose="02020603050405020304" pitchFamily="18" charset="0"/>
              </a:rPr>
              <a:t>Integrar el Sistema</a:t>
            </a:r>
            <a:endParaRPr lang="es-ES" sz="1200" b="1"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El responsable de la integración del sistema creara un plan de integración de construcciones que perfile la secuencia de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construcciones</a:t>
            </a:r>
            <a:r>
              <a:rPr lang="es-VE" sz="1200" dirty="0">
                <a:latin typeface="Times New Roman" panose="02020603050405020304" pitchFamily="18" charset="0"/>
                <a:cs typeface="Times New Roman" panose="02020603050405020304" pitchFamily="18" charset="0"/>
              </a:rPr>
              <a:t>. Este plan mostrara los casos de uso o escenarios de un caso de uso que va a implementar la construcción.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Estos </a:t>
            </a:r>
            <a:r>
              <a:rPr lang="es-VE" sz="1200" dirty="0">
                <a:latin typeface="Times New Roman" panose="02020603050405020304" pitchFamily="18" charset="0"/>
                <a:cs typeface="Times New Roman" panose="02020603050405020304" pitchFamily="18" charset="0"/>
              </a:rPr>
              <a:t>casos de uso y escenarios nos conducirán a los subsistemas y componentes.</a:t>
            </a:r>
            <a:endParaRPr lang="es-ES"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Los responsables de la integración de sistemas normalmente encuentran aconsejable, empezar por construir las capas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inferiores </a:t>
            </a:r>
            <a:r>
              <a:rPr lang="es-VE" sz="1200" dirty="0">
                <a:latin typeface="Times New Roman" panose="02020603050405020304" pitchFamily="18" charset="0"/>
                <a:cs typeface="Times New Roman" panose="02020603050405020304" pitchFamily="18" charset="0"/>
              </a:rPr>
              <a:t>de la jerarquía de la arquitectura en capas, como la capa del software del sistema o la capa intermedia (ilustradas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en </a:t>
            </a:r>
            <a:r>
              <a:rPr lang="es-VE" sz="1200" dirty="0">
                <a:latin typeface="Times New Roman" panose="02020603050405020304" pitchFamily="18" charset="0"/>
                <a:cs typeface="Times New Roman" panose="02020603050405020304" pitchFamily="18" charset="0"/>
              </a:rPr>
              <a:t>la Figura 2). Las construcciones siguientes se expandirán hacia arriba, hacia las capas general y especifica de la aplicación.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Es </a:t>
            </a:r>
            <a:r>
              <a:rPr lang="es-VE" sz="1200" dirty="0">
                <a:latin typeface="Times New Roman" panose="02020603050405020304" pitchFamily="18" charset="0"/>
                <a:cs typeface="Times New Roman" panose="02020603050405020304" pitchFamily="18" charset="0"/>
              </a:rPr>
              <a:t>difícil montar una construcción sin tener las funciones de apoyo que proporcionan las capas inferiores.</a:t>
            </a:r>
            <a:endParaRPr lang="es-ES" sz="1200" dirty="0">
              <a:latin typeface="Times New Roman" panose="02020603050405020304" pitchFamily="18" charset="0"/>
              <a:cs typeface="Times New Roman" panose="02020603050405020304" pitchFamily="18" charset="0"/>
            </a:endParaRPr>
          </a:p>
          <a:p>
            <a:endParaRPr lang="es-ES" sz="1350" dirty="0"/>
          </a:p>
        </p:txBody>
      </p:sp>
      <p:sp>
        <p:nvSpPr>
          <p:cNvPr id="4" name="3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394660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p:nvPr/>
        </p:nvPicPr>
        <p:blipFill>
          <a:blip r:embed="rId2"/>
          <a:stretch>
            <a:fillRect/>
          </a:stretch>
        </p:blipFill>
        <p:spPr>
          <a:xfrm>
            <a:off x="1760934" y="2153331"/>
            <a:ext cx="5039916" cy="3088141"/>
          </a:xfrm>
          <a:prstGeom prst="rect">
            <a:avLst/>
          </a:prstGeom>
        </p:spPr>
      </p:pic>
      <p:sp>
        <p:nvSpPr>
          <p:cNvPr id="2" name="1 CuadroTexto"/>
          <p:cNvSpPr txBox="1"/>
          <p:nvPr/>
        </p:nvSpPr>
        <p:spPr>
          <a:xfrm>
            <a:off x="1042477" y="1104733"/>
            <a:ext cx="5696239" cy="484748"/>
          </a:xfrm>
          <a:prstGeom prst="rect">
            <a:avLst/>
          </a:prstGeom>
          <a:noFill/>
        </p:spPr>
        <p:txBody>
          <a:bodyPr wrap="none" rtlCol="0">
            <a:spAutoFit/>
          </a:bodyPr>
          <a:lstStyle/>
          <a:p>
            <a:r>
              <a:rPr lang="es-VE" sz="1200" b="1" dirty="0">
                <a:latin typeface="Times New Roman" panose="02020603050405020304" pitchFamily="18" charset="0"/>
                <a:cs typeface="Times New Roman" panose="02020603050405020304" pitchFamily="18" charset="0"/>
              </a:rPr>
              <a:t>Figura N°2. La arquitectura en capas organiza los sistemas en capas de subsistemas.</a:t>
            </a:r>
            <a:endParaRPr lang="es-ES" sz="1200" dirty="0">
              <a:latin typeface="Times New Roman" panose="02020603050405020304" pitchFamily="18" charset="0"/>
              <a:cs typeface="Times New Roman" panose="02020603050405020304" pitchFamily="18" charset="0"/>
            </a:endParaRPr>
          </a:p>
          <a:p>
            <a:endParaRPr lang="es-ES" sz="1350" dirty="0"/>
          </a:p>
        </p:txBody>
      </p:sp>
      <p:sp>
        <p:nvSpPr>
          <p:cNvPr id="7" name="6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3400720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5769" y="1918806"/>
            <a:ext cx="7954870" cy="1592744"/>
          </a:xfrm>
          <a:prstGeom prst="rect">
            <a:avLst/>
          </a:prstGeom>
          <a:noFill/>
        </p:spPr>
        <p:txBody>
          <a:bodyPr wrap="none" rtlCol="0">
            <a:spAutoFit/>
          </a:bodyPr>
          <a:lstStyle/>
          <a:p>
            <a:r>
              <a:rPr lang="es-VE" sz="1200" dirty="0">
                <a:latin typeface="Times New Roman" panose="02020603050405020304" pitchFamily="18" charset="0"/>
                <a:cs typeface="Times New Roman" panose="02020603050405020304" pitchFamily="18" charset="0"/>
              </a:rPr>
              <a:t>Los esfuerzos de los ingenieros de pruebas para descubrir lo que puede ser comprobado de forma efectiva y para desarrollar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casos </a:t>
            </a:r>
            <a:r>
              <a:rPr lang="es-VE" sz="1200" dirty="0">
                <a:latin typeface="Times New Roman" panose="02020603050405020304" pitchFamily="18" charset="0"/>
                <a:cs typeface="Times New Roman" panose="02020603050405020304" pitchFamily="18" charset="0"/>
              </a:rPr>
              <a:t>de pruebas y procedimientos de pruebas para hacerlo, descritos en la Figura N°3, tendrán su fruto en la fase de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construcción</a:t>
            </a:r>
            <a:r>
              <a:rPr lang="es-VE" sz="1200" dirty="0">
                <a:latin typeface="Times New Roman" panose="02020603050405020304" pitchFamily="18" charset="0"/>
                <a:cs typeface="Times New Roman" panose="02020603050405020304" pitchFamily="18" charset="0"/>
              </a:rPr>
              <a:t>. Esta es una actividad fundamental de esta fase, como muestra la Figura N°4. Debido a que realizar pruebas de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unidad </a:t>
            </a:r>
            <a:r>
              <a:rPr lang="es-VE" sz="1200" dirty="0">
                <a:latin typeface="Times New Roman" panose="02020603050405020304" pitchFamily="18" charset="0"/>
                <a:cs typeface="Times New Roman" panose="02020603050405020304" pitchFamily="18" charset="0"/>
              </a:rPr>
              <a:t>es responsabilidad de los ingenieros de componentes, los ingenieros de pruebas deberán estar disponibles para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proporcionar </a:t>
            </a:r>
            <a:r>
              <a:rPr lang="es-VE" sz="1200" dirty="0">
                <a:latin typeface="Times New Roman" panose="02020603050405020304" pitchFamily="18" charset="0"/>
                <a:cs typeface="Times New Roman" panose="02020603050405020304" pitchFamily="18" charset="0"/>
              </a:rPr>
              <a:t>asistencia técnica. No obstante, los ingenieros de componentes y sus colaboradores, el encargado de las pruebas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del </a:t>
            </a:r>
            <a:r>
              <a:rPr lang="es-VE" sz="1200" dirty="0">
                <a:latin typeface="Times New Roman" panose="02020603050405020304" pitchFamily="18" charset="0"/>
                <a:cs typeface="Times New Roman" panose="02020603050405020304" pitchFamily="18" charset="0"/>
              </a:rPr>
              <a:t>sistema, son los responsables de la comprobación de las construcciones, es decir, los incrementos al final de las </a:t>
            </a:r>
            <a:endParaRPr lang="es-VE" sz="1200" dirty="0">
              <a:latin typeface="Times New Roman" panose="02020603050405020304" pitchFamily="18" charset="0"/>
              <a:cs typeface="Times New Roman" panose="02020603050405020304" pitchFamily="18" charset="0"/>
            </a:endParaRPr>
          </a:p>
          <a:p>
            <a:r>
              <a:rPr lang="es-VE" sz="1200" dirty="0">
                <a:latin typeface="Times New Roman" panose="02020603050405020304" pitchFamily="18" charset="0"/>
                <a:cs typeface="Times New Roman" panose="02020603050405020304" pitchFamily="18" charset="0"/>
              </a:rPr>
              <a:t>iteraciones</a:t>
            </a:r>
            <a:r>
              <a:rPr lang="es-VE" sz="1200" dirty="0">
                <a:latin typeface="Times New Roman" panose="02020603050405020304" pitchFamily="18" charset="0"/>
                <a:cs typeface="Times New Roman" panose="02020603050405020304" pitchFamily="18" charset="0"/>
              </a:rPr>
              <a:t>, y en última instancia, de la construcción final, que construye la versión completa del sistema.</a:t>
            </a:r>
            <a:endParaRPr lang="es-ES" sz="1200" dirty="0">
              <a:latin typeface="Times New Roman" panose="02020603050405020304" pitchFamily="18" charset="0"/>
              <a:cs typeface="Times New Roman" panose="02020603050405020304" pitchFamily="18" charset="0"/>
            </a:endParaRPr>
          </a:p>
          <a:p>
            <a:endParaRPr lang="es-ES" sz="1350" dirty="0"/>
          </a:p>
        </p:txBody>
      </p:sp>
      <p:sp>
        <p:nvSpPr>
          <p:cNvPr id="3" name="2 CuadroTexto"/>
          <p:cNvSpPr txBox="1"/>
          <p:nvPr/>
        </p:nvSpPr>
        <p:spPr>
          <a:xfrm>
            <a:off x="2902415" y="816888"/>
            <a:ext cx="2107580" cy="646331"/>
          </a:xfrm>
          <a:prstGeom prst="rect">
            <a:avLst/>
          </a:prstGeom>
          <a:noFill/>
        </p:spPr>
        <p:txBody>
          <a:bodyPr wrap="square" rtlCol="0">
            <a:spAutoFit/>
          </a:bodyPr>
          <a:lstStyle/>
          <a:p>
            <a:r>
              <a:rPr lang="es-VE" sz="3600" b="1" dirty="0">
                <a:latin typeface="Times New Roman" panose="02020603050405020304" pitchFamily="18" charset="0"/>
                <a:cs typeface="Times New Roman" panose="02020603050405020304" pitchFamily="18" charset="0"/>
              </a:rPr>
              <a:t>Prueba</a:t>
            </a:r>
            <a:endParaRPr lang="es-ES" sz="3600" dirty="0">
              <a:latin typeface="Times New Roman" panose="02020603050405020304" pitchFamily="18" charset="0"/>
              <a:cs typeface="Times New Roman" panose="02020603050405020304" pitchFamily="18" charset="0"/>
            </a:endParaRPr>
          </a:p>
        </p:txBody>
      </p:sp>
      <p:sp>
        <p:nvSpPr>
          <p:cNvPr id="6" name="5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92003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sz="2700" b="1" dirty="0">
                <a:latin typeface="Times New Roman" panose="02020603050405020304" pitchFamily="18" charset="0"/>
                <a:cs typeface="Times New Roman" panose="02020603050405020304" pitchFamily="18" charset="0"/>
              </a:rPr>
              <a:t>Figura N°3. Los trabajadores y artefactos involucrados en las pruebas.</a:t>
            </a:r>
            <a:r>
              <a:rPr lang="es-ES" dirty="0"/>
              <a:t/>
            </a:r>
            <a:br>
              <a:rPr lang="es-ES" dirty="0"/>
            </a:br>
            <a:endParaRPr lang="es-ES" dirty="0"/>
          </a:p>
        </p:txBody>
      </p:sp>
      <p:pic>
        <p:nvPicPr>
          <p:cNvPr id="4" name="3 Imagen"/>
          <p:cNvPicPr/>
          <p:nvPr/>
        </p:nvPicPr>
        <p:blipFill>
          <a:blip r:embed="rId2"/>
          <a:stretch>
            <a:fillRect/>
          </a:stretch>
        </p:blipFill>
        <p:spPr>
          <a:xfrm>
            <a:off x="763871" y="2363051"/>
            <a:ext cx="6183936" cy="2902914"/>
          </a:xfrm>
          <a:prstGeom prst="rect">
            <a:avLst/>
          </a:prstGeom>
        </p:spPr>
      </p:pic>
      <p:sp>
        <p:nvSpPr>
          <p:cNvPr id="5" name="4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707197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sz="3000" b="1" dirty="0">
                <a:latin typeface="Times New Roman" panose="02020603050405020304" pitchFamily="18" charset="0"/>
                <a:cs typeface="Times New Roman" panose="02020603050405020304" pitchFamily="18" charset="0"/>
              </a:rPr>
              <a:t>Figura N°4. El trabajo de una iteración durante la fase de construcción.</a:t>
            </a:r>
            <a:r>
              <a:rPr lang="es-ES" dirty="0"/>
              <a:t/>
            </a:r>
            <a:br>
              <a:rPr lang="es-ES" dirty="0"/>
            </a:br>
            <a:endParaRPr lang="es-ES" dirty="0"/>
          </a:p>
        </p:txBody>
      </p:sp>
      <p:pic>
        <p:nvPicPr>
          <p:cNvPr id="4" name="3 Imagen"/>
          <p:cNvPicPr/>
          <p:nvPr/>
        </p:nvPicPr>
        <p:blipFill>
          <a:blip r:embed="rId2"/>
          <a:stretch>
            <a:fillRect/>
          </a:stretch>
        </p:blipFill>
        <p:spPr>
          <a:xfrm>
            <a:off x="1277030" y="2226808"/>
            <a:ext cx="5409520" cy="3333070"/>
          </a:xfrm>
          <a:prstGeom prst="rect">
            <a:avLst/>
          </a:prstGeom>
        </p:spPr>
      </p:pic>
      <p:sp>
        <p:nvSpPr>
          <p:cNvPr id="5" name="4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198480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8950" y="1225557"/>
            <a:ext cx="7886700" cy="4351338"/>
          </a:xfrm>
        </p:spPr>
        <p:txBody>
          <a:bodyPr>
            <a:normAutofit lnSpcReduction="10000"/>
          </a:bodyPr>
          <a:lstStyle/>
          <a:p>
            <a:pPr lvl="1"/>
            <a:r>
              <a:rPr lang="es-VE" sz="1300" b="1" dirty="0">
                <a:latin typeface="Times New Roman" panose="02020603050405020304" pitchFamily="18" charset="0"/>
                <a:cs typeface="Times New Roman" panose="02020603050405020304" pitchFamily="18" charset="0"/>
              </a:rPr>
              <a:t>Planificar Pruebas</a:t>
            </a:r>
            <a:endParaRPr lang="es-ES" sz="1300" b="1" dirty="0">
              <a:latin typeface="Times New Roman" panose="02020603050405020304" pitchFamily="18" charset="0"/>
              <a:cs typeface="Times New Roman" panose="02020603050405020304" pitchFamily="18" charset="0"/>
            </a:endParaRPr>
          </a:p>
          <a:p>
            <a:r>
              <a:rPr lang="es-VE" sz="1300" dirty="0">
                <a:latin typeface="Times New Roman" panose="02020603050405020304" pitchFamily="18" charset="0"/>
                <a:cs typeface="Times New Roman" panose="02020603050405020304" pitchFamily="18" charset="0"/>
              </a:rPr>
              <a:t>Los ingenieros de pruebas seleccionaran los objetivos que comprueben las sucesivas construcciones y, por último, el propio sistema.</a:t>
            </a:r>
            <a:endParaRPr lang="es-ES" sz="1300" dirty="0">
              <a:latin typeface="Times New Roman" panose="02020603050405020304" pitchFamily="18" charset="0"/>
              <a:cs typeface="Times New Roman" panose="02020603050405020304" pitchFamily="18" charset="0"/>
            </a:endParaRPr>
          </a:p>
          <a:p>
            <a:pPr lvl="1"/>
            <a:r>
              <a:rPr lang="es-VE" sz="1300" b="1" dirty="0">
                <a:latin typeface="Times New Roman" panose="02020603050405020304" pitchFamily="18" charset="0"/>
                <a:cs typeface="Times New Roman" panose="02020603050405020304" pitchFamily="18" charset="0"/>
              </a:rPr>
              <a:t>Diseñar las Pruebas</a:t>
            </a:r>
            <a:endParaRPr lang="es-ES" sz="1300" b="1" dirty="0">
              <a:latin typeface="Times New Roman" panose="02020603050405020304" pitchFamily="18" charset="0"/>
              <a:cs typeface="Times New Roman" panose="02020603050405020304" pitchFamily="18" charset="0"/>
            </a:endParaRPr>
          </a:p>
          <a:p>
            <a:r>
              <a:rPr lang="es-VE" sz="1300" dirty="0">
                <a:latin typeface="Times New Roman" panose="02020603050405020304" pitchFamily="18" charset="0"/>
                <a:cs typeface="Times New Roman" panose="02020603050405020304" pitchFamily="18" charset="0"/>
              </a:rPr>
              <a:t>Los ingenieros de pruebas, determinaran como probar los requisitos en el conjunto de construcciones, con objeto de verificar los requisitos que puedan ser comprobados. Preparan casos y procedimientos de prueba con este propósito. De los casos y procedimientos de prueba de construcciones precedentes, seleccionaran aquellos que aun sean pertinentes y los modificaran para utilizarlos en las pruebas de regresión de las construcciones siguientes. Los ingenieros de pruebas verificaran los componentes que deberán ser comprobados de forma conjunta, tal y como es establecido originalmente en el plan de pruebas. El propósito de estas pruebas de integración es verificar las interfaces entre los componentes que estén siendo probados y comprobar que los componentes pueden trabajar conjuntamente.</a:t>
            </a:r>
            <a:endParaRPr lang="es-ES" sz="1300" dirty="0">
              <a:latin typeface="Times New Roman" panose="02020603050405020304" pitchFamily="18" charset="0"/>
              <a:cs typeface="Times New Roman" panose="02020603050405020304" pitchFamily="18" charset="0"/>
            </a:endParaRPr>
          </a:p>
          <a:p>
            <a:pPr lvl="1"/>
            <a:r>
              <a:rPr lang="es-VE" sz="1300" b="1" dirty="0">
                <a:latin typeface="Times New Roman" panose="02020603050405020304" pitchFamily="18" charset="0"/>
                <a:cs typeface="Times New Roman" panose="02020603050405020304" pitchFamily="18" charset="0"/>
              </a:rPr>
              <a:t>Realizar Pruebas de Integración</a:t>
            </a:r>
            <a:endParaRPr lang="es-ES" sz="1300" b="1" dirty="0">
              <a:latin typeface="Times New Roman" panose="02020603050405020304" pitchFamily="18" charset="0"/>
              <a:cs typeface="Times New Roman" panose="02020603050405020304" pitchFamily="18" charset="0"/>
            </a:endParaRPr>
          </a:p>
          <a:p>
            <a:r>
              <a:rPr lang="es-VE" sz="1300" dirty="0">
                <a:latin typeface="Times New Roman" panose="02020603050405020304" pitchFamily="18" charset="0"/>
                <a:cs typeface="Times New Roman" panose="02020603050405020304" pitchFamily="18" charset="0"/>
              </a:rPr>
              <a:t>Los encargados de las pruebas de integración ejecutaran los casos de prueba, siguiendo los procedimientos de prueba. Si la construcción supera las pruebas, el responsable de la integración del sistema añadirá construcciones adicionales, según vayan estando disponibles, y el encargado de las pruebas de integración seguirá comprobándolas. Si las pruebas de integración detectan fallos, los encargados de las pruebas los registraran t notificaran al jefe de proyecto. El jefe de proyecto, o la persona que este designe, determinaran cual será el siguiente paso a dar. Esta persona puede ser el responsable de la integración del sistema, el cual posee el conocimiento técnico pertinente. El siguiente paso podría ser, por ejemplo, prolongar el trabajo en la misma construcción, diferir la corrección del defecto hasta la construcción siguiente o, en particular en el caso de un fallo especialmente grave, asignar una serie de personas específicamente cualificada para investigarlo.</a:t>
            </a:r>
            <a:endParaRPr lang="es-ES" sz="1300" dirty="0">
              <a:latin typeface="Times New Roman" panose="02020603050405020304" pitchFamily="18" charset="0"/>
              <a:cs typeface="Times New Roman" panose="02020603050405020304" pitchFamily="18" charset="0"/>
            </a:endParaRPr>
          </a:p>
          <a:p>
            <a:endParaRPr lang="es-ES" dirty="0"/>
          </a:p>
        </p:txBody>
      </p:sp>
      <p:sp>
        <p:nvSpPr>
          <p:cNvPr id="4" name="3 CuadroTexto"/>
          <p:cNvSpPr txBox="1"/>
          <p:nvPr/>
        </p:nvSpPr>
        <p:spPr>
          <a:xfrm>
            <a:off x="3283415" y="359688"/>
            <a:ext cx="2107580" cy="715581"/>
          </a:xfrm>
          <a:prstGeom prst="rect">
            <a:avLst/>
          </a:prstGeom>
          <a:noFill/>
        </p:spPr>
        <p:txBody>
          <a:bodyPr wrap="square" rtlCol="0">
            <a:spAutoFit/>
          </a:bodyPr>
          <a:lstStyle/>
          <a:p>
            <a:r>
              <a:rPr lang="es-VE" sz="4050" b="1" dirty="0"/>
              <a:t>Prueba</a:t>
            </a:r>
            <a:endParaRPr lang="es-ES" sz="4050" dirty="0"/>
          </a:p>
        </p:txBody>
      </p:sp>
      <p:sp>
        <p:nvSpPr>
          <p:cNvPr id="5" name="4 CuadroTexto"/>
          <p:cNvSpPr txBox="1"/>
          <p:nvPr/>
        </p:nvSpPr>
        <p:spPr>
          <a:xfrm>
            <a:off x="6972301" y="5576895"/>
            <a:ext cx="1051891" cy="300082"/>
          </a:xfrm>
          <a:prstGeom prst="rect">
            <a:avLst/>
          </a:prstGeom>
          <a:noFill/>
        </p:spPr>
        <p:txBody>
          <a:bodyPr wrap="none" rtlCol="0">
            <a:spAutoFit/>
          </a:bodyPr>
          <a:lstStyle/>
          <a:p>
            <a:r>
              <a:rPr lang="es-ES" sz="1350" dirty="0"/>
              <a:t>Manuel </a:t>
            </a:r>
            <a:r>
              <a:rPr lang="es-ES" sz="1350" dirty="0" err="1"/>
              <a:t>Dun</a:t>
            </a:r>
            <a:endParaRPr lang="es-ES" sz="1350" dirty="0"/>
          </a:p>
        </p:txBody>
      </p:sp>
    </p:spTree>
    <p:extLst>
      <p:ext uri="{BB962C8B-B14F-4D97-AF65-F5344CB8AC3E}">
        <p14:creationId xmlns:p14="http://schemas.microsoft.com/office/powerpoint/2010/main" val="1042027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2063</Words>
  <Application>Microsoft Office PowerPoint</Application>
  <PresentationFormat>Carta (216 x 279 mm)</PresentationFormat>
  <Paragraphs>126</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Times New Roman</vt:lpstr>
      <vt:lpstr>Tema de Office</vt:lpstr>
      <vt:lpstr>Presentación de PowerPoint</vt:lpstr>
      <vt:lpstr>Presentación de PowerPoint</vt:lpstr>
      <vt:lpstr>Figura N°1. Los trabajadores y artefactos involucrados en la implementación.</vt:lpstr>
      <vt:lpstr>Prueba de RUP</vt:lpstr>
      <vt:lpstr>Presentación de PowerPoint</vt:lpstr>
      <vt:lpstr>Presentación de PowerPoint</vt:lpstr>
      <vt:lpstr>Figura N°3. Los trabajadores y artefactos involucrados en las pruebas. </vt:lpstr>
      <vt:lpstr>Figura N°4. El trabajo de una iteración durante la fase de construcción. </vt:lpstr>
      <vt:lpstr>Presentación de PowerPoint</vt:lpstr>
      <vt:lpstr>Presentación de PowerPoint</vt:lpstr>
      <vt:lpstr>Figura N°5. Entrada y resultado de la evaluación de prueba. </vt:lpstr>
      <vt:lpstr>Control del análisis de negocio </vt:lpstr>
      <vt:lpstr>Evaluación de las iteraciones y la fase de construcción </vt:lpstr>
      <vt:lpstr>Evaluación de las iteraciones y la fase de construcción</vt:lpstr>
      <vt:lpstr>Planificación de la fase de transición </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luis13711</dc:creator>
  <cp:lastModifiedBy>Yolanda Yancel</cp:lastModifiedBy>
  <cp:revision>98</cp:revision>
  <dcterms:created xsi:type="dcterms:W3CDTF">2015-05-15T13:24:02Z</dcterms:created>
  <dcterms:modified xsi:type="dcterms:W3CDTF">2015-07-23T13:09:05Z</dcterms:modified>
</cp:coreProperties>
</file>