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2292" y="-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5FC4-9553-4951-9292-874654173034}" type="datetimeFigureOut">
              <a:rPr lang="es-ES" smtClean="0"/>
              <a:pPr/>
              <a:t>25/11/2013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2DFA-DC41-447F-8177-93C19A3313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5FC4-9553-4951-9292-874654173034}" type="datetimeFigureOut">
              <a:rPr lang="es-ES" smtClean="0"/>
              <a:pPr/>
              <a:t>25/11/2013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2DFA-DC41-447F-8177-93C19A3313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5FC4-9553-4951-9292-874654173034}" type="datetimeFigureOut">
              <a:rPr lang="es-ES" smtClean="0"/>
              <a:pPr/>
              <a:t>25/11/2013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2DFA-DC41-447F-8177-93C19A3313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5FC4-9553-4951-9292-874654173034}" type="datetimeFigureOut">
              <a:rPr lang="es-ES" smtClean="0"/>
              <a:pPr/>
              <a:t>25/11/2013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2DFA-DC41-447F-8177-93C19A3313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5FC4-9553-4951-9292-874654173034}" type="datetimeFigureOut">
              <a:rPr lang="es-ES" smtClean="0"/>
              <a:pPr/>
              <a:t>25/11/2013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2DFA-DC41-447F-8177-93C19A3313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5FC4-9553-4951-9292-874654173034}" type="datetimeFigureOut">
              <a:rPr lang="es-ES" smtClean="0"/>
              <a:pPr/>
              <a:t>25/11/2013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2DFA-DC41-447F-8177-93C19A3313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5FC4-9553-4951-9292-874654173034}" type="datetimeFigureOut">
              <a:rPr lang="es-ES" smtClean="0"/>
              <a:pPr/>
              <a:t>25/11/2013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2DFA-DC41-447F-8177-93C19A3313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5FC4-9553-4951-9292-874654173034}" type="datetimeFigureOut">
              <a:rPr lang="es-ES" smtClean="0"/>
              <a:pPr/>
              <a:t>25/11/2013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2DFA-DC41-447F-8177-93C19A3313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5FC4-9553-4951-9292-874654173034}" type="datetimeFigureOut">
              <a:rPr lang="es-ES" smtClean="0"/>
              <a:pPr/>
              <a:t>25/11/2013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2DFA-DC41-447F-8177-93C19A3313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5FC4-9553-4951-9292-874654173034}" type="datetimeFigureOut">
              <a:rPr lang="es-ES" smtClean="0"/>
              <a:pPr/>
              <a:t>25/11/2013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2DFA-DC41-447F-8177-93C19A3313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5FC4-9553-4951-9292-874654173034}" type="datetimeFigureOut">
              <a:rPr lang="es-ES" smtClean="0"/>
              <a:pPr/>
              <a:t>25/11/2013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2DFA-DC41-447F-8177-93C19A3313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5FC4-9553-4951-9292-874654173034}" type="datetimeFigureOut">
              <a:rPr lang="es-ES" smtClean="0"/>
              <a:pPr/>
              <a:t>25/11/2013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22DFA-DC41-447F-8177-93C19A3313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65 Proceso alternativo"/>
          <p:cNvSpPr/>
          <p:nvPr/>
        </p:nvSpPr>
        <p:spPr>
          <a:xfrm>
            <a:off x="3194591" y="3989232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95296" y="428596"/>
            <a:ext cx="4248150" cy="642942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/>
              <a:t>Diagrama de Estado (Gestor Administrador)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1600" dirty="0" smtClean="0">
                <a:latin typeface="+mj-lt"/>
                <a:ea typeface="+mj-ea"/>
                <a:cs typeface="+mj-cs"/>
              </a:rPr>
              <a:t>Buscar, Actualizar Cliente y Eliminar Plan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4851404" y="5784860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036612" y="1570018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357166" y="1323797"/>
            <a:ext cx="15128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Administrador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3" name="12 Proceso alternativo"/>
          <p:cNvSpPr/>
          <p:nvPr/>
        </p:nvSpPr>
        <p:spPr>
          <a:xfrm>
            <a:off x="3141433" y="3268655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53 CuadroTexto"/>
          <p:cNvSpPr txBox="1">
            <a:spLocks noChangeArrowheads="1"/>
          </p:cNvSpPr>
          <p:nvPr/>
        </p:nvSpPr>
        <p:spPr bwMode="auto">
          <a:xfrm>
            <a:off x="3141433" y="3273436"/>
            <a:ext cx="10810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Regreso a Buscar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5" name="61 CuadroTexto"/>
          <p:cNvSpPr txBox="1">
            <a:spLocks noChangeArrowheads="1"/>
          </p:cNvSpPr>
          <p:nvPr/>
        </p:nvSpPr>
        <p:spPr bwMode="auto">
          <a:xfrm>
            <a:off x="4708528" y="2498712"/>
            <a:ext cx="10080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>
                <a:latin typeface="Calibri" pitchFamily="34" charset="0"/>
              </a:rPr>
              <a:t>[Registrado]</a:t>
            </a: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2708264" y="2498712"/>
            <a:ext cx="12969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>
                <a:latin typeface="Calibri" pitchFamily="34" charset="0"/>
              </a:rPr>
              <a:t>[No Registrado]</a:t>
            </a:r>
          </a:p>
        </p:txBody>
      </p:sp>
      <p:sp>
        <p:nvSpPr>
          <p:cNvPr id="17" name="16 Proceso alternativo"/>
          <p:cNvSpPr/>
          <p:nvPr/>
        </p:nvSpPr>
        <p:spPr>
          <a:xfrm>
            <a:off x="4365395" y="3266437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8" name="64 CuadroTexto"/>
          <p:cNvSpPr txBox="1">
            <a:spLocks noChangeArrowheads="1"/>
          </p:cNvSpPr>
          <p:nvPr/>
        </p:nvSpPr>
        <p:spPr bwMode="auto">
          <a:xfrm>
            <a:off x="4365395" y="3268012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Obtiene Datos</a:t>
            </a:r>
          </a:p>
        </p:txBody>
      </p:sp>
      <p:sp>
        <p:nvSpPr>
          <p:cNvPr id="19" name="18 Proceso alternativo"/>
          <p:cNvSpPr/>
          <p:nvPr/>
        </p:nvSpPr>
        <p:spPr>
          <a:xfrm>
            <a:off x="571484" y="2001842"/>
            <a:ext cx="1079500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571484" y="2001841"/>
            <a:ext cx="10795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Buscar Cliente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16200000" flipH="1">
            <a:off x="965564" y="1856171"/>
            <a:ext cx="288949" cy="2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9" idx="3"/>
          </p:cNvCxnSpPr>
          <p:nvPr/>
        </p:nvCxnSpPr>
        <p:spPr>
          <a:xfrm>
            <a:off x="1650984" y="2109792"/>
            <a:ext cx="2055031" cy="6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57" idx="2"/>
            <a:endCxn id="13" idx="0"/>
          </p:cNvCxnSpPr>
          <p:nvPr/>
        </p:nvCxnSpPr>
        <p:spPr>
          <a:xfrm rot="5400000">
            <a:off x="3445871" y="2465585"/>
            <a:ext cx="1039177" cy="56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31" idx="2"/>
          </p:cNvCxnSpPr>
          <p:nvPr/>
        </p:nvCxnSpPr>
        <p:spPr>
          <a:xfrm rot="5400000">
            <a:off x="4639202" y="4626226"/>
            <a:ext cx="1586736" cy="793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Proceso alternativo"/>
          <p:cNvSpPr/>
          <p:nvPr/>
        </p:nvSpPr>
        <p:spPr>
          <a:xfrm>
            <a:off x="5164429" y="3998911"/>
            <a:ext cx="1330049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1" name="64 CuadroTexto"/>
          <p:cNvSpPr txBox="1">
            <a:spLocks noChangeArrowheads="1"/>
          </p:cNvSpPr>
          <p:nvPr/>
        </p:nvSpPr>
        <p:spPr bwMode="auto">
          <a:xfrm>
            <a:off x="5164429" y="3998910"/>
            <a:ext cx="13300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Elimina Plan del Cliente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32" name="31 Conector recto de flecha"/>
          <p:cNvCxnSpPr>
            <a:stCxn id="18" idx="2"/>
            <a:endCxn id="30" idx="0"/>
          </p:cNvCxnSpPr>
          <p:nvPr/>
        </p:nvCxnSpPr>
        <p:spPr>
          <a:xfrm rot="16200000" flipH="1">
            <a:off x="5117663" y="3287119"/>
            <a:ext cx="500067" cy="92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54" idx="2"/>
          </p:cNvCxnSpPr>
          <p:nvPr/>
        </p:nvCxnSpPr>
        <p:spPr>
          <a:xfrm rot="16200000" flipH="1">
            <a:off x="3509562" y="4443018"/>
            <a:ext cx="1603254" cy="114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18" idx="2"/>
            <a:endCxn id="54" idx="0"/>
          </p:cNvCxnSpPr>
          <p:nvPr/>
        </p:nvCxnSpPr>
        <p:spPr>
          <a:xfrm rot="5400000">
            <a:off x="4080874" y="3157327"/>
            <a:ext cx="483548" cy="1166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56" idx="2"/>
            <a:endCxn id="18" idx="0"/>
          </p:cNvCxnSpPr>
          <p:nvPr/>
        </p:nvCxnSpPr>
        <p:spPr>
          <a:xfrm rot="16200000" flipH="1">
            <a:off x="4050706" y="2412779"/>
            <a:ext cx="1053466" cy="656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3" idx="1"/>
          </p:cNvCxnSpPr>
          <p:nvPr/>
        </p:nvCxnSpPr>
        <p:spPr>
          <a:xfrm rot="10800000">
            <a:off x="1146145" y="3373435"/>
            <a:ext cx="199528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rot="16200000" flipV="1">
            <a:off x="554818" y="2783684"/>
            <a:ext cx="1138226" cy="25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64 CuadroTexto"/>
          <p:cNvSpPr txBox="1">
            <a:spLocks noChangeArrowheads="1"/>
          </p:cNvSpPr>
          <p:nvPr/>
        </p:nvSpPr>
        <p:spPr bwMode="auto">
          <a:xfrm>
            <a:off x="3198813" y="3982392"/>
            <a:ext cx="10810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Actualizar Datos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56" name="55 Proceso alternativo"/>
          <p:cNvSpPr/>
          <p:nvPr/>
        </p:nvSpPr>
        <p:spPr>
          <a:xfrm>
            <a:off x="3708396" y="1998646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7" name="53 CuadroTexto"/>
          <p:cNvSpPr txBox="1">
            <a:spLocks noChangeArrowheads="1"/>
          </p:cNvSpPr>
          <p:nvPr/>
        </p:nvSpPr>
        <p:spPr bwMode="auto">
          <a:xfrm>
            <a:off x="3708396" y="1998646"/>
            <a:ext cx="10810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Resultado</a:t>
            </a:r>
            <a:endParaRPr lang="es-ES" sz="9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53 Proceso alternativo"/>
          <p:cNvSpPr/>
          <p:nvPr/>
        </p:nvSpPr>
        <p:spPr>
          <a:xfrm>
            <a:off x="1357298" y="4139953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14313" y="285751"/>
            <a:ext cx="4248150" cy="642911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 smtClean="0"/>
              <a:t>Diagrama de Estado (Gestor Cliente)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1600" dirty="0" smtClean="0"/>
              <a:t>Generar Ticket de Soporte</a:t>
            </a:r>
            <a:endParaRPr lang="es-ES" sz="1600" dirty="0"/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4999050" y="5436097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1915" y="1428751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1196753" y="1143002"/>
            <a:ext cx="15128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Cliente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2786058" y="2983846"/>
            <a:ext cx="12969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[Faltan Datos]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1071546" y="1983715"/>
            <a:ext cx="1728192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1071547" y="1983714"/>
            <a:ext cx="165618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Generar Ticket de Soporte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16200000" flipH="1">
            <a:off x="1728850" y="1776922"/>
            <a:ext cx="412089" cy="1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9" idx="3"/>
            <a:endCxn id="28" idx="1"/>
          </p:cNvCxnSpPr>
          <p:nvPr/>
        </p:nvCxnSpPr>
        <p:spPr>
          <a:xfrm flipV="1">
            <a:off x="2799738" y="2080809"/>
            <a:ext cx="1700832" cy="10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Proceso alternativo"/>
          <p:cNvSpPr/>
          <p:nvPr/>
        </p:nvSpPr>
        <p:spPr>
          <a:xfrm>
            <a:off x="4543440" y="4309369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70" name="69 Conector recto de flecha"/>
          <p:cNvCxnSpPr>
            <a:stCxn id="47" idx="2"/>
            <a:endCxn id="7" idx="0"/>
          </p:cNvCxnSpPr>
          <p:nvPr/>
        </p:nvCxnSpPr>
        <p:spPr>
          <a:xfrm rot="16200000" flipH="1">
            <a:off x="4651067" y="4980163"/>
            <a:ext cx="907901" cy="3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29" idx="2"/>
            <a:endCxn id="47" idx="0"/>
          </p:cNvCxnSpPr>
          <p:nvPr/>
        </p:nvCxnSpPr>
        <p:spPr>
          <a:xfrm rot="16200000" flipH="1">
            <a:off x="4028760" y="3223090"/>
            <a:ext cx="2105678" cy="4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29" idx="2"/>
            <a:endCxn id="54" idx="3"/>
          </p:cNvCxnSpPr>
          <p:nvPr/>
        </p:nvCxnSpPr>
        <p:spPr>
          <a:xfrm rot="5400000">
            <a:off x="2721167" y="1908905"/>
            <a:ext cx="2056217" cy="2621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64 CuadroTexto"/>
          <p:cNvSpPr txBox="1">
            <a:spLocks noChangeArrowheads="1"/>
          </p:cNvSpPr>
          <p:nvPr/>
        </p:nvSpPr>
        <p:spPr bwMode="auto">
          <a:xfrm>
            <a:off x="4562490" y="4297364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Generar Ticket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48" name="64 CuadroTexto"/>
          <p:cNvSpPr txBox="1">
            <a:spLocks noChangeArrowheads="1"/>
          </p:cNvSpPr>
          <p:nvPr/>
        </p:nvSpPr>
        <p:spPr bwMode="auto">
          <a:xfrm>
            <a:off x="1389047" y="4126854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Mensaje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56" name="62 CuadroTexto"/>
          <p:cNvSpPr txBox="1">
            <a:spLocks noChangeArrowheads="1"/>
          </p:cNvSpPr>
          <p:nvPr/>
        </p:nvSpPr>
        <p:spPr bwMode="auto">
          <a:xfrm>
            <a:off x="4929198" y="2983846"/>
            <a:ext cx="12969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[Datos Completos]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59" name="58 Conector recto de flecha"/>
          <p:cNvCxnSpPr>
            <a:stCxn id="48" idx="0"/>
            <a:endCxn id="20" idx="2"/>
          </p:cNvCxnSpPr>
          <p:nvPr/>
        </p:nvCxnSpPr>
        <p:spPr>
          <a:xfrm rot="16200000" flipV="1">
            <a:off x="958461" y="3155724"/>
            <a:ext cx="1912308" cy="29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Proceso alternativo"/>
          <p:cNvSpPr/>
          <p:nvPr/>
        </p:nvSpPr>
        <p:spPr>
          <a:xfrm>
            <a:off x="4500570" y="1972859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9" name="64 CuadroTexto"/>
          <p:cNvSpPr txBox="1">
            <a:spLocks noChangeArrowheads="1"/>
          </p:cNvSpPr>
          <p:nvPr/>
        </p:nvSpPr>
        <p:spPr bwMode="auto">
          <a:xfrm>
            <a:off x="4519620" y="1960854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Resultado</a:t>
            </a:r>
            <a:endParaRPr lang="es-ES" sz="900" b="1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53 Proceso alternativo"/>
          <p:cNvSpPr/>
          <p:nvPr/>
        </p:nvSpPr>
        <p:spPr>
          <a:xfrm>
            <a:off x="1329711" y="4527390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14313" y="285751"/>
            <a:ext cx="4248150" cy="57147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 smtClean="0"/>
              <a:t>Diagrama de Estado (Gestor Cliente)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1600" dirty="0" smtClean="0"/>
              <a:t>Mostrar Ticket/Eliminar Ticket</a:t>
            </a:r>
            <a:endParaRPr lang="es-ES" sz="1600" dirty="0"/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4667957" y="6427802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290411" y="1628368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625249" y="1342619"/>
            <a:ext cx="15128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Cliente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2431445" y="3259450"/>
            <a:ext cx="12969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[Si No Hay Tickets]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500042" y="2183332"/>
            <a:ext cx="1728192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500043" y="2183331"/>
            <a:ext cx="165618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Mostrar Tickets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16200000" flipH="1">
            <a:off x="1157346" y="1976539"/>
            <a:ext cx="412089" cy="1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9" idx="3"/>
            <a:endCxn id="35" idx="1"/>
          </p:cNvCxnSpPr>
          <p:nvPr/>
        </p:nvCxnSpPr>
        <p:spPr>
          <a:xfrm>
            <a:off x="2228234" y="2291282"/>
            <a:ext cx="1876438" cy="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Proceso alternativo"/>
          <p:cNvSpPr/>
          <p:nvPr/>
        </p:nvSpPr>
        <p:spPr>
          <a:xfrm>
            <a:off x="4176600" y="4552790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43" name="42 Conector recto de flecha"/>
          <p:cNvCxnSpPr>
            <a:stCxn id="35" idx="2"/>
            <a:endCxn id="47" idx="0"/>
          </p:cNvCxnSpPr>
          <p:nvPr/>
        </p:nvCxnSpPr>
        <p:spPr>
          <a:xfrm rot="16200000" flipH="1">
            <a:off x="3627394" y="3431985"/>
            <a:ext cx="2126622" cy="9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35" idx="2"/>
            <a:endCxn id="54" idx="3"/>
          </p:cNvCxnSpPr>
          <p:nvPr/>
        </p:nvCxnSpPr>
        <p:spPr>
          <a:xfrm rot="5400000">
            <a:off x="2417420" y="2407543"/>
            <a:ext cx="2221177" cy="2234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64 CuadroTexto"/>
          <p:cNvSpPr txBox="1">
            <a:spLocks noChangeArrowheads="1"/>
          </p:cNvSpPr>
          <p:nvPr/>
        </p:nvSpPr>
        <p:spPr bwMode="auto">
          <a:xfrm>
            <a:off x="4195650" y="4540785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Tickets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48" name="64 CuadroTexto"/>
          <p:cNvSpPr txBox="1">
            <a:spLocks noChangeArrowheads="1"/>
          </p:cNvSpPr>
          <p:nvPr/>
        </p:nvSpPr>
        <p:spPr bwMode="auto">
          <a:xfrm>
            <a:off x="1361460" y="4540785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Mensaje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56" name="62 CuadroTexto"/>
          <p:cNvSpPr txBox="1">
            <a:spLocks noChangeArrowheads="1"/>
          </p:cNvSpPr>
          <p:nvPr/>
        </p:nvSpPr>
        <p:spPr bwMode="auto">
          <a:xfrm>
            <a:off x="4503147" y="3259450"/>
            <a:ext cx="12969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[Si Hay Tickets]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59" name="58 Conector recto de flecha"/>
          <p:cNvCxnSpPr>
            <a:stCxn id="48" idx="0"/>
            <a:endCxn id="20" idx="2"/>
          </p:cNvCxnSpPr>
          <p:nvPr/>
        </p:nvCxnSpPr>
        <p:spPr>
          <a:xfrm rot="16200000" flipV="1">
            <a:off x="551759" y="3190539"/>
            <a:ext cx="2126622" cy="573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Proceso alternativo"/>
          <p:cNvSpPr/>
          <p:nvPr/>
        </p:nvSpPr>
        <p:spPr>
          <a:xfrm>
            <a:off x="5271500" y="6140944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6" name="64 CuadroTexto"/>
          <p:cNvSpPr txBox="1">
            <a:spLocks noChangeArrowheads="1"/>
          </p:cNvSpPr>
          <p:nvPr/>
        </p:nvSpPr>
        <p:spPr bwMode="auto">
          <a:xfrm>
            <a:off x="5290550" y="6128939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Eliminar Tickets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30" name="29 Conector recto de flecha"/>
          <p:cNvCxnSpPr>
            <a:stCxn id="47" idx="2"/>
            <a:endCxn id="26" idx="0"/>
          </p:cNvCxnSpPr>
          <p:nvPr/>
        </p:nvCxnSpPr>
        <p:spPr>
          <a:xfrm rot="16200000" flipH="1">
            <a:off x="4604983" y="4902828"/>
            <a:ext cx="1357322" cy="109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endCxn id="20" idx="2"/>
          </p:cNvCxnSpPr>
          <p:nvPr/>
        </p:nvCxnSpPr>
        <p:spPr>
          <a:xfrm rot="5400000" flipH="1" flipV="1">
            <a:off x="-900740" y="4042943"/>
            <a:ext cx="3857655" cy="600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25" idx="1"/>
          </p:cNvCxnSpPr>
          <p:nvPr/>
        </p:nvCxnSpPr>
        <p:spPr>
          <a:xfrm rot="10800000" flipV="1">
            <a:off x="728036" y="6248893"/>
            <a:ext cx="4543464" cy="3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7" idx="2"/>
          </p:cNvCxnSpPr>
          <p:nvPr/>
        </p:nvCxnSpPr>
        <p:spPr>
          <a:xfrm rot="16200000" flipH="1">
            <a:off x="3927958" y="5579852"/>
            <a:ext cx="1656185" cy="39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62 CuadroTexto"/>
          <p:cNvSpPr txBox="1">
            <a:spLocks noChangeArrowheads="1"/>
          </p:cNvSpPr>
          <p:nvPr/>
        </p:nvSpPr>
        <p:spPr bwMode="auto">
          <a:xfrm>
            <a:off x="5288965" y="5485997"/>
            <a:ext cx="12969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[Seleccionar]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55" name="62 CuadroTexto"/>
          <p:cNvSpPr txBox="1">
            <a:spLocks noChangeArrowheads="1"/>
          </p:cNvSpPr>
          <p:nvPr/>
        </p:nvSpPr>
        <p:spPr bwMode="auto">
          <a:xfrm>
            <a:off x="3645891" y="5469479"/>
            <a:ext cx="12969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[Sin Seleccionar]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34" name="33 Proceso alternativo"/>
          <p:cNvSpPr/>
          <p:nvPr/>
        </p:nvSpPr>
        <p:spPr>
          <a:xfrm>
            <a:off x="4085622" y="2195336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5" name="64 CuadroTexto"/>
          <p:cNvSpPr txBox="1">
            <a:spLocks noChangeArrowheads="1"/>
          </p:cNvSpPr>
          <p:nvPr/>
        </p:nvSpPr>
        <p:spPr bwMode="auto">
          <a:xfrm>
            <a:off x="4104672" y="2183331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Resultado</a:t>
            </a:r>
            <a:endParaRPr lang="es-ES" sz="900" b="1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Mis Documentos\Trabajos UDO\ds\DE NUEVO\bases_de_dato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-857280" y="1995548"/>
            <a:ext cx="8572560" cy="51529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</a:t>
            </a:r>
            <a:r>
              <a:rPr lang="es-ES" dirty="0" smtClean="0">
                <a:latin typeface="Calibri" pitchFamily="34" charset="0"/>
              </a:rPr>
              <a:t>Comunicación </a:t>
            </a:r>
            <a:r>
              <a:rPr lang="es-ES" dirty="0">
                <a:latin typeface="Calibri" pitchFamily="34" charset="0"/>
              </a:rPr>
              <a:t>(Gestor Administrador</a:t>
            </a:r>
            <a:r>
              <a:rPr lang="es-ES" dirty="0" smtClean="0">
                <a:latin typeface="Calibri" pitchFamily="34" charset="0"/>
              </a:rPr>
              <a:t>)</a:t>
            </a:r>
          </a:p>
          <a:p>
            <a:r>
              <a:rPr lang="es-ES" dirty="0" smtClean="0">
                <a:latin typeface="Calibri" pitchFamily="34" charset="0"/>
              </a:rPr>
              <a:t>Buscar, Actualizar Cliente</a:t>
            </a:r>
            <a:endParaRPr lang="es-ES" dirty="0">
              <a:latin typeface="Calibri" pitchFamily="34" charset="0"/>
            </a:endParaRPr>
          </a:p>
          <a:p>
            <a:endParaRPr lang="es-ES" dirty="0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0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Administrador</a:t>
            </a:r>
          </a:p>
        </p:txBody>
      </p:sp>
      <p:grpSp>
        <p:nvGrpSpPr>
          <p:cNvPr id="2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3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5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5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ADMINISTRADOR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33816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ADMINISTRADOR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3817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BUSCAR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3818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33819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33820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33821" name="41 CuadroTexto"/>
          <p:cNvSpPr txBox="1">
            <a:spLocks noChangeArrowheads="1"/>
          </p:cNvSpPr>
          <p:nvPr/>
        </p:nvSpPr>
        <p:spPr bwMode="auto">
          <a:xfrm>
            <a:off x="4576763" y="2727325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522922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/>
          <p:nvPr/>
        </p:nvCxnSpPr>
        <p:spPr>
          <a:xfrm flipH="1">
            <a:off x="3644900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24" name="41 CuadroTexto"/>
          <p:cNvSpPr txBox="1">
            <a:spLocks noChangeArrowheads="1"/>
          </p:cNvSpPr>
          <p:nvPr/>
        </p:nvSpPr>
        <p:spPr bwMode="auto">
          <a:xfrm>
            <a:off x="2998788" y="3100388"/>
            <a:ext cx="433387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5</a:t>
            </a:r>
            <a:endParaRPr lang="es-ES" sz="700">
              <a:latin typeface="Calibri" pitchFamily="34" charset="0"/>
            </a:endParaRPr>
          </a:p>
        </p:txBody>
      </p:sp>
      <p:sp>
        <p:nvSpPr>
          <p:cNvPr id="33825" name="41 CuadroTexto"/>
          <p:cNvSpPr txBox="1">
            <a:spLocks noChangeArrowheads="1"/>
          </p:cNvSpPr>
          <p:nvPr/>
        </p:nvSpPr>
        <p:spPr bwMode="auto">
          <a:xfrm>
            <a:off x="3021013" y="2740025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8" name="77 Conector recto de flecha"/>
          <p:cNvCxnSpPr/>
          <p:nvPr/>
        </p:nvCxnSpPr>
        <p:spPr>
          <a:xfrm>
            <a:off x="3671888" y="3203575"/>
            <a:ext cx="179387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28" name="41 CuadroTexto"/>
          <p:cNvSpPr txBox="1">
            <a:spLocks noChangeArrowheads="1"/>
          </p:cNvSpPr>
          <p:nvPr/>
        </p:nvSpPr>
        <p:spPr bwMode="auto">
          <a:xfrm>
            <a:off x="4678363" y="310038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6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81" name="80 Conector recto de flecha"/>
          <p:cNvCxnSpPr/>
          <p:nvPr/>
        </p:nvCxnSpPr>
        <p:spPr>
          <a:xfrm>
            <a:off x="5229225" y="318452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39750" y="4221163"/>
            <a:ext cx="2889250" cy="2031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 dirty="0">
              <a:latin typeface="Calibri" pitchFamily="34" charset="0"/>
            </a:endParaRPr>
          </a:p>
          <a:p>
            <a:r>
              <a:rPr lang="es-VE" sz="1200" b="1" dirty="0">
                <a:latin typeface="Calibri" pitchFamily="34" charset="0"/>
              </a:rPr>
              <a:t>0. Ingresar al Sistema.</a:t>
            </a:r>
          </a:p>
          <a:p>
            <a:r>
              <a:rPr lang="es-VE" sz="1200" b="1" dirty="0">
                <a:latin typeface="Calibri" pitchFamily="34" charset="0"/>
              </a:rPr>
              <a:t>1. Buscar Cliente.</a:t>
            </a:r>
          </a:p>
          <a:p>
            <a:r>
              <a:rPr lang="es-VE" sz="1200" b="1" dirty="0">
                <a:latin typeface="Calibri" pitchFamily="34" charset="0"/>
              </a:rPr>
              <a:t>2. Mostrar Datos Cliente.</a:t>
            </a:r>
          </a:p>
          <a:p>
            <a:r>
              <a:rPr lang="es-VE" sz="1200" b="1" dirty="0">
                <a:latin typeface="Calibri" pitchFamily="34" charset="0"/>
              </a:rPr>
              <a:t>3. Retornar Datos Cliente.</a:t>
            </a:r>
          </a:p>
          <a:p>
            <a:r>
              <a:rPr lang="es-VE" sz="1200" b="1" dirty="0">
                <a:latin typeface="Calibri" pitchFamily="34" charset="0"/>
              </a:rPr>
              <a:t>4. Actualizar </a:t>
            </a:r>
            <a:r>
              <a:rPr lang="es-VE" sz="1200" b="1" dirty="0" smtClean="0">
                <a:latin typeface="Calibri" pitchFamily="34" charset="0"/>
              </a:rPr>
              <a:t>Datos </a:t>
            </a:r>
            <a:r>
              <a:rPr lang="es-VE" sz="1200" b="1" dirty="0">
                <a:latin typeface="Calibri" pitchFamily="34" charset="0"/>
              </a:rPr>
              <a:t>del  Cliente.</a:t>
            </a:r>
          </a:p>
          <a:p>
            <a:r>
              <a:rPr lang="es-VE" sz="1200" b="1" dirty="0">
                <a:latin typeface="Calibri" pitchFamily="34" charset="0"/>
              </a:rPr>
              <a:t>5. Enviar Datos Actualizados.</a:t>
            </a:r>
          </a:p>
          <a:p>
            <a:r>
              <a:rPr lang="es-VE" sz="1200" b="1" dirty="0">
                <a:latin typeface="Calibri" pitchFamily="34" charset="0"/>
              </a:rPr>
              <a:t>6. Almacenar Datos Actualizados.</a:t>
            </a:r>
          </a:p>
          <a:p>
            <a:endParaRPr lang="es-VE" dirty="0">
              <a:latin typeface="Calibri" pitchFamily="34" charset="0"/>
            </a:endParaRPr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smtClean="0">
                <a:latin typeface="Calibri" pitchFamily="34" charset="0"/>
              </a:rPr>
              <a:t>Diagrama de Comunicación (Gestor Administrador</a:t>
            </a:r>
            <a:r>
              <a:rPr lang="es-ES" dirty="0" smtClean="0">
                <a:latin typeface="Calibri" pitchFamily="34" charset="0"/>
              </a:rPr>
              <a:t>)</a:t>
            </a:r>
          </a:p>
          <a:p>
            <a:r>
              <a:rPr lang="es-ES" dirty="0" smtClean="0">
                <a:latin typeface="Calibri" pitchFamily="34" charset="0"/>
              </a:rPr>
              <a:t>Eliminar Cliente </a:t>
            </a:r>
            <a:r>
              <a:rPr lang="es-ES" dirty="0" err="1" smtClean="0">
                <a:latin typeface="Calibri" pitchFamily="34" charset="0"/>
              </a:rPr>
              <a:t>Cliente</a:t>
            </a:r>
            <a:endParaRPr lang="es-ES" dirty="0" smtClean="0">
              <a:latin typeface="Calibri" pitchFamily="34" charset="0"/>
            </a:endParaRPr>
          </a:p>
          <a:p>
            <a:endParaRPr lang="es-ES" dirty="0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0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Administrador</a:t>
            </a:r>
          </a:p>
        </p:txBody>
      </p:sp>
      <p:grpSp>
        <p:nvGrpSpPr>
          <p:cNvPr id="2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3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5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6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ADMINISTRADOR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25627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ADMINISTRADOR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25628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ELIMINAR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25629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25630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25631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25632" name="41 CuadroTexto"/>
          <p:cNvSpPr txBox="1">
            <a:spLocks noChangeArrowheads="1"/>
          </p:cNvSpPr>
          <p:nvPr/>
        </p:nvSpPr>
        <p:spPr bwMode="auto">
          <a:xfrm>
            <a:off x="4576763" y="2727325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522922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6" name="41 CuadroTexto"/>
          <p:cNvSpPr txBox="1">
            <a:spLocks noChangeArrowheads="1"/>
          </p:cNvSpPr>
          <p:nvPr/>
        </p:nvSpPr>
        <p:spPr bwMode="auto">
          <a:xfrm>
            <a:off x="3049588" y="31194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8" name="77 Conector recto de flecha"/>
          <p:cNvCxnSpPr/>
          <p:nvPr/>
        </p:nvCxnSpPr>
        <p:spPr>
          <a:xfrm>
            <a:off x="3671888" y="3203575"/>
            <a:ext cx="179387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9" name="41 CuadroTexto"/>
          <p:cNvSpPr txBox="1">
            <a:spLocks noChangeArrowheads="1"/>
          </p:cNvSpPr>
          <p:nvPr/>
        </p:nvSpPr>
        <p:spPr bwMode="auto">
          <a:xfrm>
            <a:off x="4678363" y="310038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5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81" name="80 Conector recto de flecha"/>
          <p:cNvCxnSpPr/>
          <p:nvPr/>
        </p:nvCxnSpPr>
        <p:spPr>
          <a:xfrm>
            <a:off x="5229225" y="318452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39750" y="4221163"/>
            <a:ext cx="2889250" cy="1827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Mostrar Lista de Clientes.</a:t>
            </a:r>
          </a:p>
          <a:p>
            <a:r>
              <a:rPr lang="es-VE" sz="1200" b="1">
                <a:latin typeface="Calibri" pitchFamily="34" charset="0"/>
              </a:rPr>
              <a:t>2. Eliminar Cliente.</a:t>
            </a:r>
          </a:p>
          <a:p>
            <a:r>
              <a:rPr lang="es-VE" sz="1200" b="1">
                <a:latin typeface="Calibri" pitchFamily="34" charset="0"/>
              </a:rPr>
              <a:t>3. Retornar Lista de Clientes.</a:t>
            </a:r>
          </a:p>
          <a:p>
            <a:r>
              <a:rPr lang="es-VE" sz="1200" b="1">
                <a:latin typeface="Calibri" pitchFamily="34" charset="0"/>
              </a:rPr>
              <a:t>4. Enviar Nueva Lista de Clientes</a:t>
            </a:r>
          </a:p>
          <a:p>
            <a:r>
              <a:rPr lang="es-VE" sz="1200" b="1">
                <a:latin typeface="Calibri" pitchFamily="34" charset="0"/>
              </a:rPr>
              <a:t>5. Almacenar Nueva Lista de Clientes. </a:t>
            </a: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5644" name="Line 44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5645" name="Line 45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smtClean="0">
                <a:latin typeface="Calibri" pitchFamily="34" charset="0"/>
              </a:rPr>
              <a:t>Diagrama de Comunicación (Gestor Administrador</a:t>
            </a:r>
            <a:r>
              <a:rPr lang="es-ES" dirty="0" smtClean="0">
                <a:latin typeface="Calibri" pitchFamily="34" charset="0"/>
              </a:rPr>
              <a:t>)</a:t>
            </a:r>
          </a:p>
          <a:p>
            <a:r>
              <a:rPr lang="es-ES" dirty="0" smtClean="0">
                <a:latin typeface="Calibri" pitchFamily="34" charset="0"/>
              </a:rPr>
              <a:t>Registrar Cliente</a:t>
            </a:r>
            <a:endParaRPr lang="es-ES" dirty="0" smtClean="0">
              <a:latin typeface="Calibri" pitchFamily="34" charset="0"/>
            </a:endParaRPr>
          </a:p>
          <a:p>
            <a:endParaRPr lang="es-ES" dirty="0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4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Administrador</a:t>
            </a:r>
          </a:p>
        </p:txBody>
      </p:sp>
      <p:grpSp>
        <p:nvGrpSpPr>
          <p:cNvPr id="2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3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5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9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ADMINISTRADOR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34840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ADMINISTRADOR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4841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REGISTRAR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4842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34843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34844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34845" name="41 CuadroTexto"/>
          <p:cNvSpPr txBox="1">
            <a:spLocks noChangeArrowheads="1"/>
          </p:cNvSpPr>
          <p:nvPr/>
        </p:nvSpPr>
        <p:spPr bwMode="auto">
          <a:xfrm>
            <a:off x="1341438" y="2700338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1844675" y="279082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7" name="41 CuadroTexto"/>
          <p:cNvSpPr txBox="1">
            <a:spLocks noChangeArrowheads="1"/>
          </p:cNvSpPr>
          <p:nvPr/>
        </p:nvSpPr>
        <p:spPr bwMode="auto">
          <a:xfrm>
            <a:off x="3049588" y="31194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8" name="77 Conector recto de flecha"/>
          <p:cNvCxnSpPr/>
          <p:nvPr/>
        </p:nvCxnSpPr>
        <p:spPr>
          <a:xfrm>
            <a:off x="3671888" y="3203575"/>
            <a:ext cx="179387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50" name="41 CuadroTexto"/>
          <p:cNvSpPr txBox="1">
            <a:spLocks noChangeArrowheads="1"/>
          </p:cNvSpPr>
          <p:nvPr/>
        </p:nvSpPr>
        <p:spPr bwMode="auto">
          <a:xfrm>
            <a:off x="4678363" y="310038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5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81" name="80 Conector recto de flecha"/>
          <p:cNvCxnSpPr/>
          <p:nvPr/>
        </p:nvCxnSpPr>
        <p:spPr>
          <a:xfrm>
            <a:off x="5229225" y="318452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39750" y="4221163"/>
            <a:ext cx="2889250" cy="1827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Registrar Cliente.</a:t>
            </a:r>
          </a:p>
          <a:p>
            <a:r>
              <a:rPr lang="es-VE" sz="1200" b="1">
                <a:latin typeface="Calibri" pitchFamily="34" charset="0"/>
              </a:rPr>
              <a:t>2. Cargar Datos Cliente.</a:t>
            </a:r>
          </a:p>
          <a:p>
            <a:r>
              <a:rPr lang="es-VE" sz="1200" b="1">
                <a:latin typeface="Calibri" pitchFamily="34" charset="0"/>
              </a:rPr>
              <a:t>3. Muestra Mensaje.</a:t>
            </a:r>
          </a:p>
          <a:p>
            <a:r>
              <a:rPr lang="es-VE" sz="1200" b="1">
                <a:latin typeface="Calibri" pitchFamily="34" charset="0"/>
              </a:rPr>
              <a:t>4. Enviar Nuevo Cliente.</a:t>
            </a:r>
          </a:p>
          <a:p>
            <a:r>
              <a:rPr lang="es-VE" sz="1200" b="1">
                <a:latin typeface="Calibri" pitchFamily="34" charset="0"/>
              </a:rPr>
              <a:t>5. Almacenar Nuevo Cliente. </a:t>
            </a: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smtClean="0">
                <a:latin typeface="Calibri" pitchFamily="34" charset="0"/>
              </a:rPr>
              <a:t>Diagrama de Comunicación (Gestor Administrador</a:t>
            </a:r>
            <a:r>
              <a:rPr lang="es-ES" dirty="0" smtClean="0">
                <a:latin typeface="Calibri" pitchFamily="34" charset="0"/>
              </a:rPr>
              <a:t>)</a:t>
            </a:r>
          </a:p>
          <a:p>
            <a:r>
              <a:rPr lang="es-ES" dirty="0" smtClean="0">
                <a:latin typeface="Calibri" pitchFamily="34" charset="0"/>
              </a:rPr>
              <a:t>Enviar Correo Masivo</a:t>
            </a:r>
            <a:endParaRPr lang="es-ES" dirty="0" smtClean="0">
              <a:latin typeface="Calibri" pitchFamily="34" charset="0"/>
            </a:endParaRPr>
          </a:p>
          <a:p>
            <a:endParaRPr lang="es-ES" dirty="0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8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Administrador</a:t>
            </a:r>
          </a:p>
        </p:txBody>
      </p:sp>
      <p:grpSp>
        <p:nvGrpSpPr>
          <p:cNvPr id="2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3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5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3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ADMINISTRADOR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35864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ADMINISTRADOR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5865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MASIVO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5866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35867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35868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35869" name="41 CuadroTexto"/>
          <p:cNvSpPr txBox="1">
            <a:spLocks noChangeArrowheads="1"/>
          </p:cNvSpPr>
          <p:nvPr/>
        </p:nvSpPr>
        <p:spPr bwMode="auto">
          <a:xfrm>
            <a:off x="1341438" y="2771775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184467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1" name="41 CuadroTexto"/>
          <p:cNvSpPr txBox="1">
            <a:spLocks noChangeArrowheads="1"/>
          </p:cNvSpPr>
          <p:nvPr/>
        </p:nvSpPr>
        <p:spPr bwMode="auto">
          <a:xfrm>
            <a:off x="4652963" y="31321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5229225" y="318452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39750" y="4221163"/>
            <a:ext cx="2889250" cy="1644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Enviar Correo.</a:t>
            </a:r>
          </a:p>
          <a:p>
            <a:r>
              <a:rPr lang="es-VE" sz="1200" b="1">
                <a:latin typeface="Calibri" pitchFamily="34" charset="0"/>
              </a:rPr>
              <a:t>2. Cargar Datos Correo Obligatorios.</a:t>
            </a:r>
          </a:p>
          <a:p>
            <a:r>
              <a:rPr lang="es-VE" sz="1200" b="1">
                <a:latin typeface="Calibri" pitchFamily="34" charset="0"/>
              </a:rPr>
              <a:t>3. Muestra Mensaje.</a:t>
            </a:r>
          </a:p>
          <a:p>
            <a:r>
              <a:rPr lang="es-VE" sz="1200" b="1">
                <a:latin typeface="Calibri" pitchFamily="34" charset="0"/>
              </a:rPr>
              <a:t>4. Almacenar Correo. </a:t>
            </a: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smtClean="0">
                <a:latin typeface="Calibri" pitchFamily="34" charset="0"/>
              </a:rPr>
              <a:t>Diagrama de Comunicación (Gestor Administrador</a:t>
            </a:r>
            <a:r>
              <a:rPr lang="es-ES" dirty="0" smtClean="0">
                <a:latin typeface="Calibri" pitchFamily="34" charset="0"/>
              </a:rPr>
              <a:t>)</a:t>
            </a:r>
          </a:p>
          <a:p>
            <a:r>
              <a:rPr lang="es-ES" dirty="0" smtClean="0">
                <a:latin typeface="Calibri" pitchFamily="34" charset="0"/>
              </a:rPr>
              <a:t>Aprobar/Rechazar Solicitudes de Planes</a:t>
            </a:r>
            <a:endParaRPr lang="es-ES" dirty="0" smtClean="0">
              <a:latin typeface="Calibri" pitchFamily="34" charset="0"/>
            </a:endParaRPr>
          </a:p>
          <a:p>
            <a:endParaRPr lang="es-ES" dirty="0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Administrador</a:t>
            </a:r>
          </a:p>
        </p:txBody>
      </p:sp>
      <p:grpSp>
        <p:nvGrpSpPr>
          <p:cNvPr id="2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3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5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7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ADMINISTRADOR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36888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ADMINISTRADOR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6889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ELIMINAR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6890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36891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36892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36893" name="41 CuadroTexto"/>
          <p:cNvSpPr txBox="1">
            <a:spLocks noChangeArrowheads="1"/>
          </p:cNvSpPr>
          <p:nvPr/>
        </p:nvSpPr>
        <p:spPr bwMode="auto">
          <a:xfrm>
            <a:off x="1341438" y="2787650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184467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5" name="41 CuadroTexto"/>
          <p:cNvSpPr txBox="1">
            <a:spLocks noChangeArrowheads="1"/>
          </p:cNvSpPr>
          <p:nvPr/>
        </p:nvSpPr>
        <p:spPr bwMode="auto">
          <a:xfrm>
            <a:off x="4652963" y="31321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5229225" y="318452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49275" y="4211638"/>
            <a:ext cx="2889250" cy="1644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Solicitud de Planes.</a:t>
            </a:r>
          </a:p>
          <a:p>
            <a:r>
              <a:rPr lang="es-VE" sz="1200" b="1">
                <a:latin typeface="Calibri" pitchFamily="34" charset="0"/>
              </a:rPr>
              <a:t>2. Aprobar o Rechazar Plan.</a:t>
            </a:r>
          </a:p>
          <a:p>
            <a:r>
              <a:rPr lang="es-VE" sz="1200" b="1">
                <a:latin typeface="Calibri" pitchFamily="34" charset="0"/>
              </a:rPr>
              <a:t>3. Muestra Mensaje.</a:t>
            </a:r>
          </a:p>
          <a:p>
            <a:r>
              <a:rPr lang="es-VE" sz="1200" b="1">
                <a:latin typeface="Calibri" pitchFamily="34" charset="0"/>
              </a:rPr>
              <a:t>4. Almacena Planes Aprobados. </a:t>
            </a: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smtClean="0">
                <a:latin typeface="Calibri" pitchFamily="34" charset="0"/>
              </a:rPr>
              <a:t>Diagrama de Comunicación (Gestor Administrador</a:t>
            </a:r>
            <a:r>
              <a:rPr lang="es-ES" dirty="0" smtClean="0">
                <a:latin typeface="Calibri" pitchFamily="34" charset="0"/>
              </a:rPr>
              <a:t>)</a:t>
            </a:r>
          </a:p>
          <a:p>
            <a:r>
              <a:rPr lang="es-ES" dirty="0" smtClean="0">
                <a:latin typeface="Calibri" pitchFamily="34" charset="0"/>
              </a:rPr>
              <a:t>Fecha Vencimiento Cliente/Notificar, Reporte</a:t>
            </a:r>
            <a:endParaRPr lang="es-ES" dirty="0" smtClean="0">
              <a:latin typeface="Calibri" pitchFamily="34" charset="0"/>
            </a:endParaRPr>
          </a:p>
          <a:p>
            <a:endParaRPr lang="es-ES" dirty="0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6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Administrador</a:t>
            </a:r>
          </a:p>
        </p:txBody>
      </p:sp>
      <p:grpSp>
        <p:nvGrpSpPr>
          <p:cNvPr id="3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4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11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11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ADMINISTRADOR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37912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ADMINISTRADOR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7913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FECHA VENCIMIENTO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7914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37915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37916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37917" name="41 CuadroTexto"/>
          <p:cNvSpPr txBox="1">
            <a:spLocks noChangeArrowheads="1"/>
          </p:cNvSpPr>
          <p:nvPr/>
        </p:nvSpPr>
        <p:spPr bwMode="auto">
          <a:xfrm>
            <a:off x="1341438" y="2787650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184467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19" name="41 CuadroTexto"/>
          <p:cNvSpPr txBox="1">
            <a:spLocks noChangeArrowheads="1"/>
          </p:cNvSpPr>
          <p:nvPr/>
        </p:nvSpPr>
        <p:spPr bwMode="auto">
          <a:xfrm>
            <a:off x="2997200" y="31321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3605213" y="3244850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49275" y="4211638"/>
            <a:ext cx="2889250" cy="1827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Mostrar Clientes por Fecha.</a:t>
            </a:r>
          </a:p>
          <a:p>
            <a:r>
              <a:rPr lang="es-VE" sz="1200" b="1">
                <a:latin typeface="Calibri" pitchFamily="34" charset="0"/>
              </a:rPr>
              <a:t>2. Verificar Fecha Vencimiento del Plan.</a:t>
            </a:r>
          </a:p>
          <a:p>
            <a:r>
              <a:rPr lang="es-VE" sz="1200" b="1">
                <a:latin typeface="Calibri" pitchFamily="34" charset="0"/>
              </a:rPr>
              <a:t>3. Muestra Lista de Clientes.</a:t>
            </a:r>
          </a:p>
          <a:p>
            <a:r>
              <a:rPr lang="es-VE" sz="1200" b="1">
                <a:latin typeface="Calibri" pitchFamily="34" charset="0"/>
              </a:rPr>
              <a:t>4. Notificar Clientes.</a:t>
            </a:r>
          </a:p>
          <a:p>
            <a:r>
              <a:rPr lang="es-VE" sz="1200" b="1">
                <a:latin typeface="Calibri" pitchFamily="34" charset="0"/>
              </a:rPr>
              <a:t>5.  Descargar Archivos.</a:t>
            </a: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7926" name="41 CuadroTexto"/>
          <p:cNvSpPr txBox="1">
            <a:spLocks noChangeArrowheads="1"/>
          </p:cNvSpPr>
          <p:nvPr/>
        </p:nvSpPr>
        <p:spPr bwMode="auto">
          <a:xfrm>
            <a:off x="4581525" y="3276600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5</a:t>
            </a:r>
          </a:p>
        </p:txBody>
      </p:sp>
      <p:cxnSp>
        <p:nvCxnSpPr>
          <p:cNvPr id="2" name="71 Conector recto de flecha"/>
          <p:cNvCxnSpPr/>
          <p:nvPr/>
        </p:nvCxnSpPr>
        <p:spPr>
          <a:xfrm flipH="1">
            <a:off x="5229225" y="3348038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smtClean="0">
                <a:latin typeface="Calibri" pitchFamily="34" charset="0"/>
              </a:rPr>
              <a:t>Diagrama de Comunicación (Gestor Administrador</a:t>
            </a:r>
            <a:r>
              <a:rPr lang="es-ES" dirty="0" smtClean="0">
                <a:latin typeface="Calibri" pitchFamily="34" charset="0"/>
              </a:rPr>
              <a:t>)</a:t>
            </a:r>
          </a:p>
          <a:p>
            <a:r>
              <a:rPr lang="es-ES" dirty="0" smtClean="0">
                <a:latin typeface="Calibri" pitchFamily="34" charset="0"/>
              </a:rPr>
              <a:t>Responder Tickets Soportes</a:t>
            </a:r>
            <a:endParaRPr lang="es-ES" dirty="0" smtClean="0">
              <a:latin typeface="Calibri" pitchFamily="34" charset="0"/>
            </a:endParaRPr>
          </a:p>
          <a:p>
            <a:endParaRPr lang="es-ES" dirty="0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Administrador</a:t>
            </a:r>
          </a:p>
        </p:txBody>
      </p:sp>
      <p:grpSp>
        <p:nvGrpSpPr>
          <p:cNvPr id="2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3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5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5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ADMINISTRADOR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38936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ADMINISTRADOR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8937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TICKETS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8938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38939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38940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38941" name="41 CuadroTexto"/>
          <p:cNvSpPr txBox="1">
            <a:spLocks noChangeArrowheads="1"/>
          </p:cNvSpPr>
          <p:nvPr/>
        </p:nvSpPr>
        <p:spPr bwMode="auto">
          <a:xfrm>
            <a:off x="1341438" y="2787650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184467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43" name="41 CuadroTexto"/>
          <p:cNvSpPr txBox="1">
            <a:spLocks noChangeArrowheads="1"/>
          </p:cNvSpPr>
          <p:nvPr/>
        </p:nvSpPr>
        <p:spPr bwMode="auto">
          <a:xfrm>
            <a:off x="2997200" y="31321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3605213" y="3244850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49275" y="4211638"/>
            <a:ext cx="2889250" cy="1827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Mostrar Tickets.</a:t>
            </a:r>
          </a:p>
          <a:p>
            <a:r>
              <a:rPr lang="es-VE" sz="1200" b="1">
                <a:latin typeface="Calibri" pitchFamily="34" charset="0"/>
              </a:rPr>
              <a:t>2. Verificar Tickets.</a:t>
            </a:r>
          </a:p>
          <a:p>
            <a:r>
              <a:rPr lang="es-VE" sz="1200" b="1">
                <a:latin typeface="Calibri" pitchFamily="34" charset="0"/>
              </a:rPr>
              <a:t>3. Muestra Tickets Verificados.</a:t>
            </a:r>
          </a:p>
          <a:p>
            <a:r>
              <a:rPr lang="es-VE" sz="1200" b="1">
                <a:latin typeface="Calibri" pitchFamily="34" charset="0"/>
              </a:rPr>
              <a:t>4. Responder Tickets.</a:t>
            </a:r>
          </a:p>
          <a:p>
            <a:endParaRPr lang="es-VE" sz="1200" b="1">
              <a:latin typeface="Calibri" pitchFamily="34" charset="0"/>
            </a:endParaRP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4313" y="285751"/>
            <a:ext cx="4248150" cy="57147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/>
              <a:t>Diagrama de Estado (Gestor </a:t>
            </a:r>
            <a:r>
              <a:rPr lang="es-ES" sz="1600" dirty="0" smtClean="0"/>
              <a:t>Administrador)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1600" dirty="0" smtClean="0"/>
              <a:t>Eliminar Cliente</a:t>
            </a:r>
            <a:endParaRPr lang="es-ES" sz="1600" dirty="0"/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4856174" y="4644009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1915" y="1428751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1196753" y="1143002"/>
            <a:ext cx="15128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Administrador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7" name="16 Proceso alternativo"/>
          <p:cNvSpPr/>
          <p:nvPr/>
        </p:nvSpPr>
        <p:spPr>
          <a:xfrm>
            <a:off x="4419614" y="2090720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8" name="64 CuadroTexto"/>
          <p:cNvSpPr txBox="1">
            <a:spLocks noChangeArrowheads="1"/>
          </p:cNvSpPr>
          <p:nvPr/>
        </p:nvSpPr>
        <p:spPr bwMode="auto">
          <a:xfrm>
            <a:off x="4419614" y="2071670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Mostrar Lista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1396778" y="2055153"/>
            <a:ext cx="1079500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1396778" y="2055152"/>
            <a:ext cx="10795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Eliminar Cliente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16200000" flipH="1">
            <a:off x="1693574" y="1812198"/>
            <a:ext cx="483527" cy="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0" idx="3"/>
            <a:endCxn id="18" idx="1"/>
          </p:cNvCxnSpPr>
          <p:nvPr/>
        </p:nvCxnSpPr>
        <p:spPr>
          <a:xfrm>
            <a:off x="2476278" y="2170568"/>
            <a:ext cx="1943336" cy="16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54" idx="2"/>
            <a:endCxn id="7" idx="0"/>
          </p:cNvCxnSpPr>
          <p:nvPr/>
        </p:nvCxnSpPr>
        <p:spPr>
          <a:xfrm rot="16200000" flipH="1">
            <a:off x="4434330" y="4114214"/>
            <a:ext cx="1055623" cy="3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17" idx="2"/>
            <a:endCxn id="54" idx="0"/>
          </p:cNvCxnSpPr>
          <p:nvPr/>
        </p:nvCxnSpPr>
        <p:spPr>
          <a:xfrm rot="16200000" flipH="1">
            <a:off x="4434691" y="2832086"/>
            <a:ext cx="105093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Proceso alternativo"/>
          <p:cNvSpPr/>
          <p:nvPr/>
        </p:nvSpPr>
        <p:spPr>
          <a:xfrm>
            <a:off x="4419615" y="3357555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4" name="64 CuadroTexto"/>
          <p:cNvSpPr txBox="1">
            <a:spLocks noChangeArrowheads="1"/>
          </p:cNvSpPr>
          <p:nvPr/>
        </p:nvSpPr>
        <p:spPr bwMode="auto">
          <a:xfrm>
            <a:off x="4419615" y="3357554"/>
            <a:ext cx="10810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Eliminar Cliente</a:t>
            </a:r>
            <a:endParaRPr lang="es-ES" sz="9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smtClean="0">
                <a:latin typeface="Calibri" pitchFamily="34" charset="0"/>
              </a:rPr>
              <a:t>Diagrama de Comunicación (Gestor </a:t>
            </a:r>
            <a:r>
              <a:rPr lang="es-ES" dirty="0" smtClean="0">
                <a:latin typeface="Calibri" pitchFamily="34" charset="0"/>
              </a:rPr>
              <a:t>Cliente)</a:t>
            </a:r>
          </a:p>
          <a:p>
            <a:r>
              <a:rPr lang="es-ES" dirty="0" smtClean="0">
                <a:latin typeface="Calibri" pitchFamily="34" charset="0"/>
              </a:rPr>
              <a:t>Actualizar Datos</a:t>
            </a:r>
            <a:endParaRPr lang="es-ES" dirty="0" smtClean="0">
              <a:latin typeface="Calibri" pitchFamily="34" charset="0"/>
            </a:endParaRPr>
          </a:p>
          <a:p>
            <a:endParaRPr lang="es-ES" dirty="0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4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Cliente</a:t>
            </a:r>
          </a:p>
        </p:txBody>
      </p:sp>
      <p:grpSp>
        <p:nvGrpSpPr>
          <p:cNvPr id="2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3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5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9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CLIENTE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39960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CLIENTE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9961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DATOS CLIENTE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9962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39963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39964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39965" name="41 CuadroTexto"/>
          <p:cNvSpPr txBox="1">
            <a:spLocks noChangeArrowheads="1"/>
          </p:cNvSpPr>
          <p:nvPr/>
        </p:nvSpPr>
        <p:spPr bwMode="auto">
          <a:xfrm>
            <a:off x="1341438" y="2771775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184467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67" name="41 CuadroTexto"/>
          <p:cNvSpPr txBox="1">
            <a:spLocks noChangeArrowheads="1"/>
          </p:cNvSpPr>
          <p:nvPr/>
        </p:nvSpPr>
        <p:spPr bwMode="auto">
          <a:xfrm>
            <a:off x="4652963" y="31321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5262563" y="32162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49275" y="4211638"/>
            <a:ext cx="2889250" cy="1827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Verificar Cuenta.</a:t>
            </a:r>
          </a:p>
          <a:p>
            <a:r>
              <a:rPr lang="es-VE" sz="1200" b="1">
                <a:latin typeface="Calibri" pitchFamily="34" charset="0"/>
              </a:rPr>
              <a:t>2. Actualizar Datos.</a:t>
            </a:r>
          </a:p>
          <a:p>
            <a:r>
              <a:rPr lang="es-VE" sz="1200" b="1">
                <a:latin typeface="Calibri" pitchFamily="34" charset="0"/>
              </a:rPr>
              <a:t>3. Muestra Mensaje.</a:t>
            </a:r>
          </a:p>
          <a:p>
            <a:r>
              <a:rPr lang="es-VE" sz="1200" b="1">
                <a:latin typeface="Calibri" pitchFamily="34" charset="0"/>
              </a:rPr>
              <a:t>4. Almacena Datos Actualizados.</a:t>
            </a:r>
          </a:p>
          <a:p>
            <a:endParaRPr lang="es-VE" sz="1200" b="1">
              <a:latin typeface="Calibri" pitchFamily="34" charset="0"/>
            </a:endParaRP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smtClean="0">
                <a:latin typeface="Calibri" pitchFamily="34" charset="0"/>
              </a:rPr>
              <a:t>Diagrama de Comunicación (Gestor Cliente</a:t>
            </a:r>
            <a:r>
              <a:rPr lang="es-ES" dirty="0" smtClean="0">
                <a:latin typeface="Calibri" pitchFamily="34" charset="0"/>
              </a:rPr>
              <a:t>)</a:t>
            </a:r>
          </a:p>
          <a:p>
            <a:r>
              <a:rPr lang="es-ES" dirty="0" smtClean="0">
                <a:latin typeface="Calibri" pitchFamily="34" charset="0"/>
              </a:rPr>
              <a:t>Solicitar Plan</a:t>
            </a:r>
            <a:endParaRPr lang="es-ES" dirty="0" smtClean="0">
              <a:latin typeface="Calibri" pitchFamily="34" charset="0"/>
            </a:endParaRPr>
          </a:p>
          <a:p>
            <a:endParaRPr lang="es-ES" dirty="0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Cliente</a:t>
            </a:r>
          </a:p>
        </p:txBody>
      </p:sp>
      <p:grpSp>
        <p:nvGrpSpPr>
          <p:cNvPr id="2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3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5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3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CLIENTE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40984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CLIENTE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40985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ENVIAR SOLICITUD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40986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40987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40988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40989" name="41 CuadroTexto"/>
          <p:cNvSpPr txBox="1">
            <a:spLocks noChangeArrowheads="1"/>
          </p:cNvSpPr>
          <p:nvPr/>
        </p:nvSpPr>
        <p:spPr bwMode="auto">
          <a:xfrm>
            <a:off x="1341438" y="2771775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184467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1" name="41 CuadroTexto"/>
          <p:cNvSpPr txBox="1">
            <a:spLocks noChangeArrowheads="1"/>
          </p:cNvSpPr>
          <p:nvPr/>
        </p:nvSpPr>
        <p:spPr bwMode="auto">
          <a:xfrm>
            <a:off x="4652963" y="31321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5262563" y="32162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49275" y="4211638"/>
            <a:ext cx="2889250" cy="1827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Solicitar Plan.</a:t>
            </a:r>
          </a:p>
          <a:p>
            <a:r>
              <a:rPr lang="es-VE" sz="1200" b="1">
                <a:latin typeface="Calibri" pitchFamily="34" charset="0"/>
              </a:rPr>
              <a:t>2. Cargar Datos del Plan.</a:t>
            </a:r>
          </a:p>
          <a:p>
            <a:r>
              <a:rPr lang="es-VE" sz="1200" b="1">
                <a:latin typeface="Calibri" pitchFamily="34" charset="0"/>
              </a:rPr>
              <a:t>3. Muestra Mensaje.</a:t>
            </a:r>
          </a:p>
          <a:p>
            <a:r>
              <a:rPr lang="es-VE" sz="1200" b="1">
                <a:latin typeface="Calibri" pitchFamily="34" charset="0"/>
              </a:rPr>
              <a:t>4. Almacena Plan.</a:t>
            </a:r>
          </a:p>
          <a:p>
            <a:endParaRPr lang="es-VE" sz="1200" b="1">
              <a:latin typeface="Calibri" pitchFamily="34" charset="0"/>
            </a:endParaRP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smtClean="0">
                <a:latin typeface="Calibri" pitchFamily="34" charset="0"/>
              </a:rPr>
              <a:t>Diagrama de Comunicación (Gestor Cliente</a:t>
            </a:r>
            <a:r>
              <a:rPr lang="es-ES" dirty="0" smtClean="0">
                <a:latin typeface="Calibri" pitchFamily="34" charset="0"/>
              </a:rPr>
              <a:t>)</a:t>
            </a:r>
          </a:p>
          <a:p>
            <a:r>
              <a:rPr lang="es-ES" dirty="0" smtClean="0">
                <a:latin typeface="Calibri" pitchFamily="34" charset="0"/>
              </a:rPr>
              <a:t>Generar Ticket de Soporte</a:t>
            </a:r>
            <a:endParaRPr lang="es-ES" dirty="0" smtClean="0">
              <a:latin typeface="Calibri" pitchFamily="34" charset="0"/>
            </a:endParaRPr>
          </a:p>
          <a:p>
            <a:endParaRPr lang="es-ES" dirty="0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2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Cliente</a:t>
            </a:r>
          </a:p>
        </p:txBody>
      </p:sp>
      <p:grpSp>
        <p:nvGrpSpPr>
          <p:cNvPr id="2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3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5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7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CLIENTE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42008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CLIENTE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42009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TICKETS SOPORTE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42010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42011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42012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42013" name="41 CuadroTexto"/>
          <p:cNvSpPr txBox="1">
            <a:spLocks noChangeArrowheads="1"/>
          </p:cNvSpPr>
          <p:nvPr/>
        </p:nvSpPr>
        <p:spPr bwMode="auto">
          <a:xfrm>
            <a:off x="1341438" y="2771775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184467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5" name="41 CuadroTexto"/>
          <p:cNvSpPr txBox="1">
            <a:spLocks noChangeArrowheads="1"/>
          </p:cNvSpPr>
          <p:nvPr/>
        </p:nvSpPr>
        <p:spPr bwMode="auto">
          <a:xfrm>
            <a:off x="4652963" y="31321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5262563" y="32162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49275" y="4211638"/>
            <a:ext cx="2889250" cy="1827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Tickets Soporte.</a:t>
            </a:r>
          </a:p>
          <a:p>
            <a:r>
              <a:rPr lang="es-VE" sz="1200" b="1">
                <a:latin typeface="Calibri" pitchFamily="34" charset="0"/>
              </a:rPr>
              <a:t>2. Cargar Datos Tickets.</a:t>
            </a:r>
          </a:p>
          <a:p>
            <a:r>
              <a:rPr lang="es-VE" sz="1200" b="1">
                <a:latin typeface="Calibri" pitchFamily="34" charset="0"/>
              </a:rPr>
              <a:t>3. Muestra Mensaje.</a:t>
            </a:r>
          </a:p>
          <a:p>
            <a:r>
              <a:rPr lang="es-VE" sz="1200" b="1">
                <a:latin typeface="Calibri" pitchFamily="34" charset="0"/>
              </a:rPr>
              <a:t>4. Generar Tickets Soporte.</a:t>
            </a:r>
          </a:p>
          <a:p>
            <a:endParaRPr lang="es-VE" sz="1200" b="1">
              <a:latin typeface="Calibri" pitchFamily="34" charset="0"/>
            </a:endParaRP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smtClean="0">
                <a:latin typeface="Calibri" pitchFamily="34" charset="0"/>
              </a:rPr>
              <a:t>Diagrama de Comunicación (Gestor Cliente</a:t>
            </a:r>
            <a:r>
              <a:rPr lang="es-ES" dirty="0" smtClean="0">
                <a:latin typeface="Calibri" pitchFamily="34" charset="0"/>
              </a:rPr>
              <a:t>)</a:t>
            </a:r>
          </a:p>
          <a:p>
            <a:r>
              <a:rPr lang="es-ES" dirty="0" smtClean="0">
                <a:latin typeface="Calibri" pitchFamily="34" charset="0"/>
              </a:rPr>
              <a:t>Revisar Ticket </a:t>
            </a:r>
            <a:r>
              <a:rPr lang="es-ES" smtClean="0">
                <a:latin typeface="Calibri" pitchFamily="34" charset="0"/>
              </a:rPr>
              <a:t>de Soporte/Eliminar</a:t>
            </a:r>
            <a:endParaRPr lang="es-ES" dirty="0" smtClean="0">
              <a:latin typeface="Calibri" pitchFamily="34" charset="0"/>
            </a:endParaRPr>
          </a:p>
          <a:p>
            <a:endParaRPr lang="es-ES" dirty="0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Cliente</a:t>
            </a:r>
          </a:p>
        </p:txBody>
      </p:sp>
      <p:grpSp>
        <p:nvGrpSpPr>
          <p:cNvPr id="3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4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11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31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CLIENTE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43032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CLIENTE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43033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TICKETS SOPORTE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43034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43035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43036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43037" name="41 CuadroTexto"/>
          <p:cNvSpPr txBox="1">
            <a:spLocks noChangeArrowheads="1"/>
          </p:cNvSpPr>
          <p:nvPr/>
        </p:nvSpPr>
        <p:spPr bwMode="auto">
          <a:xfrm>
            <a:off x="1341438" y="2771775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184467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39" name="41 CuadroTexto"/>
          <p:cNvSpPr txBox="1">
            <a:spLocks noChangeArrowheads="1"/>
          </p:cNvSpPr>
          <p:nvPr/>
        </p:nvSpPr>
        <p:spPr bwMode="auto">
          <a:xfrm>
            <a:off x="4652963" y="31321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5229225" y="32035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49275" y="4211638"/>
            <a:ext cx="2889250" cy="200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Tickets Soporte.</a:t>
            </a:r>
          </a:p>
          <a:p>
            <a:r>
              <a:rPr lang="es-VE" sz="1200" b="1">
                <a:latin typeface="Calibri" pitchFamily="34" charset="0"/>
              </a:rPr>
              <a:t>2. Verificar Tickets.</a:t>
            </a:r>
          </a:p>
          <a:p>
            <a:r>
              <a:rPr lang="es-VE" sz="1200" b="1">
                <a:latin typeface="Calibri" pitchFamily="34" charset="0"/>
              </a:rPr>
              <a:t>3. Muestra Mensaje.</a:t>
            </a:r>
          </a:p>
          <a:p>
            <a:r>
              <a:rPr lang="es-VE" sz="1200" b="1">
                <a:latin typeface="Calibri" pitchFamily="34" charset="0"/>
              </a:rPr>
              <a:t>4. Eliminar Tickets.</a:t>
            </a:r>
          </a:p>
          <a:p>
            <a:r>
              <a:rPr lang="es-VE" sz="1200" b="1">
                <a:latin typeface="Calibri" pitchFamily="34" charset="0"/>
              </a:rPr>
              <a:t>5. Almacena Nueva Lista de Tickets.</a:t>
            </a:r>
          </a:p>
          <a:p>
            <a:endParaRPr lang="es-VE" sz="1200" b="1">
              <a:latin typeface="Calibri" pitchFamily="34" charset="0"/>
            </a:endParaRP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43046" name="41 CuadroTexto"/>
          <p:cNvSpPr txBox="1">
            <a:spLocks noChangeArrowheads="1"/>
          </p:cNvSpPr>
          <p:nvPr/>
        </p:nvSpPr>
        <p:spPr bwMode="auto">
          <a:xfrm>
            <a:off x="4652963" y="33480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700" b="1">
                <a:latin typeface="Calibri" pitchFamily="34" charset="0"/>
              </a:rPr>
              <a:t>5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2" name="80 Conector recto de flecha"/>
          <p:cNvCxnSpPr/>
          <p:nvPr/>
        </p:nvCxnSpPr>
        <p:spPr>
          <a:xfrm>
            <a:off x="5229225" y="3444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4313" y="285751"/>
            <a:ext cx="4248150" cy="642911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</a:t>
            </a:r>
            <a:r>
              <a:rPr lang="es-ES" sz="1600" dirty="0" smtClean="0">
                <a:latin typeface="+mj-lt"/>
                <a:ea typeface="+mj-ea"/>
                <a:cs typeface="+mj-cs"/>
              </a:rPr>
              <a:t>Estado </a:t>
            </a:r>
            <a:r>
              <a:rPr lang="es-ES" sz="1600" dirty="0">
                <a:latin typeface="+mj-lt"/>
                <a:ea typeface="+mj-ea"/>
                <a:cs typeface="+mj-cs"/>
              </a:rPr>
              <a:t>(Gestor </a:t>
            </a:r>
            <a:r>
              <a:rPr lang="es-ES" sz="1600" dirty="0" smtClean="0">
                <a:latin typeface="+mn-lt"/>
                <a:cs typeface="+mn-cs"/>
              </a:rPr>
              <a:t>Administrador</a:t>
            </a:r>
            <a:r>
              <a:rPr lang="es-ES" sz="1600" dirty="0" smtClean="0">
                <a:latin typeface="+mj-lt"/>
                <a:ea typeface="+mj-ea"/>
                <a:cs typeface="+mj-cs"/>
              </a:rPr>
              <a:t>)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1600" dirty="0" smtClean="0">
                <a:latin typeface="+mj-lt"/>
                <a:ea typeface="+mj-ea"/>
                <a:cs typeface="+mj-cs"/>
              </a:rPr>
              <a:t>Registrar Cliente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5353321" y="4286248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324224" y="1285827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659062" y="1000100"/>
            <a:ext cx="15128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Administrador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3" name="12 Proceso alternativo"/>
          <p:cNvSpPr/>
          <p:nvPr/>
        </p:nvSpPr>
        <p:spPr>
          <a:xfrm>
            <a:off x="3057788" y="2998789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53 CuadroTexto"/>
          <p:cNvSpPr txBox="1">
            <a:spLocks noChangeArrowheads="1"/>
          </p:cNvSpPr>
          <p:nvPr/>
        </p:nvSpPr>
        <p:spPr bwMode="auto">
          <a:xfrm>
            <a:off x="3057788" y="2998789"/>
            <a:ext cx="10810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Mensaje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5" name="61 CuadroTexto"/>
          <p:cNvSpPr txBox="1">
            <a:spLocks noChangeArrowheads="1"/>
          </p:cNvSpPr>
          <p:nvPr/>
        </p:nvSpPr>
        <p:spPr bwMode="auto">
          <a:xfrm>
            <a:off x="4781817" y="2285984"/>
            <a:ext cx="12903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[Datos Completos]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3056202" y="2269466"/>
            <a:ext cx="12969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[Faltan Datos]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7" name="16 Proceso alternativo"/>
          <p:cNvSpPr/>
          <p:nvPr/>
        </p:nvSpPr>
        <p:spPr>
          <a:xfrm>
            <a:off x="4915175" y="2998789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8" name="64 CuadroTexto"/>
          <p:cNvSpPr txBox="1">
            <a:spLocks noChangeArrowheads="1"/>
          </p:cNvSpPr>
          <p:nvPr/>
        </p:nvSpPr>
        <p:spPr bwMode="auto">
          <a:xfrm>
            <a:off x="4915175" y="2998789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Registra Cliente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854107" y="1789114"/>
            <a:ext cx="1079500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854107" y="1789113"/>
            <a:ext cx="10795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Registrar Cliente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5400000">
            <a:off x="1214950" y="1607609"/>
            <a:ext cx="360412" cy="2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0" idx="3"/>
            <a:endCxn id="27" idx="1"/>
          </p:cNvCxnSpPr>
          <p:nvPr/>
        </p:nvCxnSpPr>
        <p:spPr>
          <a:xfrm flipV="1">
            <a:off x="1933607" y="1901334"/>
            <a:ext cx="1990954" cy="3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27" idx="2"/>
            <a:endCxn id="13" idx="0"/>
          </p:cNvCxnSpPr>
          <p:nvPr/>
        </p:nvCxnSpPr>
        <p:spPr>
          <a:xfrm rot="5400000">
            <a:off x="3540700" y="2074383"/>
            <a:ext cx="982039" cy="866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8" idx="2"/>
          </p:cNvCxnSpPr>
          <p:nvPr/>
        </p:nvCxnSpPr>
        <p:spPr>
          <a:xfrm rot="16200000" flipH="1">
            <a:off x="4930182" y="3755158"/>
            <a:ext cx="1056627" cy="5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27" idx="2"/>
            <a:endCxn id="18" idx="0"/>
          </p:cNvCxnSpPr>
          <p:nvPr/>
        </p:nvCxnSpPr>
        <p:spPr>
          <a:xfrm rot="16200000" flipH="1">
            <a:off x="4469393" y="2012462"/>
            <a:ext cx="982039" cy="990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4" idx="1"/>
          </p:cNvCxnSpPr>
          <p:nvPr/>
        </p:nvCxnSpPr>
        <p:spPr>
          <a:xfrm rot="10800000" flipV="1">
            <a:off x="1424232" y="3114204"/>
            <a:ext cx="1633557" cy="2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rot="16200000" flipV="1">
            <a:off x="844321" y="2565948"/>
            <a:ext cx="1126827" cy="27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Proceso alternativo"/>
          <p:cNvSpPr/>
          <p:nvPr/>
        </p:nvSpPr>
        <p:spPr>
          <a:xfrm>
            <a:off x="3924561" y="1785918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7" name="53 CuadroTexto"/>
          <p:cNvSpPr txBox="1">
            <a:spLocks noChangeArrowheads="1"/>
          </p:cNvSpPr>
          <p:nvPr/>
        </p:nvSpPr>
        <p:spPr bwMode="auto">
          <a:xfrm>
            <a:off x="3924561" y="1785918"/>
            <a:ext cx="10810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Resultado</a:t>
            </a:r>
            <a:endParaRPr lang="es-ES" sz="9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4313" y="285751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 smtClean="0"/>
              <a:t>Diagrama de Estado (Gestor Administrador)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1600" dirty="0" smtClean="0">
                <a:latin typeface="+mj-lt"/>
                <a:ea typeface="+mj-ea"/>
                <a:cs typeface="+mj-cs"/>
              </a:rPr>
              <a:t>Enviar Correo Masivo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5570554" y="5213356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236642" y="1712917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571480" y="1427168"/>
            <a:ext cx="15128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Administrador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3" name="12 Proceso alternativo"/>
          <p:cNvSpPr/>
          <p:nvPr/>
        </p:nvSpPr>
        <p:spPr>
          <a:xfrm>
            <a:off x="2500306" y="3910954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53 CuadroTexto"/>
          <p:cNvSpPr txBox="1">
            <a:spLocks noChangeArrowheads="1"/>
          </p:cNvSpPr>
          <p:nvPr/>
        </p:nvSpPr>
        <p:spPr bwMode="auto">
          <a:xfrm>
            <a:off x="2500306" y="3910954"/>
            <a:ext cx="10810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Mensaje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5" name="61 CuadroTexto"/>
          <p:cNvSpPr txBox="1">
            <a:spLocks noChangeArrowheads="1"/>
          </p:cNvSpPr>
          <p:nvPr/>
        </p:nvSpPr>
        <p:spPr bwMode="auto">
          <a:xfrm>
            <a:off x="4924693" y="3213092"/>
            <a:ext cx="12903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[Datos Completos]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2571744" y="3141654"/>
            <a:ext cx="12969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[Faltan Datos]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7" name="16 Proceso alternativo"/>
          <p:cNvSpPr/>
          <p:nvPr/>
        </p:nvSpPr>
        <p:spPr>
          <a:xfrm>
            <a:off x="5133994" y="3910954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8" name="64 CuadroTexto"/>
          <p:cNvSpPr txBox="1">
            <a:spLocks noChangeArrowheads="1"/>
          </p:cNvSpPr>
          <p:nvPr/>
        </p:nvSpPr>
        <p:spPr bwMode="auto">
          <a:xfrm>
            <a:off x="5133994" y="3910954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Enviar Correos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699714" y="2267880"/>
            <a:ext cx="1206228" cy="373707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699715" y="2267880"/>
            <a:ext cx="1206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Seleccionar Tipo de Plan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5400000">
            <a:off x="1099807" y="2058814"/>
            <a:ext cx="412088" cy="6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0" idx="3"/>
            <a:endCxn id="38" idx="1"/>
          </p:cNvCxnSpPr>
          <p:nvPr/>
        </p:nvCxnSpPr>
        <p:spPr>
          <a:xfrm>
            <a:off x="1905942" y="2452546"/>
            <a:ext cx="1808810" cy="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38" idx="2"/>
            <a:endCxn id="13" idx="0"/>
          </p:cNvCxnSpPr>
          <p:nvPr/>
        </p:nvCxnSpPr>
        <p:spPr>
          <a:xfrm rot="5400000">
            <a:off x="3013270" y="2668928"/>
            <a:ext cx="1269606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7" idx="2"/>
          </p:cNvCxnSpPr>
          <p:nvPr/>
        </p:nvCxnSpPr>
        <p:spPr>
          <a:xfrm rot="16200000" flipH="1">
            <a:off x="5133270" y="4668122"/>
            <a:ext cx="1086502" cy="3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8" idx="2"/>
            <a:endCxn id="18" idx="0"/>
          </p:cNvCxnSpPr>
          <p:nvPr/>
        </p:nvCxnSpPr>
        <p:spPr>
          <a:xfrm rot="16200000" flipH="1">
            <a:off x="4330114" y="2566530"/>
            <a:ext cx="1269606" cy="1419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4" idx="1"/>
          </p:cNvCxnSpPr>
          <p:nvPr/>
        </p:nvCxnSpPr>
        <p:spPr>
          <a:xfrm rot="10800000">
            <a:off x="1285860" y="3998910"/>
            <a:ext cx="1214446" cy="27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endCxn id="19" idx="2"/>
          </p:cNvCxnSpPr>
          <p:nvPr/>
        </p:nvCxnSpPr>
        <p:spPr>
          <a:xfrm rot="5400000" flipH="1" flipV="1">
            <a:off x="615684" y="3311766"/>
            <a:ext cx="1357323" cy="16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Proceso alternativo"/>
          <p:cNvSpPr/>
          <p:nvPr/>
        </p:nvSpPr>
        <p:spPr>
          <a:xfrm>
            <a:off x="3714752" y="2279636"/>
            <a:ext cx="1081087" cy="36481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8" name="53 CuadroTexto"/>
          <p:cNvSpPr txBox="1">
            <a:spLocks noChangeArrowheads="1"/>
          </p:cNvSpPr>
          <p:nvPr/>
        </p:nvSpPr>
        <p:spPr bwMode="auto">
          <a:xfrm>
            <a:off x="3714752" y="2272016"/>
            <a:ext cx="1081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Rellenar Formato Correo Masivo</a:t>
            </a:r>
            <a:endParaRPr lang="es-ES" sz="9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23858" y="500065"/>
            <a:ext cx="4248150" cy="642911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 smtClean="0"/>
              <a:t>Diagrama de Estado (Gestor Administrador)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1600" dirty="0" smtClean="0">
                <a:latin typeface="+mj-lt"/>
                <a:ea typeface="+mj-ea"/>
                <a:cs typeface="+mj-cs"/>
              </a:rPr>
              <a:t>Aprobar/Rechazar Solicitudes de Planes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5040008" y="4286248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87844" y="1500166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1196753" y="1214414"/>
            <a:ext cx="15128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Administrador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5" name="61 CuadroTexto"/>
          <p:cNvSpPr txBox="1">
            <a:spLocks noChangeArrowheads="1"/>
          </p:cNvSpPr>
          <p:nvPr/>
        </p:nvSpPr>
        <p:spPr bwMode="auto">
          <a:xfrm>
            <a:off x="4567503" y="2626644"/>
            <a:ext cx="12903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[Aprobar]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3000372" y="2698094"/>
            <a:ext cx="12969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[Rechazar]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1358676" y="1931990"/>
            <a:ext cx="120622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1358677" y="1931989"/>
            <a:ext cx="120622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Mostrar Solicitudes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16200000" flipH="1">
            <a:off x="1816458" y="1786657"/>
            <a:ext cx="288949" cy="1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0" idx="3"/>
            <a:endCxn id="27" idx="1"/>
          </p:cNvCxnSpPr>
          <p:nvPr/>
        </p:nvCxnSpPr>
        <p:spPr>
          <a:xfrm flipV="1">
            <a:off x="2564904" y="2042022"/>
            <a:ext cx="1507038" cy="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22" idx="2"/>
          </p:cNvCxnSpPr>
          <p:nvPr/>
        </p:nvCxnSpPr>
        <p:spPr>
          <a:xfrm rot="16200000" flipH="1">
            <a:off x="4672942" y="3811231"/>
            <a:ext cx="928683" cy="21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27" idx="2"/>
            <a:endCxn id="25" idx="0"/>
          </p:cNvCxnSpPr>
          <p:nvPr/>
        </p:nvCxnSpPr>
        <p:spPr>
          <a:xfrm rot="16200000" flipH="1">
            <a:off x="4412059" y="2427114"/>
            <a:ext cx="914977" cy="514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27" idx="2"/>
          </p:cNvCxnSpPr>
          <p:nvPr/>
        </p:nvCxnSpPr>
        <p:spPr>
          <a:xfrm rot="5400000">
            <a:off x="2740930" y="1485998"/>
            <a:ext cx="1130866" cy="2612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endCxn id="19" idx="2"/>
          </p:cNvCxnSpPr>
          <p:nvPr/>
        </p:nvCxnSpPr>
        <p:spPr>
          <a:xfrm rot="16200000" flipV="1">
            <a:off x="1376183" y="2733497"/>
            <a:ext cx="1209664" cy="38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Proceso alternativo"/>
          <p:cNvSpPr/>
          <p:nvPr/>
        </p:nvSpPr>
        <p:spPr>
          <a:xfrm>
            <a:off x="4586065" y="3141665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5" name="64 CuadroTexto"/>
          <p:cNvSpPr txBox="1">
            <a:spLocks noChangeArrowheads="1"/>
          </p:cNvSpPr>
          <p:nvPr/>
        </p:nvSpPr>
        <p:spPr bwMode="auto">
          <a:xfrm>
            <a:off x="4586065" y="3141665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Aprueba Solicitud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26" name="25 Proceso alternativo"/>
          <p:cNvSpPr/>
          <p:nvPr/>
        </p:nvSpPr>
        <p:spPr>
          <a:xfrm>
            <a:off x="4071942" y="1857356"/>
            <a:ext cx="1081088" cy="35719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7" name="64 CuadroTexto"/>
          <p:cNvSpPr txBox="1">
            <a:spLocks noChangeArrowheads="1"/>
          </p:cNvSpPr>
          <p:nvPr/>
        </p:nvSpPr>
        <p:spPr bwMode="auto">
          <a:xfrm>
            <a:off x="4071942" y="1857356"/>
            <a:ext cx="1081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Seleccionar Opción</a:t>
            </a:r>
            <a:endParaRPr lang="es-ES" sz="9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4313" y="285751"/>
            <a:ext cx="4248150" cy="785787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 smtClean="0"/>
              <a:t>Diagrama de Estado (Gestor Administrador)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1600" dirty="0" smtClean="0">
                <a:latin typeface="+mj-lt"/>
                <a:ea typeface="+mj-ea"/>
                <a:cs typeface="+mj-cs"/>
              </a:rPr>
              <a:t>Listar Cliente Fecha Vencimiento/Notificación-Reporte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4511400" y="6070612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705281" y="1643042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1000108" y="1357290"/>
            <a:ext cx="15128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Administrador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5" name="61 CuadroTexto"/>
          <p:cNvSpPr txBox="1">
            <a:spLocks noChangeArrowheads="1"/>
          </p:cNvSpPr>
          <p:nvPr/>
        </p:nvSpPr>
        <p:spPr bwMode="auto">
          <a:xfrm>
            <a:off x="4500570" y="2928926"/>
            <a:ext cx="12903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[Si Hay Clientes]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2632079" y="2714612"/>
            <a:ext cx="12969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[No Hay Clientes]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1053307" y="2146304"/>
            <a:ext cx="1440160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1125315" y="2146303"/>
            <a:ext cx="13681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Listar Clientes por Fecha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5400000">
            <a:off x="1595257" y="1964048"/>
            <a:ext cx="360387" cy="4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0" idx="3"/>
            <a:endCxn id="42" idx="1"/>
          </p:cNvCxnSpPr>
          <p:nvPr/>
        </p:nvCxnSpPr>
        <p:spPr>
          <a:xfrm>
            <a:off x="2493466" y="2261719"/>
            <a:ext cx="1507038" cy="29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44" idx="2"/>
          </p:cNvCxnSpPr>
          <p:nvPr/>
        </p:nvCxnSpPr>
        <p:spPr>
          <a:xfrm rot="5400000">
            <a:off x="4627841" y="5390096"/>
            <a:ext cx="779976" cy="644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42" idx="2"/>
            <a:endCxn id="41" idx="0"/>
          </p:cNvCxnSpPr>
          <p:nvPr/>
        </p:nvCxnSpPr>
        <p:spPr>
          <a:xfrm rot="5400000">
            <a:off x="3855560" y="3084176"/>
            <a:ext cx="13709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42" idx="2"/>
            <a:endCxn id="63" idx="3"/>
          </p:cNvCxnSpPr>
          <p:nvPr/>
        </p:nvCxnSpPr>
        <p:spPr>
          <a:xfrm rot="5400000">
            <a:off x="2800182" y="1946418"/>
            <a:ext cx="1288596" cy="2193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Proceso alternativo"/>
          <p:cNvSpPr/>
          <p:nvPr/>
        </p:nvSpPr>
        <p:spPr>
          <a:xfrm>
            <a:off x="4000504" y="3769664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1" name="64 CuadroTexto"/>
          <p:cNvSpPr txBox="1">
            <a:spLocks noChangeArrowheads="1"/>
          </p:cNvSpPr>
          <p:nvPr/>
        </p:nvSpPr>
        <p:spPr bwMode="auto">
          <a:xfrm>
            <a:off x="4000504" y="3769664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Muestran Clientes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43" name="42 Proceso alternativo"/>
          <p:cNvSpPr/>
          <p:nvPr/>
        </p:nvSpPr>
        <p:spPr>
          <a:xfrm>
            <a:off x="4799431" y="5091422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4" name="64 CuadroTexto"/>
          <p:cNvSpPr txBox="1">
            <a:spLocks noChangeArrowheads="1"/>
          </p:cNvSpPr>
          <p:nvPr/>
        </p:nvSpPr>
        <p:spPr bwMode="auto">
          <a:xfrm>
            <a:off x="4799431" y="5091422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Descarga Archivo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45" name="44 Proceso alternativo"/>
          <p:cNvSpPr/>
          <p:nvPr/>
        </p:nvSpPr>
        <p:spPr>
          <a:xfrm>
            <a:off x="3143248" y="5091422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6" name="64 CuadroTexto"/>
          <p:cNvSpPr txBox="1">
            <a:spLocks noChangeArrowheads="1"/>
          </p:cNvSpPr>
          <p:nvPr/>
        </p:nvSpPr>
        <p:spPr bwMode="auto">
          <a:xfrm>
            <a:off x="3143248" y="5091422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Notificar Clientes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48" name="47 Conector recto de flecha"/>
          <p:cNvCxnSpPr>
            <a:stCxn id="41" idx="2"/>
            <a:endCxn id="46" idx="0"/>
          </p:cNvCxnSpPr>
          <p:nvPr/>
        </p:nvCxnSpPr>
        <p:spPr>
          <a:xfrm rot="5400000">
            <a:off x="3566957" y="4117331"/>
            <a:ext cx="109092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stCxn id="41" idx="2"/>
            <a:endCxn id="44" idx="0"/>
          </p:cNvCxnSpPr>
          <p:nvPr/>
        </p:nvCxnSpPr>
        <p:spPr>
          <a:xfrm rot="16200000" flipH="1">
            <a:off x="4395048" y="4146495"/>
            <a:ext cx="1090926" cy="798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Proceso alternativo"/>
          <p:cNvSpPr/>
          <p:nvPr/>
        </p:nvSpPr>
        <p:spPr>
          <a:xfrm>
            <a:off x="1276342" y="3571868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3" name="64 CuadroTexto"/>
          <p:cNvSpPr txBox="1">
            <a:spLocks noChangeArrowheads="1"/>
          </p:cNvSpPr>
          <p:nvPr/>
        </p:nvSpPr>
        <p:spPr bwMode="auto">
          <a:xfrm>
            <a:off x="1266824" y="3571868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Mensaje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65" name="64 Conector recto de flecha"/>
          <p:cNvCxnSpPr>
            <a:stCxn id="63" idx="0"/>
            <a:endCxn id="20" idx="2"/>
          </p:cNvCxnSpPr>
          <p:nvPr/>
        </p:nvCxnSpPr>
        <p:spPr>
          <a:xfrm rot="5400000" flipH="1" flipV="1">
            <a:off x="1211013" y="2973491"/>
            <a:ext cx="1194733" cy="2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46" idx="2"/>
          </p:cNvCxnSpPr>
          <p:nvPr/>
        </p:nvCxnSpPr>
        <p:spPr>
          <a:xfrm rot="16200000" flipH="1">
            <a:off x="3723417" y="5282629"/>
            <a:ext cx="779976" cy="859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Proceso alternativo"/>
          <p:cNvSpPr/>
          <p:nvPr/>
        </p:nvSpPr>
        <p:spPr>
          <a:xfrm>
            <a:off x="4000504" y="2182788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7" name="64 CuadroTexto"/>
          <p:cNvSpPr txBox="1">
            <a:spLocks noChangeArrowheads="1"/>
          </p:cNvSpPr>
          <p:nvPr/>
        </p:nvSpPr>
        <p:spPr bwMode="auto">
          <a:xfrm>
            <a:off x="4000504" y="2182788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Resultado</a:t>
            </a:r>
            <a:endParaRPr lang="es-ES" sz="9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4313" y="285751"/>
            <a:ext cx="4248150" cy="57147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 smtClean="0"/>
              <a:t>Diagrama de Estado (Gestor Administrador)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1600" dirty="0" smtClean="0">
                <a:latin typeface="+mj-lt"/>
                <a:ea typeface="+mj-ea"/>
                <a:cs typeface="+mj-cs"/>
              </a:rPr>
              <a:t>Listar Tickets/Responder Tickets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4643446" y="5436097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1915" y="1428751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1196753" y="1143002"/>
            <a:ext cx="15128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Administrador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5" name="61 CuadroTexto"/>
          <p:cNvSpPr txBox="1">
            <a:spLocks noChangeArrowheads="1"/>
          </p:cNvSpPr>
          <p:nvPr/>
        </p:nvSpPr>
        <p:spPr bwMode="auto">
          <a:xfrm>
            <a:off x="4572008" y="2769532"/>
            <a:ext cx="12903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[Si Hay Tickets]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2632079" y="2571736"/>
            <a:ext cx="12969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[No Hay Tickets]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1200945" y="2126591"/>
            <a:ext cx="1440160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1272953" y="2126590"/>
            <a:ext cx="13681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Listar Tickets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5400000">
            <a:off x="1650104" y="1842548"/>
            <a:ext cx="554965" cy="13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0" idx="3"/>
            <a:endCxn id="30" idx="1"/>
          </p:cNvCxnSpPr>
          <p:nvPr/>
        </p:nvCxnSpPr>
        <p:spPr>
          <a:xfrm>
            <a:off x="2641104" y="2242006"/>
            <a:ext cx="1573714" cy="16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62" idx="2"/>
            <a:endCxn id="7" idx="2"/>
          </p:cNvCxnSpPr>
          <p:nvPr/>
        </p:nvCxnSpPr>
        <p:spPr>
          <a:xfrm rot="16200000" flipH="1">
            <a:off x="2428224" y="3328824"/>
            <a:ext cx="2042031" cy="2388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0" idx="2"/>
            <a:endCxn id="41" idx="0"/>
          </p:cNvCxnSpPr>
          <p:nvPr/>
        </p:nvCxnSpPr>
        <p:spPr>
          <a:xfrm rot="16200000" flipH="1">
            <a:off x="4271535" y="2857767"/>
            <a:ext cx="973925" cy="6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30" idx="2"/>
            <a:endCxn id="63" idx="0"/>
          </p:cNvCxnSpPr>
          <p:nvPr/>
        </p:nvCxnSpPr>
        <p:spPr>
          <a:xfrm rot="5400000">
            <a:off x="3049109" y="1579863"/>
            <a:ext cx="912176" cy="250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Proceso alternativo"/>
          <p:cNvSpPr/>
          <p:nvPr/>
        </p:nvSpPr>
        <p:spPr>
          <a:xfrm>
            <a:off x="4221088" y="3347865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1" name="64 CuadroTexto"/>
          <p:cNvSpPr txBox="1">
            <a:spLocks noChangeArrowheads="1"/>
          </p:cNvSpPr>
          <p:nvPr/>
        </p:nvSpPr>
        <p:spPr bwMode="auto">
          <a:xfrm>
            <a:off x="4221088" y="3347865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Ticket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45" name="44 Proceso alternativo"/>
          <p:cNvSpPr/>
          <p:nvPr/>
        </p:nvSpPr>
        <p:spPr>
          <a:xfrm>
            <a:off x="4214818" y="4067945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6" name="64 CuadroTexto"/>
          <p:cNvSpPr txBox="1">
            <a:spLocks noChangeArrowheads="1"/>
          </p:cNvSpPr>
          <p:nvPr/>
        </p:nvSpPr>
        <p:spPr bwMode="auto">
          <a:xfrm>
            <a:off x="4214818" y="4067945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Responder Tickets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58" name="57 Conector recto de flecha"/>
          <p:cNvCxnSpPr>
            <a:stCxn id="41" idx="2"/>
            <a:endCxn id="46" idx="0"/>
          </p:cNvCxnSpPr>
          <p:nvPr/>
        </p:nvCxnSpPr>
        <p:spPr>
          <a:xfrm rot="5400000">
            <a:off x="4513873" y="3820186"/>
            <a:ext cx="489248" cy="6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Proceso alternativo"/>
          <p:cNvSpPr/>
          <p:nvPr/>
        </p:nvSpPr>
        <p:spPr>
          <a:xfrm>
            <a:off x="1714488" y="3286116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3" name="64 CuadroTexto"/>
          <p:cNvSpPr txBox="1">
            <a:spLocks noChangeArrowheads="1"/>
          </p:cNvSpPr>
          <p:nvPr/>
        </p:nvSpPr>
        <p:spPr bwMode="auto">
          <a:xfrm>
            <a:off x="1714488" y="3286116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Mensaje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70" name="69 Conector recto de flecha"/>
          <p:cNvCxnSpPr>
            <a:stCxn id="46" idx="2"/>
            <a:endCxn id="7" idx="0"/>
          </p:cNvCxnSpPr>
          <p:nvPr/>
        </p:nvCxnSpPr>
        <p:spPr>
          <a:xfrm rot="5400000">
            <a:off x="4184719" y="4865454"/>
            <a:ext cx="1137320" cy="3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Proceso alternativo"/>
          <p:cNvSpPr/>
          <p:nvPr/>
        </p:nvSpPr>
        <p:spPr>
          <a:xfrm>
            <a:off x="4214818" y="2143108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0" name="64 CuadroTexto"/>
          <p:cNvSpPr txBox="1">
            <a:spLocks noChangeArrowheads="1"/>
          </p:cNvSpPr>
          <p:nvPr/>
        </p:nvSpPr>
        <p:spPr bwMode="auto">
          <a:xfrm>
            <a:off x="4214818" y="2143108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Resultado</a:t>
            </a:r>
            <a:endParaRPr lang="es-ES" sz="900" b="1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53 Proceso alternativo"/>
          <p:cNvSpPr/>
          <p:nvPr/>
        </p:nvSpPr>
        <p:spPr>
          <a:xfrm>
            <a:off x="928670" y="4139953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14313" y="285751"/>
            <a:ext cx="4248150" cy="57147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 smtClean="0">
                <a:latin typeface="+mj-lt"/>
                <a:ea typeface="+mj-ea"/>
                <a:cs typeface="+mj-cs"/>
              </a:rPr>
              <a:t>Diagrama de Estado (Gestor </a:t>
            </a:r>
            <a:r>
              <a:rPr lang="es-ES" sz="1600" dirty="0" smtClean="0">
                <a:latin typeface="+mn-lt"/>
                <a:cs typeface="+mn-cs"/>
              </a:rPr>
              <a:t>Cliente</a:t>
            </a:r>
            <a:r>
              <a:rPr lang="es-ES" sz="1600" dirty="0" smtClean="0">
                <a:latin typeface="+mj-lt"/>
                <a:ea typeface="+mj-ea"/>
                <a:cs typeface="+mj-cs"/>
              </a:rPr>
              <a:t>)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1600" dirty="0" smtClean="0">
                <a:latin typeface="+mj-lt"/>
                <a:ea typeface="+mj-ea"/>
                <a:cs typeface="+mj-cs"/>
              </a:rPr>
              <a:t>Mostrar datos, Actualizar datos clientes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5499116" y="5499108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433287" y="1428751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768125" y="1143002"/>
            <a:ext cx="15128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Cliente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2346327" y="2840970"/>
            <a:ext cx="12969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[Faltan Datos]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642918" y="1912277"/>
            <a:ext cx="1728192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642919" y="1912276"/>
            <a:ext cx="165618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Mostrar Datos de la Cuenta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16200000" flipH="1">
            <a:off x="1335941" y="1741203"/>
            <a:ext cx="340651" cy="1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9" idx="3"/>
            <a:endCxn id="34" idx="1"/>
          </p:cNvCxnSpPr>
          <p:nvPr/>
        </p:nvCxnSpPr>
        <p:spPr>
          <a:xfrm>
            <a:off x="2371110" y="2020227"/>
            <a:ext cx="1548438" cy="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34" idx="2"/>
            <a:endCxn id="47" idx="0"/>
          </p:cNvCxnSpPr>
          <p:nvPr/>
        </p:nvCxnSpPr>
        <p:spPr>
          <a:xfrm rot="16200000" flipH="1">
            <a:off x="4010029" y="2593171"/>
            <a:ext cx="2000264" cy="1100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Proceso alternativo"/>
          <p:cNvSpPr/>
          <p:nvPr/>
        </p:nvSpPr>
        <p:spPr>
          <a:xfrm>
            <a:off x="5000636" y="4155377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70" name="69 Conector recto de flecha"/>
          <p:cNvCxnSpPr>
            <a:stCxn id="47" idx="2"/>
            <a:endCxn id="7" idx="0"/>
          </p:cNvCxnSpPr>
          <p:nvPr/>
        </p:nvCxnSpPr>
        <p:spPr>
          <a:xfrm rot="16200000" flipH="1">
            <a:off x="5021196" y="4913238"/>
            <a:ext cx="1124904" cy="46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Proceso alternativo"/>
          <p:cNvSpPr/>
          <p:nvPr/>
        </p:nvSpPr>
        <p:spPr>
          <a:xfrm>
            <a:off x="3919548" y="1912276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4" name="64 CuadroTexto"/>
          <p:cNvSpPr txBox="1">
            <a:spLocks noChangeArrowheads="1"/>
          </p:cNvSpPr>
          <p:nvPr/>
        </p:nvSpPr>
        <p:spPr bwMode="auto">
          <a:xfrm>
            <a:off x="3919548" y="1912276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Actualizar Datos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44" name="43 Conector recto de flecha"/>
          <p:cNvCxnSpPr>
            <a:stCxn id="34" idx="2"/>
            <a:endCxn id="54" idx="3"/>
          </p:cNvCxnSpPr>
          <p:nvPr/>
        </p:nvCxnSpPr>
        <p:spPr>
          <a:xfrm rot="5400000">
            <a:off x="2182528" y="1970338"/>
            <a:ext cx="2104795" cy="2450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64 CuadroTexto"/>
          <p:cNvSpPr txBox="1">
            <a:spLocks noChangeArrowheads="1"/>
          </p:cNvSpPr>
          <p:nvPr/>
        </p:nvSpPr>
        <p:spPr bwMode="auto">
          <a:xfrm>
            <a:off x="5019686" y="4143372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Actualiza Datos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48" name="64 CuadroTexto"/>
          <p:cNvSpPr txBox="1">
            <a:spLocks noChangeArrowheads="1"/>
          </p:cNvSpPr>
          <p:nvPr/>
        </p:nvSpPr>
        <p:spPr bwMode="auto">
          <a:xfrm>
            <a:off x="960419" y="4153348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Mensaje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56" name="62 CuadroTexto"/>
          <p:cNvSpPr txBox="1">
            <a:spLocks noChangeArrowheads="1"/>
          </p:cNvSpPr>
          <p:nvPr/>
        </p:nvSpPr>
        <p:spPr bwMode="auto">
          <a:xfrm>
            <a:off x="4918095" y="2857488"/>
            <a:ext cx="12969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[Datos Completos]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59" name="58 Conector recto de flecha"/>
          <p:cNvCxnSpPr>
            <a:stCxn id="48" idx="0"/>
            <a:endCxn id="20" idx="2"/>
          </p:cNvCxnSpPr>
          <p:nvPr/>
        </p:nvCxnSpPr>
        <p:spPr>
          <a:xfrm rot="16200000" flipV="1">
            <a:off x="480867" y="3133252"/>
            <a:ext cx="2010240" cy="29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53 Proceso alternativo"/>
          <p:cNvSpPr/>
          <p:nvPr/>
        </p:nvSpPr>
        <p:spPr>
          <a:xfrm>
            <a:off x="928670" y="3786182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14313" y="285751"/>
            <a:ext cx="4248150" cy="57147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1600" dirty="0" smtClean="0"/>
              <a:t>Diagrama de Estado (Gestor Cliente)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1600" dirty="0" smtClean="0"/>
              <a:t>Solicitar Plan</a:t>
            </a:r>
            <a:endParaRPr lang="es-ES" sz="1600" dirty="0"/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5427678" y="5436097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430149" y="1409015"/>
            <a:ext cx="144463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42 CuadroTexto"/>
          <p:cNvSpPr txBox="1">
            <a:spLocks noChangeArrowheads="1"/>
          </p:cNvSpPr>
          <p:nvPr/>
        </p:nvSpPr>
        <p:spPr bwMode="auto">
          <a:xfrm>
            <a:off x="791345" y="1123263"/>
            <a:ext cx="15128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dirty="0" smtClean="0">
                <a:latin typeface="Calibri" pitchFamily="34" charset="0"/>
              </a:rPr>
              <a:t>Cliente</a:t>
            </a:r>
            <a:endParaRPr lang="es-ES" sz="1000" b="1" dirty="0">
              <a:latin typeface="Calibri" pitchFamily="34" charset="0"/>
            </a:endParaRPr>
          </a:p>
        </p:txBody>
      </p:sp>
      <p:sp>
        <p:nvSpPr>
          <p:cNvPr id="16" name="62 CuadroTexto"/>
          <p:cNvSpPr txBox="1">
            <a:spLocks noChangeArrowheads="1"/>
          </p:cNvSpPr>
          <p:nvPr/>
        </p:nvSpPr>
        <p:spPr bwMode="auto">
          <a:xfrm>
            <a:off x="2071678" y="2912408"/>
            <a:ext cx="12969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[Faltan Datos]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19" name="18 Proceso alternativo"/>
          <p:cNvSpPr/>
          <p:nvPr/>
        </p:nvSpPr>
        <p:spPr>
          <a:xfrm>
            <a:off x="642918" y="1840839"/>
            <a:ext cx="1728192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78 CuadroTexto"/>
          <p:cNvSpPr txBox="1">
            <a:spLocks noChangeArrowheads="1"/>
          </p:cNvSpPr>
          <p:nvPr/>
        </p:nvSpPr>
        <p:spPr bwMode="auto">
          <a:xfrm>
            <a:off x="642919" y="1840838"/>
            <a:ext cx="165618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Solicitar Plan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16200000" flipH="1">
            <a:off x="1360223" y="1694047"/>
            <a:ext cx="288949" cy="4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9" idx="3"/>
            <a:endCxn id="26" idx="1"/>
          </p:cNvCxnSpPr>
          <p:nvPr/>
        </p:nvCxnSpPr>
        <p:spPr>
          <a:xfrm>
            <a:off x="2371110" y="1948789"/>
            <a:ext cx="1486518" cy="23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Proceso alternativo"/>
          <p:cNvSpPr/>
          <p:nvPr/>
        </p:nvSpPr>
        <p:spPr>
          <a:xfrm>
            <a:off x="4929198" y="3781669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70" name="69 Conector recto de flecha"/>
          <p:cNvCxnSpPr>
            <a:stCxn id="47" idx="2"/>
            <a:endCxn id="7" idx="0"/>
          </p:cNvCxnSpPr>
          <p:nvPr/>
        </p:nvCxnSpPr>
        <p:spPr>
          <a:xfrm rot="16200000" flipH="1">
            <a:off x="4794410" y="4694878"/>
            <a:ext cx="1435601" cy="46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26" idx="2"/>
            <a:endCxn id="47" idx="0"/>
          </p:cNvCxnSpPr>
          <p:nvPr/>
        </p:nvCxnSpPr>
        <p:spPr>
          <a:xfrm rot="16200000" flipH="1">
            <a:off x="4102744" y="2383616"/>
            <a:ext cx="1681476" cy="109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26" idx="2"/>
            <a:endCxn id="54" idx="3"/>
          </p:cNvCxnSpPr>
          <p:nvPr/>
        </p:nvCxnSpPr>
        <p:spPr>
          <a:xfrm rot="5400000">
            <a:off x="2300993" y="1796953"/>
            <a:ext cx="1805944" cy="2388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64 CuadroTexto"/>
          <p:cNvSpPr txBox="1">
            <a:spLocks noChangeArrowheads="1"/>
          </p:cNvSpPr>
          <p:nvPr/>
        </p:nvSpPr>
        <p:spPr bwMode="auto">
          <a:xfrm>
            <a:off x="4948248" y="3769664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Enviar Solicitud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48" name="64 CuadroTexto"/>
          <p:cNvSpPr txBox="1">
            <a:spLocks noChangeArrowheads="1"/>
          </p:cNvSpPr>
          <p:nvPr/>
        </p:nvSpPr>
        <p:spPr bwMode="auto">
          <a:xfrm>
            <a:off x="960419" y="3789601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Muestra Mensaje</a:t>
            </a:r>
            <a:endParaRPr lang="es-ES" sz="900" b="1" dirty="0">
              <a:latin typeface="Calibri" pitchFamily="34" charset="0"/>
            </a:endParaRPr>
          </a:p>
        </p:txBody>
      </p:sp>
      <p:sp>
        <p:nvSpPr>
          <p:cNvPr id="56" name="62 CuadroTexto"/>
          <p:cNvSpPr txBox="1">
            <a:spLocks noChangeArrowheads="1"/>
          </p:cNvSpPr>
          <p:nvPr/>
        </p:nvSpPr>
        <p:spPr bwMode="auto">
          <a:xfrm>
            <a:off x="4929198" y="2928926"/>
            <a:ext cx="12969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[Datos Completos]</a:t>
            </a:r>
            <a:endParaRPr lang="es-ES" sz="900" b="1" dirty="0">
              <a:latin typeface="Calibri" pitchFamily="34" charset="0"/>
            </a:endParaRPr>
          </a:p>
        </p:txBody>
      </p:sp>
      <p:cxnSp>
        <p:nvCxnSpPr>
          <p:cNvPr id="59" name="58 Conector recto de flecha"/>
          <p:cNvCxnSpPr>
            <a:stCxn id="48" idx="0"/>
            <a:endCxn id="20" idx="2"/>
          </p:cNvCxnSpPr>
          <p:nvPr/>
        </p:nvCxnSpPr>
        <p:spPr>
          <a:xfrm rot="16200000" flipV="1">
            <a:off x="627022" y="2915660"/>
            <a:ext cx="1717931" cy="29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Proceso alternativo"/>
          <p:cNvSpPr/>
          <p:nvPr/>
        </p:nvSpPr>
        <p:spPr>
          <a:xfrm>
            <a:off x="3838578" y="1869361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6" name="64 CuadroTexto"/>
          <p:cNvSpPr txBox="1">
            <a:spLocks noChangeArrowheads="1"/>
          </p:cNvSpPr>
          <p:nvPr/>
        </p:nvSpPr>
        <p:spPr bwMode="auto">
          <a:xfrm>
            <a:off x="3857628" y="1857356"/>
            <a:ext cx="1081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 dirty="0" smtClean="0">
                <a:latin typeface="Calibri" pitchFamily="34" charset="0"/>
              </a:rPr>
              <a:t>Resultado</a:t>
            </a:r>
            <a:endParaRPr lang="es-ES" sz="900" b="1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967</Words>
  <Application>Microsoft Office PowerPoint</Application>
  <PresentationFormat>Presentación en pantalla (4:3)</PresentationFormat>
  <Paragraphs>313</Paragraphs>
  <Slides>23</Slides>
  <Notes>0</Notes>
  <HiddenSlides>5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FelixR</dc:creator>
  <cp:lastModifiedBy>FelixR</cp:lastModifiedBy>
  <cp:revision>17</cp:revision>
  <dcterms:created xsi:type="dcterms:W3CDTF">2013-11-24T19:42:18Z</dcterms:created>
  <dcterms:modified xsi:type="dcterms:W3CDTF">2013-11-26T00:33:12Z</dcterms:modified>
</cp:coreProperties>
</file>