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7" r:id="rId12"/>
    <p:sldId id="268" r:id="rId13"/>
    <p:sldId id="270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6858000" cy="9144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87" autoAdjust="0"/>
    <p:restoredTop sz="94660"/>
  </p:normalViewPr>
  <p:slideViewPr>
    <p:cSldViewPr>
      <p:cViewPr>
        <p:scale>
          <a:sx n="150" d="100"/>
          <a:sy n="150" d="100"/>
        </p:scale>
        <p:origin x="-72" y="55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139C7-C2F5-4799-AB0B-3FD931F899B0}" type="datetimeFigureOut">
              <a:rPr lang="es-ES"/>
              <a:pPr>
                <a:defRPr/>
              </a:pPr>
              <a:t>26/03/2013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D9E0DB-41CB-42D7-9D55-A18D1A7B738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9ECDAC-2A13-4392-9F88-383AAF2CB45C}" type="datetimeFigureOut">
              <a:rPr lang="es-ES"/>
              <a:pPr>
                <a:defRPr/>
              </a:pPr>
              <a:t>26/03/2013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B2F13C-2CDF-4D2C-915A-C50DAFE43A0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A483F0-54D8-4E97-BE3A-1FF64E05DDCD}" type="datetimeFigureOut">
              <a:rPr lang="es-ES"/>
              <a:pPr>
                <a:defRPr/>
              </a:pPr>
              <a:t>26/03/2013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731C4E-D740-4366-B23B-2F04678FB7B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D828C8-5981-4F5C-A749-3371B9EDFC85}" type="datetimeFigureOut">
              <a:rPr lang="es-ES"/>
              <a:pPr>
                <a:defRPr/>
              </a:pPr>
              <a:t>26/03/2013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ACA3B2-27B0-411E-B3B2-1DD806107F4F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B8D672-D2DD-469A-9D3C-4DF68B1B2E7A}" type="datetimeFigureOut">
              <a:rPr lang="es-ES"/>
              <a:pPr>
                <a:defRPr/>
              </a:pPr>
              <a:t>26/03/2013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4E55D5-2D30-4FA1-9F8B-BCC4D07259AF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033328-BFF0-445F-9A23-F4121AB5F7B6}" type="datetimeFigureOut">
              <a:rPr lang="es-ES"/>
              <a:pPr>
                <a:defRPr/>
              </a:pPr>
              <a:t>26/03/2013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77264F-169C-4674-AB6E-8C1703FD3AC4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5D0453-B9F9-40FB-A2A3-91AB641BE65D}" type="datetimeFigureOut">
              <a:rPr lang="es-ES"/>
              <a:pPr>
                <a:defRPr/>
              </a:pPr>
              <a:t>26/03/2013</a:t>
            </a:fld>
            <a:endParaRPr lang="es-ES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43061F-F67B-4886-9744-EC504321C24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9D5BD5-A199-4032-AAFA-F4BEDEA5474A}" type="datetimeFigureOut">
              <a:rPr lang="es-ES"/>
              <a:pPr>
                <a:defRPr/>
              </a:pPr>
              <a:t>26/03/2013</a:t>
            </a:fld>
            <a:endParaRPr lang="es-ES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279291-F1D6-4AD3-9600-57E93D6C479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4C1CBF-CB8B-4655-A000-FF2557C64B22}" type="datetimeFigureOut">
              <a:rPr lang="es-ES"/>
              <a:pPr>
                <a:defRPr/>
              </a:pPr>
              <a:t>26/03/2013</a:t>
            </a:fld>
            <a:endParaRPr lang="es-ES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4D2FDC-6EEC-4963-A89E-FA843AFF8771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117116-1D54-4B47-B9CF-339D731053EB}" type="datetimeFigureOut">
              <a:rPr lang="es-ES"/>
              <a:pPr>
                <a:defRPr/>
              </a:pPr>
              <a:t>26/03/2013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BC3814-7268-43F8-914E-EE9EFECB1C8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34977B-A740-4972-8F1D-34283B65F6E8}" type="datetimeFigureOut">
              <a:rPr lang="es-ES"/>
              <a:pPr>
                <a:defRPr/>
              </a:pPr>
              <a:t>26/03/2013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60E223-2291-4DA6-A745-F17BC37AEBC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342900" y="8475663"/>
            <a:ext cx="1600200" cy="485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8CA50B1-AED3-479D-BF5D-F2D0B7D5B256}" type="datetimeFigureOut">
              <a:rPr lang="es-ES"/>
              <a:pPr>
                <a:defRPr/>
              </a:pPr>
              <a:t>26/03/2013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343150" y="8475663"/>
            <a:ext cx="2171700" cy="485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4914900" y="8475663"/>
            <a:ext cx="1600200" cy="485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DCFB8E9-6077-4703-8E70-584D2459E95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1 Título"/>
          <p:cNvSpPr>
            <a:spLocks noGrp="1"/>
          </p:cNvSpPr>
          <p:nvPr>
            <p:ph type="ctrTitle"/>
          </p:nvPr>
        </p:nvSpPr>
        <p:spPr>
          <a:xfrm>
            <a:off x="1304925" y="611188"/>
            <a:ext cx="4248150" cy="647700"/>
          </a:xfrm>
        </p:spPr>
        <p:txBody>
          <a:bodyPr/>
          <a:lstStyle/>
          <a:p>
            <a:r>
              <a:rPr lang="es-ES" sz="2000" smtClean="0"/>
              <a:t>Diagrama de Casos de Uso</a:t>
            </a:r>
          </a:p>
        </p:txBody>
      </p:sp>
      <p:sp>
        <p:nvSpPr>
          <p:cNvPr id="13314" name="4 CuadroTexto"/>
          <p:cNvSpPr txBox="1">
            <a:spLocks noChangeArrowheads="1"/>
          </p:cNvSpPr>
          <p:nvPr/>
        </p:nvSpPr>
        <p:spPr bwMode="auto">
          <a:xfrm>
            <a:off x="-23813" y="4310063"/>
            <a:ext cx="1428751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1400" b="1">
                <a:latin typeface="Calibri" pitchFamily="34" charset="0"/>
              </a:rPr>
              <a:t>Administrador</a:t>
            </a:r>
          </a:p>
        </p:txBody>
      </p:sp>
      <p:sp>
        <p:nvSpPr>
          <p:cNvPr id="13315" name="18 CuadroTexto"/>
          <p:cNvSpPr txBox="1">
            <a:spLocks noChangeArrowheads="1"/>
          </p:cNvSpPr>
          <p:nvPr/>
        </p:nvSpPr>
        <p:spPr bwMode="auto">
          <a:xfrm>
            <a:off x="1830388" y="2044700"/>
            <a:ext cx="1373187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s-VE" sz="900" b="1">
              <a:latin typeface="Calibri" pitchFamily="34" charset="0"/>
            </a:endParaRPr>
          </a:p>
        </p:txBody>
      </p:sp>
      <p:grpSp>
        <p:nvGrpSpPr>
          <p:cNvPr id="13316" name="26 Grupo"/>
          <p:cNvGrpSpPr>
            <a:grpSpLocks/>
          </p:cNvGrpSpPr>
          <p:nvPr/>
        </p:nvGrpSpPr>
        <p:grpSpPr bwMode="auto">
          <a:xfrm>
            <a:off x="373063" y="2987675"/>
            <a:ext cx="500062" cy="1000125"/>
            <a:chOff x="1250133" y="2893215"/>
            <a:chExt cx="500066" cy="1000132"/>
          </a:xfrm>
        </p:grpSpPr>
        <p:sp>
          <p:nvSpPr>
            <p:cNvPr id="8" name="7 Elipse"/>
            <p:cNvSpPr/>
            <p:nvPr/>
          </p:nvSpPr>
          <p:spPr>
            <a:xfrm>
              <a:off x="1350146" y="2893215"/>
              <a:ext cx="300040" cy="25082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100">
                <a:ln w="12700">
                  <a:solidFill>
                    <a:schemeClr val="tx1"/>
                  </a:solidFill>
                </a:ln>
              </a:endParaRPr>
            </a:p>
          </p:txBody>
        </p:sp>
        <p:cxnSp>
          <p:nvCxnSpPr>
            <p:cNvPr id="9" name="8 Conector recto"/>
            <p:cNvCxnSpPr>
              <a:stCxn id="8" idx="4"/>
            </p:cNvCxnSpPr>
            <p:nvPr/>
          </p:nvCxnSpPr>
          <p:spPr>
            <a:xfrm rot="5400000">
              <a:off x="1201714" y="3443288"/>
              <a:ext cx="598492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9 Conector recto"/>
            <p:cNvCxnSpPr/>
            <p:nvPr/>
          </p:nvCxnSpPr>
          <p:spPr>
            <a:xfrm rot="5400000">
              <a:off x="1350147" y="3742533"/>
              <a:ext cx="150813" cy="150814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10 Conector recto"/>
            <p:cNvCxnSpPr/>
            <p:nvPr/>
          </p:nvCxnSpPr>
          <p:spPr>
            <a:xfrm rot="16200000" flipH="1">
              <a:off x="1500167" y="3743327"/>
              <a:ext cx="150813" cy="149226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11 Conector recto"/>
            <p:cNvCxnSpPr/>
            <p:nvPr/>
          </p:nvCxnSpPr>
          <p:spPr>
            <a:xfrm>
              <a:off x="1250133" y="3321843"/>
              <a:ext cx="500066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12 Rectángulo"/>
          <p:cNvSpPr/>
          <p:nvPr/>
        </p:nvSpPr>
        <p:spPr>
          <a:xfrm>
            <a:off x="1311275" y="1979613"/>
            <a:ext cx="5357813" cy="5143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VE"/>
          </a:p>
        </p:txBody>
      </p:sp>
      <p:sp>
        <p:nvSpPr>
          <p:cNvPr id="13318" name="33 CuadroTexto"/>
          <p:cNvSpPr txBox="1">
            <a:spLocks noChangeArrowheads="1"/>
          </p:cNvSpPr>
          <p:nvPr/>
        </p:nvSpPr>
        <p:spPr bwMode="auto">
          <a:xfrm>
            <a:off x="1700213" y="2195513"/>
            <a:ext cx="466883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VE" sz="1400" b="1">
                <a:latin typeface="Calibri" pitchFamily="34" charset="0"/>
              </a:rPr>
              <a:t>Sistema para el control  y administración de cuentas-hosting</a:t>
            </a:r>
          </a:p>
        </p:txBody>
      </p:sp>
      <p:sp>
        <p:nvSpPr>
          <p:cNvPr id="15" name="14 Elipse"/>
          <p:cNvSpPr/>
          <p:nvPr/>
        </p:nvSpPr>
        <p:spPr bwMode="auto">
          <a:xfrm>
            <a:off x="3136900" y="2987675"/>
            <a:ext cx="2230438" cy="7778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b="1" dirty="0">
                <a:solidFill>
                  <a:schemeClr val="tx1"/>
                </a:solidFill>
              </a:rPr>
              <a:t>Gestionar </a:t>
            </a:r>
            <a:r>
              <a:rPr lang="es-ES" b="1" dirty="0">
                <a:solidFill>
                  <a:schemeClr val="tx1"/>
                </a:solidFill>
              </a:rPr>
              <a:t>Administrador</a:t>
            </a:r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17" name="16 Elipse"/>
          <p:cNvSpPr/>
          <p:nvPr/>
        </p:nvSpPr>
        <p:spPr bwMode="auto">
          <a:xfrm>
            <a:off x="3135313" y="5148263"/>
            <a:ext cx="2303462" cy="79216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b="1" dirty="0">
                <a:solidFill>
                  <a:schemeClr val="tx1"/>
                </a:solidFill>
              </a:rPr>
              <a:t>Gestionar </a:t>
            </a:r>
            <a:r>
              <a:rPr lang="es-ES" b="1" dirty="0">
                <a:solidFill>
                  <a:schemeClr val="tx1"/>
                </a:solidFill>
              </a:rPr>
              <a:t>Cliente</a:t>
            </a:r>
            <a:endParaRPr lang="es-ES" b="1" dirty="0">
              <a:solidFill>
                <a:schemeClr val="tx1"/>
              </a:solidFill>
            </a:endParaRPr>
          </a:p>
        </p:txBody>
      </p:sp>
      <p:cxnSp>
        <p:nvCxnSpPr>
          <p:cNvPr id="18" name="17 Conector recto"/>
          <p:cNvCxnSpPr>
            <a:endCxn id="15" idx="2"/>
          </p:cNvCxnSpPr>
          <p:nvPr/>
        </p:nvCxnSpPr>
        <p:spPr>
          <a:xfrm flipV="1">
            <a:off x="765175" y="3376613"/>
            <a:ext cx="2371725" cy="428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"/>
          <p:cNvCxnSpPr>
            <a:endCxn id="17" idx="2"/>
          </p:cNvCxnSpPr>
          <p:nvPr/>
        </p:nvCxnSpPr>
        <p:spPr>
          <a:xfrm flipV="1">
            <a:off x="765175" y="5543550"/>
            <a:ext cx="2370138" cy="180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23" name="26 Grupo"/>
          <p:cNvGrpSpPr>
            <a:grpSpLocks/>
          </p:cNvGrpSpPr>
          <p:nvPr/>
        </p:nvGrpSpPr>
        <p:grpSpPr bwMode="auto">
          <a:xfrm>
            <a:off x="333375" y="5292725"/>
            <a:ext cx="500063" cy="1000125"/>
            <a:chOff x="1250133" y="2893215"/>
            <a:chExt cx="500066" cy="1000132"/>
          </a:xfrm>
        </p:grpSpPr>
        <p:sp>
          <p:nvSpPr>
            <p:cNvPr id="22" name="21 Elipse"/>
            <p:cNvSpPr/>
            <p:nvPr/>
          </p:nvSpPr>
          <p:spPr>
            <a:xfrm>
              <a:off x="1350147" y="2893215"/>
              <a:ext cx="300039" cy="25082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1100">
                <a:ln w="12700">
                  <a:solidFill>
                    <a:schemeClr val="tx1"/>
                  </a:solidFill>
                </a:ln>
              </a:endParaRPr>
            </a:p>
          </p:txBody>
        </p:sp>
        <p:cxnSp>
          <p:nvCxnSpPr>
            <p:cNvPr id="23" name="22 Conector recto"/>
            <p:cNvCxnSpPr>
              <a:stCxn id="22" idx="4"/>
            </p:cNvCxnSpPr>
            <p:nvPr/>
          </p:nvCxnSpPr>
          <p:spPr>
            <a:xfrm rot="5400000">
              <a:off x="1201713" y="3443288"/>
              <a:ext cx="598492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23 Conector recto"/>
            <p:cNvCxnSpPr/>
            <p:nvPr/>
          </p:nvCxnSpPr>
          <p:spPr>
            <a:xfrm rot="5400000">
              <a:off x="1350147" y="3742534"/>
              <a:ext cx="150813" cy="150813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24 Conector recto"/>
            <p:cNvCxnSpPr/>
            <p:nvPr/>
          </p:nvCxnSpPr>
          <p:spPr>
            <a:xfrm rot="16200000" flipH="1">
              <a:off x="1500166" y="3743327"/>
              <a:ext cx="150813" cy="149226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25 Conector recto"/>
            <p:cNvCxnSpPr/>
            <p:nvPr/>
          </p:nvCxnSpPr>
          <p:spPr>
            <a:xfrm>
              <a:off x="1250133" y="3321843"/>
              <a:ext cx="500066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324" name="26 CuadroTexto"/>
          <p:cNvSpPr txBox="1">
            <a:spLocks noChangeArrowheads="1"/>
          </p:cNvSpPr>
          <p:nvPr/>
        </p:nvSpPr>
        <p:spPr bwMode="auto">
          <a:xfrm>
            <a:off x="-111125" y="6372225"/>
            <a:ext cx="14287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1400" b="1">
                <a:latin typeface="Calibri" pitchFamily="34" charset="0"/>
              </a:rPr>
              <a:t>Cliente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53 Proceso alternativo"/>
          <p:cNvSpPr/>
          <p:nvPr/>
        </p:nvSpPr>
        <p:spPr>
          <a:xfrm>
            <a:off x="1916113" y="4140200"/>
            <a:ext cx="1081087" cy="215900"/>
          </a:xfrm>
          <a:prstGeom prst="flowChartAlternate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214313" y="285750"/>
            <a:ext cx="4248150" cy="404813"/>
          </a:xfrm>
          <a:prstGeom prst="rect">
            <a:avLst/>
          </a:prstGeom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>
                <a:latin typeface="+mj-lt"/>
                <a:ea typeface="+mj-ea"/>
                <a:cs typeface="+mj-cs"/>
              </a:rPr>
              <a:t>Diagrama de Actividades (Gestor </a:t>
            </a:r>
            <a:r>
              <a:rPr lang="es-ES" sz="1600" dirty="0">
                <a:latin typeface="+mn-lt"/>
                <a:cs typeface="+mn-cs"/>
              </a:rPr>
              <a:t>Cliente</a:t>
            </a:r>
            <a:r>
              <a:rPr lang="es-ES" sz="1600" dirty="0">
                <a:latin typeface="+mj-lt"/>
                <a:ea typeface="+mj-ea"/>
                <a:cs typeface="+mj-cs"/>
              </a:rPr>
              <a:t>)</a:t>
            </a:r>
            <a:endParaRPr lang="es-ES" sz="1600" dirty="0">
              <a:latin typeface="+mj-lt"/>
              <a:ea typeface="+mj-ea"/>
              <a:cs typeface="+mj-cs"/>
            </a:endParaRPr>
          </a:p>
        </p:txBody>
      </p:sp>
      <p:grpSp>
        <p:nvGrpSpPr>
          <p:cNvPr id="22531" name="54 Grupo"/>
          <p:cNvGrpSpPr>
            <a:grpSpLocks/>
          </p:cNvGrpSpPr>
          <p:nvPr/>
        </p:nvGrpSpPr>
        <p:grpSpPr bwMode="auto">
          <a:xfrm>
            <a:off x="4797425" y="5435600"/>
            <a:ext cx="215900" cy="215900"/>
            <a:chOff x="6084888" y="5876925"/>
            <a:chExt cx="215900" cy="215900"/>
          </a:xfrm>
        </p:grpSpPr>
        <p:sp>
          <p:nvSpPr>
            <p:cNvPr id="6" name="5 Conector"/>
            <p:cNvSpPr/>
            <p:nvPr/>
          </p:nvSpPr>
          <p:spPr>
            <a:xfrm>
              <a:off x="6156326" y="5948363"/>
              <a:ext cx="71437" cy="73025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/>
            </a:p>
          </p:txBody>
        </p:sp>
        <p:sp>
          <p:nvSpPr>
            <p:cNvPr id="7" name="6 Anillo"/>
            <p:cNvSpPr/>
            <p:nvPr/>
          </p:nvSpPr>
          <p:spPr>
            <a:xfrm>
              <a:off x="6084888" y="5876925"/>
              <a:ext cx="215900" cy="215900"/>
            </a:xfrm>
            <a:prstGeom prst="donu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solidFill>
                  <a:schemeClr val="tx1"/>
                </a:solidFill>
              </a:endParaRPr>
            </a:p>
          </p:txBody>
        </p:sp>
      </p:grpSp>
      <p:sp>
        <p:nvSpPr>
          <p:cNvPr id="8" name="7 Conector"/>
          <p:cNvSpPr/>
          <p:nvPr/>
        </p:nvSpPr>
        <p:spPr>
          <a:xfrm flipH="1">
            <a:off x="1862138" y="1428750"/>
            <a:ext cx="144462" cy="14287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22533" name="42 CuadroTexto"/>
          <p:cNvSpPr txBox="1">
            <a:spLocks noChangeArrowheads="1"/>
          </p:cNvSpPr>
          <p:nvPr/>
        </p:nvSpPr>
        <p:spPr bwMode="auto">
          <a:xfrm>
            <a:off x="1196975" y="1143000"/>
            <a:ext cx="1512888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1000" b="1">
                <a:latin typeface="Calibri" pitchFamily="34" charset="0"/>
              </a:rPr>
              <a:t>Cliente</a:t>
            </a:r>
          </a:p>
        </p:txBody>
      </p:sp>
      <p:sp>
        <p:nvSpPr>
          <p:cNvPr id="22534" name="62 CuadroTexto"/>
          <p:cNvSpPr txBox="1">
            <a:spLocks noChangeArrowheads="1"/>
          </p:cNvSpPr>
          <p:nvPr/>
        </p:nvSpPr>
        <p:spPr bwMode="auto">
          <a:xfrm>
            <a:off x="2420938" y="3059113"/>
            <a:ext cx="1296987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900" b="1">
                <a:latin typeface="Calibri" pitchFamily="34" charset="0"/>
              </a:rPr>
              <a:t>[Faltan Datos]</a:t>
            </a:r>
          </a:p>
        </p:txBody>
      </p:sp>
      <p:sp>
        <p:nvSpPr>
          <p:cNvPr id="19" name="18 Proceso alternativo"/>
          <p:cNvSpPr/>
          <p:nvPr/>
        </p:nvSpPr>
        <p:spPr>
          <a:xfrm>
            <a:off x="1125538" y="1789113"/>
            <a:ext cx="1727200" cy="215900"/>
          </a:xfrm>
          <a:prstGeom prst="flowChartAlternate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22536" name="78 CuadroTexto"/>
          <p:cNvSpPr txBox="1">
            <a:spLocks noChangeArrowheads="1"/>
          </p:cNvSpPr>
          <p:nvPr/>
        </p:nvSpPr>
        <p:spPr bwMode="auto">
          <a:xfrm>
            <a:off x="1125538" y="1789113"/>
            <a:ext cx="1655762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900" b="1">
                <a:latin typeface="Calibri" pitchFamily="34" charset="0"/>
              </a:rPr>
              <a:t>Solicitar Plan</a:t>
            </a:r>
          </a:p>
        </p:txBody>
      </p:sp>
      <p:cxnSp>
        <p:nvCxnSpPr>
          <p:cNvPr id="23" name="22 Conector recto de flecha"/>
          <p:cNvCxnSpPr>
            <a:stCxn id="8" idx="4"/>
            <a:endCxn id="19" idx="0"/>
          </p:cNvCxnSpPr>
          <p:nvPr/>
        </p:nvCxnSpPr>
        <p:spPr>
          <a:xfrm rot="16200000" flipH="1">
            <a:off x="1852613" y="1652587"/>
            <a:ext cx="217488" cy="555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recto de flecha"/>
          <p:cNvCxnSpPr>
            <a:stCxn id="19" idx="3"/>
          </p:cNvCxnSpPr>
          <p:nvPr/>
        </p:nvCxnSpPr>
        <p:spPr>
          <a:xfrm>
            <a:off x="2852738" y="1897063"/>
            <a:ext cx="1117600" cy="6588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44 Proceso alternativo"/>
          <p:cNvSpPr/>
          <p:nvPr/>
        </p:nvSpPr>
        <p:spPr>
          <a:xfrm>
            <a:off x="4305300" y="4310063"/>
            <a:ext cx="1081088" cy="215900"/>
          </a:xfrm>
          <a:prstGeom prst="flowChartAlternate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cxnSp>
        <p:nvCxnSpPr>
          <p:cNvPr id="70" name="69 Conector recto de flecha"/>
          <p:cNvCxnSpPr>
            <a:stCxn id="22544" idx="2"/>
            <a:endCxn id="7" idx="0"/>
          </p:cNvCxnSpPr>
          <p:nvPr/>
        </p:nvCxnSpPr>
        <p:spPr>
          <a:xfrm rot="16200000" flipH="1">
            <a:off x="4431507" y="4961731"/>
            <a:ext cx="908050" cy="396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41 Decisión"/>
          <p:cNvSpPr/>
          <p:nvPr/>
        </p:nvSpPr>
        <p:spPr>
          <a:xfrm>
            <a:off x="3860800" y="2555875"/>
            <a:ext cx="217488" cy="215900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cxnSp>
        <p:nvCxnSpPr>
          <p:cNvPr id="43" name="42 Conector recto de flecha"/>
          <p:cNvCxnSpPr>
            <a:stCxn id="42" idx="3"/>
            <a:endCxn id="22544" idx="0"/>
          </p:cNvCxnSpPr>
          <p:nvPr/>
        </p:nvCxnSpPr>
        <p:spPr>
          <a:xfrm>
            <a:off x="4078288" y="2663825"/>
            <a:ext cx="787400" cy="16335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43 Conector recto de flecha"/>
          <p:cNvCxnSpPr>
            <a:stCxn id="42" idx="1"/>
            <a:endCxn id="54" idx="3"/>
          </p:cNvCxnSpPr>
          <p:nvPr/>
        </p:nvCxnSpPr>
        <p:spPr>
          <a:xfrm rot="10800000" flipV="1">
            <a:off x="2997200" y="2663825"/>
            <a:ext cx="863600" cy="15843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44" name="64 CuadroTexto"/>
          <p:cNvSpPr txBox="1">
            <a:spLocks noChangeArrowheads="1"/>
          </p:cNvSpPr>
          <p:nvPr/>
        </p:nvSpPr>
        <p:spPr bwMode="auto">
          <a:xfrm>
            <a:off x="4324350" y="4297363"/>
            <a:ext cx="1081088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900" b="1">
                <a:latin typeface="Calibri" pitchFamily="34" charset="0"/>
              </a:rPr>
              <a:t>Enviar Solicitud</a:t>
            </a:r>
          </a:p>
        </p:txBody>
      </p:sp>
      <p:sp>
        <p:nvSpPr>
          <p:cNvPr id="22545" name="64 CuadroTexto"/>
          <p:cNvSpPr txBox="1">
            <a:spLocks noChangeArrowheads="1"/>
          </p:cNvSpPr>
          <p:nvPr/>
        </p:nvSpPr>
        <p:spPr bwMode="auto">
          <a:xfrm>
            <a:off x="1947863" y="4152900"/>
            <a:ext cx="1081087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900" b="1">
                <a:latin typeface="Calibri" pitchFamily="34" charset="0"/>
              </a:rPr>
              <a:t>Muestra Mensaje</a:t>
            </a:r>
          </a:p>
        </p:txBody>
      </p:sp>
      <p:sp>
        <p:nvSpPr>
          <p:cNvPr id="22546" name="62 CuadroTexto"/>
          <p:cNvSpPr txBox="1">
            <a:spLocks noChangeArrowheads="1"/>
          </p:cNvSpPr>
          <p:nvPr/>
        </p:nvSpPr>
        <p:spPr bwMode="auto">
          <a:xfrm>
            <a:off x="4508500" y="3059113"/>
            <a:ext cx="1296988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900" b="1">
                <a:latin typeface="Calibri" pitchFamily="34" charset="0"/>
              </a:rPr>
              <a:t>[Datos Completos]</a:t>
            </a:r>
          </a:p>
        </p:txBody>
      </p:sp>
      <p:cxnSp>
        <p:nvCxnSpPr>
          <p:cNvPr id="59" name="58 Conector recto de flecha"/>
          <p:cNvCxnSpPr>
            <a:stCxn id="22545" idx="0"/>
            <a:endCxn id="22536" idx="2"/>
          </p:cNvCxnSpPr>
          <p:nvPr/>
        </p:nvCxnSpPr>
        <p:spPr>
          <a:xfrm rot="16200000" flipV="1">
            <a:off x="1154113" y="2817812"/>
            <a:ext cx="2133600" cy="536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53 Proceso alternativo"/>
          <p:cNvSpPr/>
          <p:nvPr/>
        </p:nvSpPr>
        <p:spPr>
          <a:xfrm>
            <a:off x="1916113" y="4140200"/>
            <a:ext cx="1081087" cy="215900"/>
          </a:xfrm>
          <a:prstGeom prst="flowChartAlternate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214313" y="285750"/>
            <a:ext cx="4248150" cy="404813"/>
          </a:xfrm>
          <a:prstGeom prst="rect">
            <a:avLst/>
          </a:prstGeom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>
                <a:latin typeface="+mj-lt"/>
                <a:ea typeface="+mj-ea"/>
                <a:cs typeface="+mj-cs"/>
              </a:rPr>
              <a:t>Diagrama de Actividades (Gestor </a:t>
            </a:r>
            <a:r>
              <a:rPr lang="es-ES" sz="1600" dirty="0">
                <a:latin typeface="+mn-lt"/>
                <a:cs typeface="+mn-cs"/>
              </a:rPr>
              <a:t>Cliente</a:t>
            </a:r>
            <a:r>
              <a:rPr lang="es-ES" sz="1600" dirty="0">
                <a:latin typeface="+mj-lt"/>
                <a:ea typeface="+mj-ea"/>
                <a:cs typeface="+mj-cs"/>
              </a:rPr>
              <a:t>)</a:t>
            </a:r>
            <a:endParaRPr lang="es-ES" sz="1600" dirty="0">
              <a:latin typeface="+mj-lt"/>
              <a:ea typeface="+mj-ea"/>
              <a:cs typeface="+mj-cs"/>
            </a:endParaRPr>
          </a:p>
        </p:txBody>
      </p:sp>
      <p:grpSp>
        <p:nvGrpSpPr>
          <p:cNvPr id="23555" name="54 Grupo"/>
          <p:cNvGrpSpPr>
            <a:grpSpLocks/>
          </p:cNvGrpSpPr>
          <p:nvPr/>
        </p:nvGrpSpPr>
        <p:grpSpPr bwMode="auto">
          <a:xfrm>
            <a:off x="4797425" y="5435600"/>
            <a:ext cx="215900" cy="215900"/>
            <a:chOff x="6084888" y="5876925"/>
            <a:chExt cx="215900" cy="215900"/>
          </a:xfrm>
        </p:grpSpPr>
        <p:sp>
          <p:nvSpPr>
            <p:cNvPr id="6" name="5 Conector"/>
            <p:cNvSpPr/>
            <p:nvPr/>
          </p:nvSpPr>
          <p:spPr>
            <a:xfrm>
              <a:off x="6156326" y="5948363"/>
              <a:ext cx="71437" cy="73025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/>
            </a:p>
          </p:txBody>
        </p:sp>
        <p:sp>
          <p:nvSpPr>
            <p:cNvPr id="7" name="6 Anillo"/>
            <p:cNvSpPr/>
            <p:nvPr/>
          </p:nvSpPr>
          <p:spPr>
            <a:xfrm>
              <a:off x="6084888" y="5876925"/>
              <a:ext cx="215900" cy="215900"/>
            </a:xfrm>
            <a:prstGeom prst="donu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solidFill>
                  <a:schemeClr val="tx1"/>
                </a:solidFill>
              </a:endParaRPr>
            </a:p>
          </p:txBody>
        </p:sp>
      </p:grpSp>
      <p:sp>
        <p:nvSpPr>
          <p:cNvPr id="8" name="7 Conector"/>
          <p:cNvSpPr/>
          <p:nvPr/>
        </p:nvSpPr>
        <p:spPr>
          <a:xfrm flipH="1">
            <a:off x="1862138" y="1428750"/>
            <a:ext cx="144462" cy="14287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23557" name="42 CuadroTexto"/>
          <p:cNvSpPr txBox="1">
            <a:spLocks noChangeArrowheads="1"/>
          </p:cNvSpPr>
          <p:nvPr/>
        </p:nvSpPr>
        <p:spPr bwMode="auto">
          <a:xfrm>
            <a:off x="1196975" y="1143000"/>
            <a:ext cx="1512888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1000" b="1">
                <a:latin typeface="Calibri" pitchFamily="34" charset="0"/>
              </a:rPr>
              <a:t>Cliente</a:t>
            </a:r>
          </a:p>
        </p:txBody>
      </p:sp>
      <p:sp>
        <p:nvSpPr>
          <p:cNvPr id="23558" name="62 CuadroTexto"/>
          <p:cNvSpPr txBox="1">
            <a:spLocks noChangeArrowheads="1"/>
          </p:cNvSpPr>
          <p:nvPr/>
        </p:nvSpPr>
        <p:spPr bwMode="auto">
          <a:xfrm>
            <a:off x="2420938" y="3059113"/>
            <a:ext cx="1296987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900" b="1">
                <a:latin typeface="Calibri" pitchFamily="34" charset="0"/>
              </a:rPr>
              <a:t>[Faltan Datos]</a:t>
            </a:r>
          </a:p>
        </p:txBody>
      </p:sp>
      <p:sp>
        <p:nvSpPr>
          <p:cNvPr id="19" name="18 Proceso alternativo"/>
          <p:cNvSpPr/>
          <p:nvPr/>
        </p:nvSpPr>
        <p:spPr>
          <a:xfrm>
            <a:off x="1125538" y="1789113"/>
            <a:ext cx="1727200" cy="215900"/>
          </a:xfrm>
          <a:prstGeom prst="flowChartAlternate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23560" name="78 CuadroTexto"/>
          <p:cNvSpPr txBox="1">
            <a:spLocks noChangeArrowheads="1"/>
          </p:cNvSpPr>
          <p:nvPr/>
        </p:nvSpPr>
        <p:spPr bwMode="auto">
          <a:xfrm>
            <a:off x="1125538" y="1789113"/>
            <a:ext cx="1655762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900" b="1">
                <a:latin typeface="Calibri" pitchFamily="34" charset="0"/>
              </a:rPr>
              <a:t>Generar Ticket de Soporte</a:t>
            </a:r>
          </a:p>
        </p:txBody>
      </p:sp>
      <p:cxnSp>
        <p:nvCxnSpPr>
          <p:cNvPr id="23" name="22 Conector recto de flecha"/>
          <p:cNvCxnSpPr>
            <a:stCxn id="8" idx="4"/>
            <a:endCxn id="19" idx="0"/>
          </p:cNvCxnSpPr>
          <p:nvPr/>
        </p:nvCxnSpPr>
        <p:spPr>
          <a:xfrm rot="16200000" flipH="1">
            <a:off x="1852613" y="1652587"/>
            <a:ext cx="217488" cy="555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recto de flecha"/>
          <p:cNvCxnSpPr>
            <a:stCxn id="19" idx="3"/>
          </p:cNvCxnSpPr>
          <p:nvPr/>
        </p:nvCxnSpPr>
        <p:spPr>
          <a:xfrm>
            <a:off x="2852738" y="1897063"/>
            <a:ext cx="1117600" cy="6588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44 Proceso alternativo"/>
          <p:cNvSpPr/>
          <p:nvPr/>
        </p:nvSpPr>
        <p:spPr>
          <a:xfrm>
            <a:off x="4305300" y="4310063"/>
            <a:ext cx="1081088" cy="215900"/>
          </a:xfrm>
          <a:prstGeom prst="flowChartAlternate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cxnSp>
        <p:nvCxnSpPr>
          <p:cNvPr id="70" name="69 Conector recto de flecha"/>
          <p:cNvCxnSpPr>
            <a:stCxn id="23568" idx="2"/>
            <a:endCxn id="7" idx="0"/>
          </p:cNvCxnSpPr>
          <p:nvPr/>
        </p:nvCxnSpPr>
        <p:spPr>
          <a:xfrm rot="16200000" flipH="1">
            <a:off x="4431507" y="4961731"/>
            <a:ext cx="908050" cy="396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41 Decisión"/>
          <p:cNvSpPr/>
          <p:nvPr/>
        </p:nvSpPr>
        <p:spPr>
          <a:xfrm>
            <a:off x="3860800" y="2555875"/>
            <a:ext cx="217488" cy="215900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cxnSp>
        <p:nvCxnSpPr>
          <p:cNvPr id="43" name="42 Conector recto de flecha"/>
          <p:cNvCxnSpPr>
            <a:stCxn id="42" idx="3"/>
            <a:endCxn id="23568" idx="0"/>
          </p:cNvCxnSpPr>
          <p:nvPr/>
        </p:nvCxnSpPr>
        <p:spPr>
          <a:xfrm>
            <a:off x="4078288" y="2663825"/>
            <a:ext cx="787400" cy="16335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43 Conector recto de flecha"/>
          <p:cNvCxnSpPr>
            <a:stCxn id="42" idx="1"/>
            <a:endCxn id="54" idx="3"/>
          </p:cNvCxnSpPr>
          <p:nvPr/>
        </p:nvCxnSpPr>
        <p:spPr>
          <a:xfrm rot="10800000" flipV="1">
            <a:off x="2997200" y="2663825"/>
            <a:ext cx="863600" cy="15843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68" name="64 CuadroTexto"/>
          <p:cNvSpPr txBox="1">
            <a:spLocks noChangeArrowheads="1"/>
          </p:cNvSpPr>
          <p:nvPr/>
        </p:nvSpPr>
        <p:spPr bwMode="auto">
          <a:xfrm>
            <a:off x="4324350" y="4297363"/>
            <a:ext cx="1081088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900" b="1">
                <a:latin typeface="Calibri" pitchFamily="34" charset="0"/>
              </a:rPr>
              <a:t>Generar Ticket</a:t>
            </a:r>
          </a:p>
        </p:txBody>
      </p:sp>
      <p:sp>
        <p:nvSpPr>
          <p:cNvPr id="23569" name="64 CuadroTexto"/>
          <p:cNvSpPr txBox="1">
            <a:spLocks noChangeArrowheads="1"/>
          </p:cNvSpPr>
          <p:nvPr/>
        </p:nvSpPr>
        <p:spPr bwMode="auto">
          <a:xfrm>
            <a:off x="1947863" y="4152900"/>
            <a:ext cx="1081087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900" b="1">
                <a:latin typeface="Calibri" pitchFamily="34" charset="0"/>
              </a:rPr>
              <a:t>Muestra Mensaje</a:t>
            </a:r>
          </a:p>
        </p:txBody>
      </p:sp>
      <p:sp>
        <p:nvSpPr>
          <p:cNvPr id="23570" name="62 CuadroTexto"/>
          <p:cNvSpPr txBox="1">
            <a:spLocks noChangeArrowheads="1"/>
          </p:cNvSpPr>
          <p:nvPr/>
        </p:nvSpPr>
        <p:spPr bwMode="auto">
          <a:xfrm>
            <a:off x="4508500" y="3059113"/>
            <a:ext cx="1296988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900" b="1">
                <a:latin typeface="Calibri" pitchFamily="34" charset="0"/>
              </a:rPr>
              <a:t>[Datos Completos]</a:t>
            </a:r>
          </a:p>
        </p:txBody>
      </p:sp>
      <p:cxnSp>
        <p:nvCxnSpPr>
          <p:cNvPr id="59" name="58 Conector recto de flecha"/>
          <p:cNvCxnSpPr>
            <a:stCxn id="23569" idx="0"/>
            <a:endCxn id="23560" idx="2"/>
          </p:cNvCxnSpPr>
          <p:nvPr/>
        </p:nvCxnSpPr>
        <p:spPr>
          <a:xfrm rot="16200000" flipV="1">
            <a:off x="1154113" y="2817812"/>
            <a:ext cx="2133600" cy="536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53 Proceso alternativo"/>
          <p:cNvSpPr/>
          <p:nvPr/>
        </p:nvSpPr>
        <p:spPr>
          <a:xfrm>
            <a:off x="1916113" y="4140200"/>
            <a:ext cx="1081087" cy="215900"/>
          </a:xfrm>
          <a:prstGeom prst="flowChartAlternate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214313" y="285750"/>
            <a:ext cx="4248150" cy="404813"/>
          </a:xfrm>
          <a:prstGeom prst="rect">
            <a:avLst/>
          </a:prstGeom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>
                <a:latin typeface="+mj-lt"/>
                <a:ea typeface="+mj-ea"/>
                <a:cs typeface="+mj-cs"/>
              </a:rPr>
              <a:t>Diagrama de Actividades (Gestor </a:t>
            </a:r>
            <a:r>
              <a:rPr lang="es-ES" sz="1600" dirty="0">
                <a:latin typeface="+mn-lt"/>
                <a:cs typeface="+mn-cs"/>
              </a:rPr>
              <a:t>Cliente</a:t>
            </a:r>
            <a:r>
              <a:rPr lang="es-ES" sz="1600" dirty="0">
                <a:latin typeface="+mj-lt"/>
                <a:ea typeface="+mj-ea"/>
                <a:cs typeface="+mj-cs"/>
              </a:rPr>
              <a:t>)</a:t>
            </a:r>
            <a:endParaRPr lang="es-ES" sz="1600" dirty="0">
              <a:latin typeface="+mj-lt"/>
              <a:ea typeface="+mj-ea"/>
              <a:cs typeface="+mj-cs"/>
            </a:endParaRPr>
          </a:p>
        </p:txBody>
      </p:sp>
      <p:grpSp>
        <p:nvGrpSpPr>
          <p:cNvPr id="24579" name="54 Grupo"/>
          <p:cNvGrpSpPr>
            <a:grpSpLocks/>
          </p:cNvGrpSpPr>
          <p:nvPr/>
        </p:nvGrpSpPr>
        <p:grpSpPr bwMode="auto">
          <a:xfrm>
            <a:off x="4797425" y="6227763"/>
            <a:ext cx="215900" cy="215900"/>
            <a:chOff x="6084888" y="5876925"/>
            <a:chExt cx="215900" cy="215900"/>
          </a:xfrm>
        </p:grpSpPr>
        <p:sp>
          <p:nvSpPr>
            <p:cNvPr id="6" name="5 Conector"/>
            <p:cNvSpPr/>
            <p:nvPr/>
          </p:nvSpPr>
          <p:spPr>
            <a:xfrm>
              <a:off x="6156326" y="5948362"/>
              <a:ext cx="71437" cy="73025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/>
            </a:p>
          </p:txBody>
        </p:sp>
        <p:sp>
          <p:nvSpPr>
            <p:cNvPr id="7" name="6 Anillo"/>
            <p:cNvSpPr/>
            <p:nvPr/>
          </p:nvSpPr>
          <p:spPr>
            <a:xfrm>
              <a:off x="6084888" y="5876925"/>
              <a:ext cx="215900" cy="215900"/>
            </a:xfrm>
            <a:prstGeom prst="donu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solidFill>
                  <a:schemeClr val="tx1"/>
                </a:solidFill>
              </a:endParaRPr>
            </a:p>
          </p:txBody>
        </p:sp>
      </p:grpSp>
      <p:sp>
        <p:nvSpPr>
          <p:cNvPr id="8" name="7 Conector"/>
          <p:cNvSpPr/>
          <p:nvPr/>
        </p:nvSpPr>
        <p:spPr>
          <a:xfrm flipH="1">
            <a:off x="1862138" y="1428750"/>
            <a:ext cx="144462" cy="14287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24581" name="42 CuadroTexto"/>
          <p:cNvSpPr txBox="1">
            <a:spLocks noChangeArrowheads="1"/>
          </p:cNvSpPr>
          <p:nvPr/>
        </p:nvSpPr>
        <p:spPr bwMode="auto">
          <a:xfrm>
            <a:off x="1196975" y="1143000"/>
            <a:ext cx="1512888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1000" b="1">
                <a:latin typeface="Calibri" pitchFamily="34" charset="0"/>
              </a:rPr>
              <a:t>Cliente</a:t>
            </a:r>
          </a:p>
        </p:txBody>
      </p:sp>
      <p:sp>
        <p:nvSpPr>
          <p:cNvPr id="24582" name="62 CuadroTexto"/>
          <p:cNvSpPr txBox="1">
            <a:spLocks noChangeArrowheads="1"/>
          </p:cNvSpPr>
          <p:nvPr/>
        </p:nvSpPr>
        <p:spPr bwMode="auto">
          <a:xfrm>
            <a:off x="2420938" y="3059113"/>
            <a:ext cx="1296987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900" b="1">
                <a:latin typeface="Calibri" pitchFamily="34" charset="0"/>
              </a:rPr>
              <a:t>[Si No Hay Tickets]</a:t>
            </a:r>
          </a:p>
        </p:txBody>
      </p:sp>
      <p:sp>
        <p:nvSpPr>
          <p:cNvPr id="19" name="18 Proceso alternativo"/>
          <p:cNvSpPr/>
          <p:nvPr/>
        </p:nvSpPr>
        <p:spPr>
          <a:xfrm>
            <a:off x="1125538" y="1789113"/>
            <a:ext cx="1727200" cy="215900"/>
          </a:xfrm>
          <a:prstGeom prst="flowChartAlternate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24584" name="78 CuadroTexto"/>
          <p:cNvSpPr txBox="1">
            <a:spLocks noChangeArrowheads="1"/>
          </p:cNvSpPr>
          <p:nvPr/>
        </p:nvSpPr>
        <p:spPr bwMode="auto">
          <a:xfrm>
            <a:off x="1125538" y="1789113"/>
            <a:ext cx="1655762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900" b="1">
                <a:latin typeface="Calibri" pitchFamily="34" charset="0"/>
              </a:rPr>
              <a:t>Mostrar Tickets</a:t>
            </a:r>
          </a:p>
        </p:txBody>
      </p:sp>
      <p:cxnSp>
        <p:nvCxnSpPr>
          <p:cNvPr id="23" name="22 Conector recto de flecha"/>
          <p:cNvCxnSpPr>
            <a:stCxn id="8" idx="4"/>
            <a:endCxn id="19" idx="0"/>
          </p:cNvCxnSpPr>
          <p:nvPr/>
        </p:nvCxnSpPr>
        <p:spPr>
          <a:xfrm rot="16200000" flipH="1">
            <a:off x="1852613" y="1652587"/>
            <a:ext cx="217488" cy="555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recto de flecha"/>
          <p:cNvCxnSpPr>
            <a:stCxn id="19" idx="3"/>
          </p:cNvCxnSpPr>
          <p:nvPr/>
        </p:nvCxnSpPr>
        <p:spPr>
          <a:xfrm>
            <a:off x="2852738" y="1897063"/>
            <a:ext cx="1117600" cy="6588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44 Proceso alternativo"/>
          <p:cNvSpPr/>
          <p:nvPr/>
        </p:nvSpPr>
        <p:spPr>
          <a:xfrm>
            <a:off x="4305300" y="4310063"/>
            <a:ext cx="1081088" cy="215900"/>
          </a:xfrm>
          <a:prstGeom prst="flowChartAlternate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cxnSp>
        <p:nvCxnSpPr>
          <p:cNvPr id="70" name="69 Conector recto de flecha"/>
          <p:cNvCxnSpPr>
            <a:stCxn id="24592" idx="2"/>
            <a:endCxn id="28" idx="0"/>
          </p:cNvCxnSpPr>
          <p:nvPr/>
        </p:nvCxnSpPr>
        <p:spPr>
          <a:xfrm rot="16200000" flipH="1">
            <a:off x="4445000" y="4948238"/>
            <a:ext cx="849313" cy="79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41 Decisión"/>
          <p:cNvSpPr/>
          <p:nvPr/>
        </p:nvSpPr>
        <p:spPr>
          <a:xfrm>
            <a:off x="3860800" y="2555875"/>
            <a:ext cx="217488" cy="215900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cxnSp>
        <p:nvCxnSpPr>
          <p:cNvPr id="43" name="42 Conector recto de flecha"/>
          <p:cNvCxnSpPr>
            <a:stCxn id="42" idx="3"/>
            <a:endCxn id="24592" idx="0"/>
          </p:cNvCxnSpPr>
          <p:nvPr/>
        </p:nvCxnSpPr>
        <p:spPr>
          <a:xfrm>
            <a:off x="4078288" y="2663825"/>
            <a:ext cx="787400" cy="16335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43 Conector recto de flecha"/>
          <p:cNvCxnSpPr>
            <a:stCxn id="42" idx="1"/>
            <a:endCxn id="54" idx="3"/>
          </p:cNvCxnSpPr>
          <p:nvPr/>
        </p:nvCxnSpPr>
        <p:spPr>
          <a:xfrm rot="10800000" flipV="1">
            <a:off x="2997200" y="2663825"/>
            <a:ext cx="863600" cy="15843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92" name="64 CuadroTexto"/>
          <p:cNvSpPr txBox="1">
            <a:spLocks noChangeArrowheads="1"/>
          </p:cNvSpPr>
          <p:nvPr/>
        </p:nvSpPr>
        <p:spPr bwMode="auto">
          <a:xfrm>
            <a:off x="4324350" y="4297363"/>
            <a:ext cx="1081088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900" b="1">
                <a:latin typeface="Calibri" pitchFamily="34" charset="0"/>
              </a:rPr>
              <a:t>Muestra Tickets</a:t>
            </a:r>
          </a:p>
        </p:txBody>
      </p:sp>
      <p:sp>
        <p:nvSpPr>
          <p:cNvPr id="24593" name="64 CuadroTexto"/>
          <p:cNvSpPr txBox="1">
            <a:spLocks noChangeArrowheads="1"/>
          </p:cNvSpPr>
          <p:nvPr/>
        </p:nvSpPr>
        <p:spPr bwMode="auto">
          <a:xfrm>
            <a:off x="1947863" y="4152900"/>
            <a:ext cx="1081087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900" b="1">
                <a:latin typeface="Calibri" pitchFamily="34" charset="0"/>
              </a:rPr>
              <a:t>Muestra Mensaje</a:t>
            </a:r>
          </a:p>
        </p:txBody>
      </p:sp>
      <p:sp>
        <p:nvSpPr>
          <p:cNvPr id="24594" name="62 CuadroTexto"/>
          <p:cNvSpPr txBox="1">
            <a:spLocks noChangeArrowheads="1"/>
          </p:cNvSpPr>
          <p:nvPr/>
        </p:nvSpPr>
        <p:spPr bwMode="auto">
          <a:xfrm>
            <a:off x="4508500" y="3059113"/>
            <a:ext cx="1296988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900" b="1">
                <a:latin typeface="Calibri" pitchFamily="34" charset="0"/>
              </a:rPr>
              <a:t>[Si Hay Tickets]</a:t>
            </a:r>
          </a:p>
        </p:txBody>
      </p:sp>
      <p:cxnSp>
        <p:nvCxnSpPr>
          <p:cNvPr id="59" name="58 Conector recto de flecha"/>
          <p:cNvCxnSpPr>
            <a:stCxn id="24593" idx="0"/>
            <a:endCxn id="24584" idx="2"/>
          </p:cNvCxnSpPr>
          <p:nvPr/>
        </p:nvCxnSpPr>
        <p:spPr>
          <a:xfrm rot="16200000" flipV="1">
            <a:off x="1154113" y="2817812"/>
            <a:ext cx="2133600" cy="536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24 Proceso alternativo"/>
          <p:cNvSpPr/>
          <p:nvPr/>
        </p:nvSpPr>
        <p:spPr>
          <a:xfrm>
            <a:off x="5281613" y="5735638"/>
            <a:ext cx="1081087" cy="215900"/>
          </a:xfrm>
          <a:prstGeom prst="flowChartAlternate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24597" name="64 CuadroTexto"/>
          <p:cNvSpPr txBox="1">
            <a:spLocks noChangeArrowheads="1"/>
          </p:cNvSpPr>
          <p:nvPr/>
        </p:nvSpPr>
        <p:spPr bwMode="auto">
          <a:xfrm>
            <a:off x="5300663" y="5724525"/>
            <a:ext cx="1081087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900" b="1">
                <a:latin typeface="Calibri" pitchFamily="34" charset="0"/>
              </a:rPr>
              <a:t>Eliminar Tickets</a:t>
            </a:r>
          </a:p>
        </p:txBody>
      </p:sp>
      <p:sp>
        <p:nvSpPr>
          <p:cNvPr id="28" name="27 Decisión"/>
          <p:cNvSpPr/>
          <p:nvPr/>
        </p:nvSpPr>
        <p:spPr>
          <a:xfrm>
            <a:off x="4765675" y="5376863"/>
            <a:ext cx="217488" cy="215900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cxnSp>
        <p:nvCxnSpPr>
          <p:cNvPr id="30" name="29 Conector recto de flecha"/>
          <p:cNvCxnSpPr>
            <a:stCxn id="28" idx="3"/>
            <a:endCxn id="24597" idx="0"/>
          </p:cNvCxnSpPr>
          <p:nvPr/>
        </p:nvCxnSpPr>
        <p:spPr>
          <a:xfrm>
            <a:off x="4983163" y="5484813"/>
            <a:ext cx="857250" cy="2397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36 Conector recto de flecha"/>
          <p:cNvCxnSpPr>
            <a:endCxn id="19" idx="1"/>
          </p:cNvCxnSpPr>
          <p:nvPr/>
        </p:nvCxnSpPr>
        <p:spPr>
          <a:xfrm rot="5400000" flipH="1" flipV="1">
            <a:off x="-1040606" y="3702844"/>
            <a:ext cx="3970337" cy="3587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39 Conector recto"/>
          <p:cNvCxnSpPr>
            <a:stCxn id="25" idx="1"/>
          </p:cNvCxnSpPr>
          <p:nvPr/>
        </p:nvCxnSpPr>
        <p:spPr>
          <a:xfrm rot="10800000" flipV="1">
            <a:off x="765175" y="5843588"/>
            <a:ext cx="4516438" cy="23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49 Conector recto de flecha"/>
          <p:cNvCxnSpPr>
            <a:stCxn id="28" idx="1"/>
            <a:endCxn id="7" idx="0"/>
          </p:cNvCxnSpPr>
          <p:nvPr/>
        </p:nvCxnSpPr>
        <p:spPr>
          <a:xfrm rot="10800000" flipH="1" flipV="1">
            <a:off x="4765675" y="5484813"/>
            <a:ext cx="139700" cy="742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03" name="62 CuadroTexto"/>
          <p:cNvSpPr txBox="1">
            <a:spLocks noChangeArrowheads="1"/>
          </p:cNvSpPr>
          <p:nvPr/>
        </p:nvSpPr>
        <p:spPr bwMode="auto">
          <a:xfrm>
            <a:off x="5229225" y="5292725"/>
            <a:ext cx="1296988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900" b="1">
                <a:latin typeface="Calibri" pitchFamily="34" charset="0"/>
              </a:rPr>
              <a:t>[Seleccionar]</a:t>
            </a:r>
          </a:p>
        </p:txBody>
      </p:sp>
      <p:sp>
        <p:nvSpPr>
          <p:cNvPr id="24604" name="62 CuadroTexto"/>
          <p:cNvSpPr txBox="1">
            <a:spLocks noChangeArrowheads="1"/>
          </p:cNvSpPr>
          <p:nvPr/>
        </p:nvSpPr>
        <p:spPr bwMode="auto">
          <a:xfrm>
            <a:off x="3573463" y="5508625"/>
            <a:ext cx="1296987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900" b="1">
                <a:latin typeface="Calibri" pitchFamily="34" charset="0"/>
              </a:rPr>
              <a:t>[Sin Seleccionar]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3 CuadroTexto"/>
          <p:cNvSpPr txBox="1">
            <a:spLocks noChangeArrowheads="1"/>
          </p:cNvSpPr>
          <p:nvPr/>
        </p:nvSpPr>
        <p:spPr bwMode="auto">
          <a:xfrm>
            <a:off x="642938" y="357188"/>
            <a:ext cx="52863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>
                <a:latin typeface="Calibri" pitchFamily="34" charset="0"/>
              </a:rPr>
              <a:t>Diagrama de Colaboración (Gestor Administrador)</a:t>
            </a:r>
          </a:p>
          <a:p>
            <a:endParaRPr lang="es-ES">
              <a:latin typeface="Calibri" pitchFamily="34" charset="0"/>
            </a:endParaRPr>
          </a:p>
        </p:txBody>
      </p:sp>
      <p:sp>
        <p:nvSpPr>
          <p:cNvPr id="6" name="5 Elipse"/>
          <p:cNvSpPr/>
          <p:nvPr/>
        </p:nvSpPr>
        <p:spPr bwMode="auto">
          <a:xfrm>
            <a:off x="549275" y="2243138"/>
            <a:ext cx="287338" cy="2508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1100"/>
          </a:p>
        </p:txBody>
      </p:sp>
      <p:cxnSp>
        <p:nvCxnSpPr>
          <p:cNvPr id="7" name="6 Conector recto"/>
          <p:cNvCxnSpPr>
            <a:stCxn id="6" idx="4"/>
          </p:cNvCxnSpPr>
          <p:nvPr/>
        </p:nvCxnSpPr>
        <p:spPr bwMode="auto">
          <a:xfrm rot="5400000">
            <a:off x="392112" y="2784476"/>
            <a:ext cx="600075" cy="0"/>
          </a:xfrm>
          <a:prstGeom prst="lin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"/>
          <p:cNvCxnSpPr/>
          <p:nvPr/>
        </p:nvCxnSpPr>
        <p:spPr bwMode="auto">
          <a:xfrm rot="5400000">
            <a:off x="536575" y="3052763"/>
            <a:ext cx="149225" cy="161925"/>
          </a:xfrm>
          <a:prstGeom prst="lin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"/>
          <p:cNvCxnSpPr/>
          <p:nvPr/>
        </p:nvCxnSpPr>
        <p:spPr bwMode="auto">
          <a:xfrm rot="16200000" flipH="1">
            <a:off x="697706" y="3053557"/>
            <a:ext cx="149225" cy="160338"/>
          </a:xfrm>
          <a:prstGeom prst="lin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 bwMode="auto">
          <a:xfrm>
            <a:off x="404813" y="2700338"/>
            <a:ext cx="534987" cy="0"/>
          </a:xfrm>
          <a:prstGeom prst="lin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00" name="24 CuadroTexto"/>
          <p:cNvSpPr txBox="1">
            <a:spLocks noChangeArrowheads="1"/>
          </p:cNvSpPr>
          <p:nvPr/>
        </p:nvSpPr>
        <p:spPr bwMode="auto">
          <a:xfrm>
            <a:off x="0" y="3276600"/>
            <a:ext cx="1376363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800" b="1">
                <a:latin typeface="Calibri" pitchFamily="34" charset="0"/>
              </a:rPr>
              <a:t>Administrador</a:t>
            </a:r>
          </a:p>
        </p:txBody>
      </p:sp>
      <p:grpSp>
        <p:nvGrpSpPr>
          <p:cNvPr id="33801" name="25 Grupo"/>
          <p:cNvGrpSpPr>
            <a:grpSpLocks/>
          </p:cNvGrpSpPr>
          <p:nvPr/>
        </p:nvGrpSpPr>
        <p:grpSpPr bwMode="auto">
          <a:xfrm>
            <a:off x="2276475" y="2555875"/>
            <a:ext cx="452438" cy="287338"/>
            <a:chOff x="2051720" y="2034481"/>
            <a:chExt cx="451705" cy="288032"/>
          </a:xfrm>
        </p:grpSpPr>
        <p:cxnSp>
          <p:nvCxnSpPr>
            <p:cNvPr id="16" name="15 Conector recto"/>
            <p:cNvCxnSpPr/>
            <p:nvPr/>
          </p:nvCxnSpPr>
          <p:spPr>
            <a:xfrm>
              <a:off x="2051720" y="2034481"/>
              <a:ext cx="0" cy="288032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" name="17 Conector recto"/>
            <p:cNvCxnSpPr/>
            <p:nvPr/>
          </p:nvCxnSpPr>
          <p:spPr>
            <a:xfrm>
              <a:off x="2051720" y="2179293"/>
              <a:ext cx="144229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0" name="19 Elipse"/>
            <p:cNvSpPr/>
            <p:nvPr/>
          </p:nvSpPr>
          <p:spPr>
            <a:xfrm>
              <a:off x="2214968" y="2034481"/>
              <a:ext cx="288457" cy="2880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VE" sz="1100"/>
            </a:p>
          </p:txBody>
        </p:sp>
      </p:grpSp>
      <p:grpSp>
        <p:nvGrpSpPr>
          <p:cNvPr id="33805" name="49 Grupo"/>
          <p:cNvGrpSpPr>
            <a:grpSpLocks/>
          </p:cNvGrpSpPr>
          <p:nvPr/>
        </p:nvGrpSpPr>
        <p:grpSpPr bwMode="auto">
          <a:xfrm>
            <a:off x="5595938" y="2543175"/>
            <a:ext cx="576262" cy="300038"/>
            <a:chOff x="6300192" y="2564904"/>
            <a:chExt cx="576064" cy="300004"/>
          </a:xfrm>
        </p:grpSpPr>
        <p:sp>
          <p:nvSpPr>
            <p:cNvPr id="27" name="26 Elipse"/>
            <p:cNvSpPr/>
            <p:nvPr/>
          </p:nvSpPr>
          <p:spPr>
            <a:xfrm>
              <a:off x="6444604" y="2564904"/>
              <a:ext cx="287239" cy="28730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VE" sz="1100"/>
            </a:p>
          </p:txBody>
        </p:sp>
        <p:cxnSp>
          <p:nvCxnSpPr>
            <p:cNvPr id="29" name="28 Conector recto"/>
            <p:cNvCxnSpPr/>
            <p:nvPr/>
          </p:nvCxnSpPr>
          <p:spPr>
            <a:xfrm>
              <a:off x="6300192" y="2864908"/>
              <a:ext cx="576064" cy="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3808" name="45 Grupo"/>
          <p:cNvGrpSpPr>
            <a:grpSpLocks/>
          </p:cNvGrpSpPr>
          <p:nvPr/>
        </p:nvGrpSpPr>
        <p:grpSpPr bwMode="auto">
          <a:xfrm>
            <a:off x="4076700" y="2484438"/>
            <a:ext cx="287338" cy="354012"/>
            <a:chOff x="3413756" y="3088389"/>
            <a:chExt cx="288032" cy="353163"/>
          </a:xfrm>
        </p:grpSpPr>
        <p:sp>
          <p:nvSpPr>
            <p:cNvPr id="25" name="24 Elipse"/>
            <p:cNvSpPr/>
            <p:nvPr/>
          </p:nvSpPr>
          <p:spPr>
            <a:xfrm>
              <a:off x="3413756" y="3153320"/>
              <a:ext cx="288032" cy="2882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VE" sz="1100"/>
            </a:p>
          </p:txBody>
        </p:sp>
        <p:grpSp>
          <p:nvGrpSpPr>
            <p:cNvPr id="33810" name="44 Grupo"/>
            <p:cNvGrpSpPr>
              <a:grpSpLocks/>
            </p:cNvGrpSpPr>
            <p:nvPr/>
          </p:nvGrpSpPr>
          <p:grpSpPr bwMode="auto">
            <a:xfrm rot="-4740000">
              <a:off x="3453384" y="3088389"/>
              <a:ext cx="144000" cy="144000"/>
              <a:chOff x="4211960" y="4149080"/>
              <a:chExt cx="166092" cy="144016"/>
            </a:xfrm>
          </p:grpSpPr>
          <p:cxnSp>
            <p:nvCxnSpPr>
              <p:cNvPr id="42" name="41 Conector recto"/>
              <p:cNvCxnSpPr/>
              <p:nvPr/>
            </p:nvCxnSpPr>
            <p:spPr>
              <a:xfrm>
                <a:off x="4199285" y="4144321"/>
                <a:ext cx="0" cy="138462"/>
              </a:xfrm>
              <a:prstGeom prst="lin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43 Conector recto"/>
              <p:cNvCxnSpPr/>
              <p:nvPr/>
            </p:nvCxnSpPr>
            <p:spPr>
              <a:xfrm>
                <a:off x="4216014" y="4138121"/>
                <a:ext cx="166225" cy="70027"/>
              </a:xfrm>
              <a:prstGeom prst="lin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cxnSp>
        <p:nvCxnSpPr>
          <p:cNvPr id="51" name="50 Conector recto de flecha"/>
          <p:cNvCxnSpPr/>
          <p:nvPr/>
        </p:nvCxnSpPr>
        <p:spPr>
          <a:xfrm>
            <a:off x="3644900" y="2555875"/>
            <a:ext cx="179388" cy="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58 Conector recto de flecha"/>
          <p:cNvCxnSpPr/>
          <p:nvPr/>
        </p:nvCxnSpPr>
        <p:spPr>
          <a:xfrm>
            <a:off x="5229225" y="2555875"/>
            <a:ext cx="180975" cy="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15" name="60 CuadroTexto"/>
          <p:cNvSpPr txBox="1">
            <a:spLocks noChangeArrowheads="1"/>
          </p:cNvSpPr>
          <p:nvPr/>
        </p:nvSpPr>
        <p:spPr bwMode="auto">
          <a:xfrm>
            <a:off x="1773238" y="2916238"/>
            <a:ext cx="14049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1000" b="1" u="sng">
                <a:latin typeface="Calibri" pitchFamily="34" charset="0"/>
              </a:rPr>
              <a:t>: </a:t>
            </a:r>
            <a:r>
              <a:rPr lang="es-ES" sz="1000" u="sng">
                <a:latin typeface="Calibri" pitchFamily="34" charset="0"/>
              </a:rPr>
              <a:t>IU ADMINISTRADOR</a:t>
            </a:r>
            <a:endParaRPr lang="es-VE" sz="1000">
              <a:latin typeface="Calibri" pitchFamily="34" charset="0"/>
            </a:endParaRPr>
          </a:p>
        </p:txBody>
      </p:sp>
      <p:sp>
        <p:nvSpPr>
          <p:cNvPr id="33816" name="61 CuadroTexto"/>
          <p:cNvSpPr txBox="1">
            <a:spLocks noChangeArrowheads="1"/>
          </p:cNvSpPr>
          <p:nvPr/>
        </p:nvSpPr>
        <p:spPr bwMode="auto">
          <a:xfrm>
            <a:off x="3429000" y="2916238"/>
            <a:ext cx="165576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1000" u="sng">
                <a:latin typeface="Calibri" pitchFamily="34" charset="0"/>
              </a:rPr>
              <a:t>GESTOR ADMINISTRADOR</a:t>
            </a:r>
            <a:endParaRPr lang="es-VE" sz="1000" u="sng">
              <a:latin typeface="Calibri" pitchFamily="34" charset="0"/>
            </a:endParaRPr>
          </a:p>
        </p:txBody>
      </p:sp>
      <p:sp>
        <p:nvSpPr>
          <p:cNvPr id="33817" name="62 CuadroTexto"/>
          <p:cNvSpPr txBox="1">
            <a:spLocks noChangeArrowheads="1"/>
          </p:cNvSpPr>
          <p:nvPr/>
        </p:nvSpPr>
        <p:spPr bwMode="auto">
          <a:xfrm>
            <a:off x="5229225" y="2916238"/>
            <a:ext cx="140335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1000" b="1" u="sng">
                <a:latin typeface="Calibri" pitchFamily="34" charset="0"/>
              </a:rPr>
              <a:t>:</a:t>
            </a:r>
            <a:r>
              <a:rPr lang="es-ES" sz="1000" u="sng">
                <a:latin typeface="Calibri" pitchFamily="34" charset="0"/>
              </a:rPr>
              <a:t> BUSCAR</a:t>
            </a:r>
            <a:endParaRPr lang="es-VE" sz="1000" u="sng">
              <a:latin typeface="Calibri" pitchFamily="34" charset="0"/>
            </a:endParaRPr>
          </a:p>
        </p:txBody>
      </p:sp>
      <p:sp>
        <p:nvSpPr>
          <p:cNvPr id="33818" name="37 CuadroTexto"/>
          <p:cNvSpPr txBox="1">
            <a:spLocks noChangeArrowheads="1"/>
          </p:cNvSpPr>
          <p:nvPr/>
        </p:nvSpPr>
        <p:spPr bwMode="auto">
          <a:xfrm>
            <a:off x="908050" y="2484438"/>
            <a:ext cx="1347788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700" b="1">
                <a:latin typeface="Calibri" pitchFamily="34" charset="0"/>
              </a:rPr>
              <a:t>0</a:t>
            </a:r>
          </a:p>
        </p:txBody>
      </p:sp>
      <p:sp>
        <p:nvSpPr>
          <p:cNvPr id="33819" name="37 CuadroTexto"/>
          <p:cNvSpPr txBox="1">
            <a:spLocks noChangeArrowheads="1"/>
          </p:cNvSpPr>
          <p:nvPr/>
        </p:nvSpPr>
        <p:spPr bwMode="auto">
          <a:xfrm>
            <a:off x="2924175" y="2484438"/>
            <a:ext cx="50482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700" b="1">
                <a:latin typeface="Calibri" pitchFamily="34" charset="0"/>
              </a:rPr>
              <a:t>1</a:t>
            </a:r>
          </a:p>
        </p:txBody>
      </p:sp>
      <p:sp>
        <p:nvSpPr>
          <p:cNvPr id="33820" name="69 CuadroTexto"/>
          <p:cNvSpPr txBox="1">
            <a:spLocks noChangeArrowheads="1"/>
          </p:cNvSpPr>
          <p:nvPr/>
        </p:nvSpPr>
        <p:spPr bwMode="auto">
          <a:xfrm>
            <a:off x="4652963" y="2484438"/>
            <a:ext cx="28892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700" b="1">
                <a:latin typeface="Calibri" pitchFamily="34" charset="0"/>
              </a:rPr>
              <a:t>2</a:t>
            </a:r>
          </a:p>
        </p:txBody>
      </p:sp>
      <p:sp>
        <p:nvSpPr>
          <p:cNvPr id="33821" name="41 CuadroTexto"/>
          <p:cNvSpPr txBox="1">
            <a:spLocks noChangeArrowheads="1"/>
          </p:cNvSpPr>
          <p:nvPr/>
        </p:nvSpPr>
        <p:spPr bwMode="auto">
          <a:xfrm>
            <a:off x="4576763" y="2727325"/>
            <a:ext cx="476250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700" b="1">
                <a:latin typeface="Calibri" pitchFamily="34" charset="0"/>
              </a:rPr>
              <a:t>3</a:t>
            </a:r>
          </a:p>
        </p:txBody>
      </p:sp>
      <p:cxnSp>
        <p:nvCxnSpPr>
          <p:cNvPr id="72" name="71 Conector recto de flecha"/>
          <p:cNvCxnSpPr/>
          <p:nvPr/>
        </p:nvCxnSpPr>
        <p:spPr>
          <a:xfrm flipH="1">
            <a:off x="5229225" y="2843213"/>
            <a:ext cx="180975" cy="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74 Conector recto de flecha"/>
          <p:cNvCxnSpPr/>
          <p:nvPr/>
        </p:nvCxnSpPr>
        <p:spPr>
          <a:xfrm flipH="1">
            <a:off x="3644900" y="2843213"/>
            <a:ext cx="180975" cy="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24" name="41 CuadroTexto"/>
          <p:cNvSpPr txBox="1">
            <a:spLocks noChangeArrowheads="1"/>
          </p:cNvSpPr>
          <p:nvPr/>
        </p:nvSpPr>
        <p:spPr bwMode="auto">
          <a:xfrm>
            <a:off x="2998788" y="3100388"/>
            <a:ext cx="433387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700" b="1">
                <a:latin typeface="Calibri" pitchFamily="34" charset="0"/>
              </a:rPr>
              <a:t>5</a:t>
            </a:r>
            <a:endParaRPr lang="es-ES" sz="700">
              <a:latin typeface="Calibri" pitchFamily="34" charset="0"/>
            </a:endParaRPr>
          </a:p>
        </p:txBody>
      </p:sp>
      <p:sp>
        <p:nvSpPr>
          <p:cNvPr id="33825" name="41 CuadroTexto"/>
          <p:cNvSpPr txBox="1">
            <a:spLocks noChangeArrowheads="1"/>
          </p:cNvSpPr>
          <p:nvPr/>
        </p:nvSpPr>
        <p:spPr bwMode="auto">
          <a:xfrm>
            <a:off x="3021013" y="2740025"/>
            <a:ext cx="35877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700" b="1">
                <a:latin typeface="Calibri" pitchFamily="34" charset="0"/>
              </a:rPr>
              <a:t>4</a:t>
            </a:r>
            <a:endParaRPr lang="es-ES" sz="700">
              <a:latin typeface="Calibri" pitchFamily="34" charset="0"/>
            </a:endParaRPr>
          </a:p>
        </p:txBody>
      </p:sp>
      <p:cxnSp>
        <p:nvCxnSpPr>
          <p:cNvPr id="78" name="77 Conector recto de flecha"/>
          <p:cNvCxnSpPr/>
          <p:nvPr/>
        </p:nvCxnSpPr>
        <p:spPr>
          <a:xfrm>
            <a:off x="3671888" y="3203575"/>
            <a:ext cx="179387" cy="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78 Conector recto de flecha"/>
          <p:cNvCxnSpPr/>
          <p:nvPr/>
        </p:nvCxnSpPr>
        <p:spPr>
          <a:xfrm>
            <a:off x="1844675" y="2555875"/>
            <a:ext cx="179388" cy="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28" name="41 CuadroTexto"/>
          <p:cNvSpPr txBox="1">
            <a:spLocks noChangeArrowheads="1"/>
          </p:cNvSpPr>
          <p:nvPr/>
        </p:nvSpPr>
        <p:spPr bwMode="auto">
          <a:xfrm>
            <a:off x="4678363" y="3100388"/>
            <a:ext cx="28892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700" b="1">
                <a:latin typeface="Calibri" pitchFamily="34" charset="0"/>
              </a:rPr>
              <a:t>6</a:t>
            </a:r>
            <a:endParaRPr lang="es-ES" sz="700">
              <a:latin typeface="Calibri" pitchFamily="34" charset="0"/>
            </a:endParaRPr>
          </a:p>
        </p:txBody>
      </p:sp>
      <p:cxnSp>
        <p:nvCxnSpPr>
          <p:cNvPr id="81" name="80 Conector recto de flecha"/>
          <p:cNvCxnSpPr/>
          <p:nvPr/>
        </p:nvCxnSpPr>
        <p:spPr>
          <a:xfrm>
            <a:off x="5229225" y="3184525"/>
            <a:ext cx="180975" cy="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38 CuadroTexto"/>
          <p:cNvSpPr txBox="1"/>
          <p:nvPr/>
        </p:nvSpPr>
        <p:spPr>
          <a:xfrm>
            <a:off x="539750" y="4221163"/>
            <a:ext cx="2889250" cy="2009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es-VE" sz="1200" b="1" u="sng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Leyenda:</a:t>
            </a:r>
          </a:p>
          <a:p>
            <a:endParaRPr lang="es-VE" sz="1200">
              <a:latin typeface="Calibri" pitchFamily="34" charset="0"/>
            </a:endParaRPr>
          </a:p>
          <a:p>
            <a:r>
              <a:rPr lang="es-VE" sz="1200" b="1">
                <a:latin typeface="Calibri" pitchFamily="34" charset="0"/>
              </a:rPr>
              <a:t>0. Ingresar al Sistema.</a:t>
            </a:r>
          </a:p>
          <a:p>
            <a:r>
              <a:rPr lang="es-VE" sz="1200" b="1">
                <a:latin typeface="Calibri" pitchFamily="34" charset="0"/>
              </a:rPr>
              <a:t>1. Buscar Cliente.</a:t>
            </a:r>
          </a:p>
          <a:p>
            <a:r>
              <a:rPr lang="es-VE" sz="1200" b="1">
                <a:latin typeface="Calibri" pitchFamily="34" charset="0"/>
              </a:rPr>
              <a:t>2. Mostrar Datos Cliente.</a:t>
            </a:r>
          </a:p>
          <a:p>
            <a:r>
              <a:rPr lang="es-VE" sz="1200" b="1">
                <a:latin typeface="Calibri" pitchFamily="34" charset="0"/>
              </a:rPr>
              <a:t>3. Retornar Datos Cliente.</a:t>
            </a:r>
          </a:p>
          <a:p>
            <a:r>
              <a:rPr lang="es-VE" sz="1200" b="1">
                <a:latin typeface="Calibri" pitchFamily="34" charset="0"/>
              </a:rPr>
              <a:t>4. Actualizar o Eliminar Datos del  Cliente.</a:t>
            </a:r>
          </a:p>
          <a:p>
            <a:r>
              <a:rPr lang="es-VE" sz="1200" b="1">
                <a:latin typeface="Calibri" pitchFamily="34" charset="0"/>
              </a:rPr>
              <a:t>5. Enviar Datos Actualizados.</a:t>
            </a:r>
          </a:p>
          <a:p>
            <a:r>
              <a:rPr lang="es-VE" sz="1200" b="1">
                <a:latin typeface="Calibri" pitchFamily="34" charset="0"/>
              </a:rPr>
              <a:t>6. Almacenar Datos Actualizados.</a:t>
            </a:r>
          </a:p>
          <a:p>
            <a:endParaRPr lang="es-VE">
              <a:latin typeface="Calibri" pitchFamily="34" charset="0"/>
            </a:endParaRPr>
          </a:p>
        </p:txBody>
      </p:sp>
      <p:sp>
        <p:nvSpPr>
          <p:cNvPr id="33831" name="Line 39"/>
          <p:cNvSpPr>
            <a:spLocks noChangeShapeType="1"/>
          </p:cNvSpPr>
          <p:nvPr/>
        </p:nvSpPr>
        <p:spPr bwMode="auto">
          <a:xfrm>
            <a:off x="908050" y="2700338"/>
            <a:ext cx="1368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VE"/>
          </a:p>
        </p:txBody>
      </p:sp>
      <p:sp>
        <p:nvSpPr>
          <p:cNvPr id="33832" name="Line 40"/>
          <p:cNvSpPr>
            <a:spLocks noChangeShapeType="1"/>
          </p:cNvSpPr>
          <p:nvPr/>
        </p:nvSpPr>
        <p:spPr bwMode="auto">
          <a:xfrm>
            <a:off x="2708275" y="2700338"/>
            <a:ext cx="1368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VE"/>
          </a:p>
        </p:txBody>
      </p:sp>
      <p:sp>
        <p:nvSpPr>
          <p:cNvPr id="33833" name="Line 41"/>
          <p:cNvSpPr>
            <a:spLocks noChangeShapeType="1"/>
          </p:cNvSpPr>
          <p:nvPr/>
        </p:nvSpPr>
        <p:spPr bwMode="auto">
          <a:xfrm>
            <a:off x="4365625" y="2700338"/>
            <a:ext cx="1368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VE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3 CuadroTexto"/>
          <p:cNvSpPr txBox="1">
            <a:spLocks noChangeArrowheads="1"/>
          </p:cNvSpPr>
          <p:nvPr/>
        </p:nvSpPr>
        <p:spPr bwMode="auto">
          <a:xfrm>
            <a:off x="642938" y="357188"/>
            <a:ext cx="52863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>
                <a:latin typeface="Calibri" pitchFamily="34" charset="0"/>
              </a:rPr>
              <a:t>Diagrama de Colaboración (Gestor Administrador)</a:t>
            </a:r>
          </a:p>
          <a:p>
            <a:endParaRPr lang="es-ES">
              <a:latin typeface="Calibri" pitchFamily="34" charset="0"/>
            </a:endParaRPr>
          </a:p>
        </p:txBody>
      </p:sp>
      <p:sp>
        <p:nvSpPr>
          <p:cNvPr id="6" name="5 Elipse"/>
          <p:cNvSpPr/>
          <p:nvPr/>
        </p:nvSpPr>
        <p:spPr bwMode="auto">
          <a:xfrm>
            <a:off x="549275" y="2243138"/>
            <a:ext cx="287338" cy="2508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1100"/>
          </a:p>
        </p:txBody>
      </p:sp>
      <p:cxnSp>
        <p:nvCxnSpPr>
          <p:cNvPr id="7" name="6 Conector recto"/>
          <p:cNvCxnSpPr>
            <a:stCxn id="6" idx="4"/>
          </p:cNvCxnSpPr>
          <p:nvPr/>
        </p:nvCxnSpPr>
        <p:spPr bwMode="auto">
          <a:xfrm rot="5400000">
            <a:off x="392112" y="2784476"/>
            <a:ext cx="600075" cy="0"/>
          </a:xfrm>
          <a:prstGeom prst="lin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"/>
          <p:cNvCxnSpPr/>
          <p:nvPr/>
        </p:nvCxnSpPr>
        <p:spPr bwMode="auto">
          <a:xfrm rot="5400000">
            <a:off x="536575" y="3052763"/>
            <a:ext cx="149225" cy="161925"/>
          </a:xfrm>
          <a:prstGeom prst="lin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"/>
          <p:cNvCxnSpPr/>
          <p:nvPr/>
        </p:nvCxnSpPr>
        <p:spPr bwMode="auto">
          <a:xfrm rot="16200000" flipH="1">
            <a:off x="697706" y="3053557"/>
            <a:ext cx="149225" cy="160338"/>
          </a:xfrm>
          <a:prstGeom prst="lin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 bwMode="auto">
          <a:xfrm>
            <a:off x="404813" y="2700338"/>
            <a:ext cx="534987" cy="0"/>
          </a:xfrm>
          <a:prstGeom prst="lin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10" name="24 CuadroTexto"/>
          <p:cNvSpPr txBox="1">
            <a:spLocks noChangeArrowheads="1"/>
          </p:cNvSpPr>
          <p:nvPr/>
        </p:nvSpPr>
        <p:spPr bwMode="auto">
          <a:xfrm>
            <a:off x="0" y="3276600"/>
            <a:ext cx="1376363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800" b="1">
                <a:latin typeface="Calibri" pitchFamily="34" charset="0"/>
              </a:rPr>
              <a:t>Administrador</a:t>
            </a:r>
          </a:p>
        </p:txBody>
      </p:sp>
      <p:grpSp>
        <p:nvGrpSpPr>
          <p:cNvPr id="25612" name="25 Grupo"/>
          <p:cNvGrpSpPr>
            <a:grpSpLocks/>
          </p:cNvGrpSpPr>
          <p:nvPr/>
        </p:nvGrpSpPr>
        <p:grpSpPr bwMode="auto">
          <a:xfrm>
            <a:off x="2276475" y="2555875"/>
            <a:ext cx="452438" cy="287338"/>
            <a:chOff x="2051720" y="2034481"/>
            <a:chExt cx="451705" cy="288032"/>
          </a:xfrm>
        </p:grpSpPr>
        <p:cxnSp>
          <p:nvCxnSpPr>
            <p:cNvPr id="16" name="15 Conector recto"/>
            <p:cNvCxnSpPr/>
            <p:nvPr/>
          </p:nvCxnSpPr>
          <p:spPr>
            <a:xfrm>
              <a:off x="2051720" y="2034481"/>
              <a:ext cx="0" cy="288032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" name="17 Conector recto"/>
            <p:cNvCxnSpPr/>
            <p:nvPr/>
          </p:nvCxnSpPr>
          <p:spPr>
            <a:xfrm>
              <a:off x="2051720" y="2179293"/>
              <a:ext cx="144229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0" name="19 Elipse"/>
            <p:cNvSpPr/>
            <p:nvPr/>
          </p:nvSpPr>
          <p:spPr>
            <a:xfrm>
              <a:off x="2214968" y="2034481"/>
              <a:ext cx="288457" cy="2880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VE" sz="1100"/>
            </a:p>
          </p:txBody>
        </p:sp>
      </p:grpSp>
      <p:grpSp>
        <p:nvGrpSpPr>
          <p:cNvPr id="25616" name="49 Grupo"/>
          <p:cNvGrpSpPr>
            <a:grpSpLocks/>
          </p:cNvGrpSpPr>
          <p:nvPr/>
        </p:nvGrpSpPr>
        <p:grpSpPr bwMode="auto">
          <a:xfrm>
            <a:off x="5595938" y="2543175"/>
            <a:ext cx="576262" cy="300038"/>
            <a:chOff x="6300192" y="2564904"/>
            <a:chExt cx="576064" cy="300004"/>
          </a:xfrm>
        </p:grpSpPr>
        <p:sp>
          <p:nvSpPr>
            <p:cNvPr id="27" name="26 Elipse"/>
            <p:cNvSpPr/>
            <p:nvPr/>
          </p:nvSpPr>
          <p:spPr>
            <a:xfrm>
              <a:off x="6444604" y="2564904"/>
              <a:ext cx="287239" cy="28730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VE" sz="1100"/>
            </a:p>
          </p:txBody>
        </p:sp>
        <p:cxnSp>
          <p:nvCxnSpPr>
            <p:cNvPr id="29" name="28 Conector recto"/>
            <p:cNvCxnSpPr/>
            <p:nvPr/>
          </p:nvCxnSpPr>
          <p:spPr>
            <a:xfrm>
              <a:off x="6300192" y="2864908"/>
              <a:ext cx="576064" cy="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5619" name="45 Grupo"/>
          <p:cNvGrpSpPr>
            <a:grpSpLocks/>
          </p:cNvGrpSpPr>
          <p:nvPr/>
        </p:nvGrpSpPr>
        <p:grpSpPr bwMode="auto">
          <a:xfrm>
            <a:off x="4076700" y="2484438"/>
            <a:ext cx="287338" cy="354012"/>
            <a:chOff x="3413756" y="3088389"/>
            <a:chExt cx="288032" cy="353163"/>
          </a:xfrm>
        </p:grpSpPr>
        <p:sp>
          <p:nvSpPr>
            <p:cNvPr id="25" name="24 Elipse"/>
            <p:cNvSpPr/>
            <p:nvPr/>
          </p:nvSpPr>
          <p:spPr>
            <a:xfrm>
              <a:off x="3413756" y="3153320"/>
              <a:ext cx="288032" cy="2882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VE" sz="1100"/>
            </a:p>
          </p:txBody>
        </p:sp>
        <p:grpSp>
          <p:nvGrpSpPr>
            <p:cNvPr id="25621" name="44 Grupo"/>
            <p:cNvGrpSpPr>
              <a:grpSpLocks/>
            </p:cNvGrpSpPr>
            <p:nvPr/>
          </p:nvGrpSpPr>
          <p:grpSpPr bwMode="auto">
            <a:xfrm rot="-4740000">
              <a:off x="3453384" y="3088389"/>
              <a:ext cx="144000" cy="144000"/>
              <a:chOff x="4211960" y="4149080"/>
              <a:chExt cx="166092" cy="144016"/>
            </a:xfrm>
          </p:grpSpPr>
          <p:cxnSp>
            <p:nvCxnSpPr>
              <p:cNvPr id="42" name="41 Conector recto"/>
              <p:cNvCxnSpPr/>
              <p:nvPr/>
            </p:nvCxnSpPr>
            <p:spPr>
              <a:xfrm>
                <a:off x="4199285" y="4144321"/>
                <a:ext cx="0" cy="138462"/>
              </a:xfrm>
              <a:prstGeom prst="lin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43 Conector recto"/>
              <p:cNvCxnSpPr/>
              <p:nvPr/>
            </p:nvCxnSpPr>
            <p:spPr>
              <a:xfrm>
                <a:off x="4216014" y="4138121"/>
                <a:ext cx="166225" cy="70027"/>
              </a:xfrm>
              <a:prstGeom prst="lin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cxnSp>
        <p:nvCxnSpPr>
          <p:cNvPr id="51" name="50 Conector recto de flecha"/>
          <p:cNvCxnSpPr/>
          <p:nvPr/>
        </p:nvCxnSpPr>
        <p:spPr>
          <a:xfrm>
            <a:off x="3644900" y="2555875"/>
            <a:ext cx="179388" cy="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58 Conector recto de flecha"/>
          <p:cNvCxnSpPr/>
          <p:nvPr/>
        </p:nvCxnSpPr>
        <p:spPr>
          <a:xfrm>
            <a:off x="5229225" y="2555875"/>
            <a:ext cx="180975" cy="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26" name="60 CuadroTexto"/>
          <p:cNvSpPr txBox="1">
            <a:spLocks noChangeArrowheads="1"/>
          </p:cNvSpPr>
          <p:nvPr/>
        </p:nvSpPr>
        <p:spPr bwMode="auto">
          <a:xfrm>
            <a:off x="1773238" y="2916238"/>
            <a:ext cx="14049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1000" b="1" u="sng">
                <a:latin typeface="Calibri" pitchFamily="34" charset="0"/>
              </a:rPr>
              <a:t>: </a:t>
            </a:r>
            <a:r>
              <a:rPr lang="es-ES" sz="1000" u="sng">
                <a:latin typeface="Calibri" pitchFamily="34" charset="0"/>
              </a:rPr>
              <a:t>IU ADMINISTRADOR</a:t>
            </a:r>
            <a:endParaRPr lang="es-VE" sz="1000">
              <a:latin typeface="Calibri" pitchFamily="34" charset="0"/>
            </a:endParaRPr>
          </a:p>
        </p:txBody>
      </p:sp>
      <p:sp>
        <p:nvSpPr>
          <p:cNvPr id="25627" name="61 CuadroTexto"/>
          <p:cNvSpPr txBox="1">
            <a:spLocks noChangeArrowheads="1"/>
          </p:cNvSpPr>
          <p:nvPr/>
        </p:nvSpPr>
        <p:spPr bwMode="auto">
          <a:xfrm>
            <a:off x="3429000" y="2916238"/>
            <a:ext cx="165576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1000" u="sng">
                <a:latin typeface="Calibri" pitchFamily="34" charset="0"/>
              </a:rPr>
              <a:t>GESTOR ADMINISTRADOR</a:t>
            </a:r>
            <a:endParaRPr lang="es-VE" sz="1000" u="sng">
              <a:latin typeface="Calibri" pitchFamily="34" charset="0"/>
            </a:endParaRPr>
          </a:p>
        </p:txBody>
      </p:sp>
      <p:sp>
        <p:nvSpPr>
          <p:cNvPr id="25628" name="62 CuadroTexto"/>
          <p:cNvSpPr txBox="1">
            <a:spLocks noChangeArrowheads="1"/>
          </p:cNvSpPr>
          <p:nvPr/>
        </p:nvSpPr>
        <p:spPr bwMode="auto">
          <a:xfrm>
            <a:off x="5229225" y="2916238"/>
            <a:ext cx="140335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1000" b="1" u="sng">
                <a:latin typeface="Calibri" pitchFamily="34" charset="0"/>
              </a:rPr>
              <a:t>:</a:t>
            </a:r>
            <a:r>
              <a:rPr lang="es-ES" sz="1000" u="sng">
                <a:latin typeface="Calibri" pitchFamily="34" charset="0"/>
              </a:rPr>
              <a:t> ELIMINAR</a:t>
            </a:r>
            <a:endParaRPr lang="es-VE" sz="1000" u="sng">
              <a:latin typeface="Calibri" pitchFamily="34" charset="0"/>
            </a:endParaRPr>
          </a:p>
        </p:txBody>
      </p:sp>
      <p:sp>
        <p:nvSpPr>
          <p:cNvPr id="25629" name="37 CuadroTexto"/>
          <p:cNvSpPr txBox="1">
            <a:spLocks noChangeArrowheads="1"/>
          </p:cNvSpPr>
          <p:nvPr/>
        </p:nvSpPr>
        <p:spPr bwMode="auto">
          <a:xfrm>
            <a:off x="908050" y="2484438"/>
            <a:ext cx="1347788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700" b="1">
                <a:latin typeface="Calibri" pitchFamily="34" charset="0"/>
              </a:rPr>
              <a:t>0</a:t>
            </a:r>
          </a:p>
        </p:txBody>
      </p:sp>
      <p:sp>
        <p:nvSpPr>
          <p:cNvPr id="25630" name="37 CuadroTexto"/>
          <p:cNvSpPr txBox="1">
            <a:spLocks noChangeArrowheads="1"/>
          </p:cNvSpPr>
          <p:nvPr/>
        </p:nvSpPr>
        <p:spPr bwMode="auto">
          <a:xfrm>
            <a:off x="2924175" y="2484438"/>
            <a:ext cx="50482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700" b="1">
                <a:latin typeface="Calibri" pitchFamily="34" charset="0"/>
              </a:rPr>
              <a:t>1</a:t>
            </a:r>
          </a:p>
        </p:txBody>
      </p:sp>
      <p:sp>
        <p:nvSpPr>
          <p:cNvPr id="25631" name="69 CuadroTexto"/>
          <p:cNvSpPr txBox="1">
            <a:spLocks noChangeArrowheads="1"/>
          </p:cNvSpPr>
          <p:nvPr/>
        </p:nvSpPr>
        <p:spPr bwMode="auto">
          <a:xfrm>
            <a:off x="4652963" y="2484438"/>
            <a:ext cx="28892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700" b="1">
                <a:latin typeface="Calibri" pitchFamily="34" charset="0"/>
              </a:rPr>
              <a:t>2</a:t>
            </a:r>
          </a:p>
        </p:txBody>
      </p:sp>
      <p:sp>
        <p:nvSpPr>
          <p:cNvPr id="25632" name="41 CuadroTexto"/>
          <p:cNvSpPr txBox="1">
            <a:spLocks noChangeArrowheads="1"/>
          </p:cNvSpPr>
          <p:nvPr/>
        </p:nvSpPr>
        <p:spPr bwMode="auto">
          <a:xfrm>
            <a:off x="4576763" y="2727325"/>
            <a:ext cx="476250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700" b="1">
                <a:latin typeface="Calibri" pitchFamily="34" charset="0"/>
              </a:rPr>
              <a:t>3</a:t>
            </a:r>
          </a:p>
        </p:txBody>
      </p:sp>
      <p:cxnSp>
        <p:nvCxnSpPr>
          <p:cNvPr id="72" name="71 Conector recto de flecha"/>
          <p:cNvCxnSpPr/>
          <p:nvPr/>
        </p:nvCxnSpPr>
        <p:spPr>
          <a:xfrm flipH="1">
            <a:off x="5229225" y="2843213"/>
            <a:ext cx="180975" cy="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36" name="41 CuadroTexto"/>
          <p:cNvSpPr txBox="1">
            <a:spLocks noChangeArrowheads="1"/>
          </p:cNvSpPr>
          <p:nvPr/>
        </p:nvSpPr>
        <p:spPr bwMode="auto">
          <a:xfrm>
            <a:off x="3049588" y="3119438"/>
            <a:ext cx="35877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700" b="1">
                <a:latin typeface="Calibri" pitchFamily="34" charset="0"/>
              </a:rPr>
              <a:t>4</a:t>
            </a:r>
            <a:endParaRPr lang="es-ES" sz="700">
              <a:latin typeface="Calibri" pitchFamily="34" charset="0"/>
            </a:endParaRPr>
          </a:p>
        </p:txBody>
      </p:sp>
      <p:cxnSp>
        <p:nvCxnSpPr>
          <p:cNvPr id="78" name="77 Conector recto de flecha"/>
          <p:cNvCxnSpPr/>
          <p:nvPr/>
        </p:nvCxnSpPr>
        <p:spPr>
          <a:xfrm>
            <a:off x="3671888" y="3203575"/>
            <a:ext cx="179387" cy="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78 Conector recto de flecha"/>
          <p:cNvCxnSpPr/>
          <p:nvPr/>
        </p:nvCxnSpPr>
        <p:spPr>
          <a:xfrm>
            <a:off x="1844675" y="2555875"/>
            <a:ext cx="179388" cy="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39" name="41 CuadroTexto"/>
          <p:cNvSpPr txBox="1">
            <a:spLocks noChangeArrowheads="1"/>
          </p:cNvSpPr>
          <p:nvPr/>
        </p:nvSpPr>
        <p:spPr bwMode="auto">
          <a:xfrm>
            <a:off x="4678363" y="3100388"/>
            <a:ext cx="28892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700" b="1">
                <a:latin typeface="Calibri" pitchFamily="34" charset="0"/>
              </a:rPr>
              <a:t>5</a:t>
            </a:r>
            <a:endParaRPr lang="es-ES" sz="700">
              <a:latin typeface="Calibri" pitchFamily="34" charset="0"/>
            </a:endParaRPr>
          </a:p>
        </p:txBody>
      </p:sp>
      <p:cxnSp>
        <p:nvCxnSpPr>
          <p:cNvPr id="81" name="80 Conector recto de flecha"/>
          <p:cNvCxnSpPr/>
          <p:nvPr/>
        </p:nvCxnSpPr>
        <p:spPr>
          <a:xfrm>
            <a:off x="5229225" y="3184525"/>
            <a:ext cx="180975" cy="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38 CuadroTexto"/>
          <p:cNvSpPr txBox="1"/>
          <p:nvPr/>
        </p:nvSpPr>
        <p:spPr>
          <a:xfrm>
            <a:off x="539750" y="4221163"/>
            <a:ext cx="2889250" cy="18272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es-VE" sz="1200" b="1" u="sng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Leyenda:</a:t>
            </a:r>
          </a:p>
          <a:p>
            <a:endParaRPr lang="es-VE" sz="1200">
              <a:latin typeface="Calibri" pitchFamily="34" charset="0"/>
            </a:endParaRPr>
          </a:p>
          <a:p>
            <a:r>
              <a:rPr lang="es-VE" sz="1200" b="1">
                <a:latin typeface="Calibri" pitchFamily="34" charset="0"/>
              </a:rPr>
              <a:t>0. Ingresar al Sistema.</a:t>
            </a:r>
          </a:p>
          <a:p>
            <a:r>
              <a:rPr lang="es-VE" sz="1200" b="1">
                <a:latin typeface="Calibri" pitchFamily="34" charset="0"/>
              </a:rPr>
              <a:t>1. Mostrar Lista de Clientes.</a:t>
            </a:r>
          </a:p>
          <a:p>
            <a:r>
              <a:rPr lang="es-VE" sz="1200" b="1">
                <a:latin typeface="Calibri" pitchFamily="34" charset="0"/>
              </a:rPr>
              <a:t>2. Eliminar Cliente.</a:t>
            </a:r>
          </a:p>
          <a:p>
            <a:r>
              <a:rPr lang="es-VE" sz="1200" b="1">
                <a:latin typeface="Calibri" pitchFamily="34" charset="0"/>
              </a:rPr>
              <a:t>3. Retornar Lista de Clientes.</a:t>
            </a:r>
          </a:p>
          <a:p>
            <a:r>
              <a:rPr lang="es-VE" sz="1200" b="1">
                <a:latin typeface="Calibri" pitchFamily="34" charset="0"/>
              </a:rPr>
              <a:t>4. Enviar Nueva Lista de Clientes</a:t>
            </a:r>
          </a:p>
          <a:p>
            <a:r>
              <a:rPr lang="es-VE" sz="1200" b="1">
                <a:latin typeface="Calibri" pitchFamily="34" charset="0"/>
              </a:rPr>
              <a:t>5. Almacenar Nueva Lista de Clientes. </a:t>
            </a:r>
          </a:p>
          <a:p>
            <a:endParaRPr lang="es-VE">
              <a:latin typeface="Calibri" pitchFamily="34" charset="0"/>
            </a:endParaRPr>
          </a:p>
        </p:txBody>
      </p:sp>
      <p:sp>
        <p:nvSpPr>
          <p:cNvPr id="25643" name="Line 43"/>
          <p:cNvSpPr>
            <a:spLocks noChangeShapeType="1"/>
          </p:cNvSpPr>
          <p:nvPr/>
        </p:nvSpPr>
        <p:spPr bwMode="auto">
          <a:xfrm>
            <a:off x="908050" y="2700338"/>
            <a:ext cx="1368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VE"/>
          </a:p>
        </p:txBody>
      </p:sp>
      <p:sp>
        <p:nvSpPr>
          <p:cNvPr id="25644" name="Line 44"/>
          <p:cNvSpPr>
            <a:spLocks noChangeShapeType="1"/>
          </p:cNvSpPr>
          <p:nvPr/>
        </p:nvSpPr>
        <p:spPr bwMode="auto">
          <a:xfrm>
            <a:off x="2708275" y="2700338"/>
            <a:ext cx="1368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VE"/>
          </a:p>
        </p:txBody>
      </p:sp>
      <p:sp>
        <p:nvSpPr>
          <p:cNvPr id="25645" name="Line 45"/>
          <p:cNvSpPr>
            <a:spLocks noChangeShapeType="1"/>
          </p:cNvSpPr>
          <p:nvPr/>
        </p:nvSpPr>
        <p:spPr bwMode="auto">
          <a:xfrm>
            <a:off x="4365625" y="2700338"/>
            <a:ext cx="1368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VE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3 CuadroTexto"/>
          <p:cNvSpPr txBox="1">
            <a:spLocks noChangeArrowheads="1"/>
          </p:cNvSpPr>
          <p:nvPr/>
        </p:nvSpPr>
        <p:spPr bwMode="auto">
          <a:xfrm>
            <a:off x="642938" y="357188"/>
            <a:ext cx="52863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>
                <a:latin typeface="Calibri" pitchFamily="34" charset="0"/>
              </a:rPr>
              <a:t>Diagrama de Colaboración (Gestor Administrador)</a:t>
            </a:r>
          </a:p>
          <a:p>
            <a:endParaRPr lang="es-ES">
              <a:latin typeface="Calibri" pitchFamily="34" charset="0"/>
            </a:endParaRPr>
          </a:p>
        </p:txBody>
      </p:sp>
      <p:sp>
        <p:nvSpPr>
          <p:cNvPr id="6" name="5 Elipse"/>
          <p:cNvSpPr/>
          <p:nvPr/>
        </p:nvSpPr>
        <p:spPr bwMode="auto">
          <a:xfrm>
            <a:off x="549275" y="2243138"/>
            <a:ext cx="287338" cy="2508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1100"/>
          </a:p>
        </p:txBody>
      </p:sp>
      <p:cxnSp>
        <p:nvCxnSpPr>
          <p:cNvPr id="7" name="6 Conector recto"/>
          <p:cNvCxnSpPr>
            <a:stCxn id="6" idx="4"/>
          </p:cNvCxnSpPr>
          <p:nvPr/>
        </p:nvCxnSpPr>
        <p:spPr bwMode="auto">
          <a:xfrm rot="5400000">
            <a:off x="392112" y="2784476"/>
            <a:ext cx="600075" cy="0"/>
          </a:xfrm>
          <a:prstGeom prst="lin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"/>
          <p:cNvCxnSpPr/>
          <p:nvPr/>
        </p:nvCxnSpPr>
        <p:spPr bwMode="auto">
          <a:xfrm rot="5400000">
            <a:off x="536575" y="3052763"/>
            <a:ext cx="149225" cy="161925"/>
          </a:xfrm>
          <a:prstGeom prst="lin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"/>
          <p:cNvCxnSpPr/>
          <p:nvPr/>
        </p:nvCxnSpPr>
        <p:spPr bwMode="auto">
          <a:xfrm rot="16200000" flipH="1">
            <a:off x="697706" y="3053557"/>
            <a:ext cx="149225" cy="160338"/>
          </a:xfrm>
          <a:prstGeom prst="lin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 bwMode="auto">
          <a:xfrm>
            <a:off x="404813" y="2700338"/>
            <a:ext cx="534987" cy="0"/>
          </a:xfrm>
          <a:prstGeom prst="lin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24" name="24 CuadroTexto"/>
          <p:cNvSpPr txBox="1">
            <a:spLocks noChangeArrowheads="1"/>
          </p:cNvSpPr>
          <p:nvPr/>
        </p:nvSpPr>
        <p:spPr bwMode="auto">
          <a:xfrm>
            <a:off x="0" y="3276600"/>
            <a:ext cx="1376363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800" b="1">
                <a:latin typeface="Calibri" pitchFamily="34" charset="0"/>
              </a:rPr>
              <a:t>Administrador</a:t>
            </a:r>
          </a:p>
        </p:txBody>
      </p:sp>
      <p:grpSp>
        <p:nvGrpSpPr>
          <p:cNvPr id="34825" name="25 Grupo"/>
          <p:cNvGrpSpPr>
            <a:grpSpLocks/>
          </p:cNvGrpSpPr>
          <p:nvPr/>
        </p:nvGrpSpPr>
        <p:grpSpPr bwMode="auto">
          <a:xfrm>
            <a:off x="2276475" y="2555875"/>
            <a:ext cx="452438" cy="287338"/>
            <a:chOff x="2051720" y="2034481"/>
            <a:chExt cx="451705" cy="288032"/>
          </a:xfrm>
        </p:grpSpPr>
        <p:cxnSp>
          <p:nvCxnSpPr>
            <p:cNvPr id="16" name="15 Conector recto"/>
            <p:cNvCxnSpPr/>
            <p:nvPr/>
          </p:nvCxnSpPr>
          <p:spPr>
            <a:xfrm>
              <a:off x="2051720" y="2034481"/>
              <a:ext cx="0" cy="288032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" name="17 Conector recto"/>
            <p:cNvCxnSpPr/>
            <p:nvPr/>
          </p:nvCxnSpPr>
          <p:spPr>
            <a:xfrm>
              <a:off x="2051720" y="2179293"/>
              <a:ext cx="144229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0" name="19 Elipse"/>
            <p:cNvSpPr/>
            <p:nvPr/>
          </p:nvSpPr>
          <p:spPr>
            <a:xfrm>
              <a:off x="2214968" y="2034481"/>
              <a:ext cx="288457" cy="2880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VE" sz="1100"/>
            </a:p>
          </p:txBody>
        </p:sp>
      </p:grpSp>
      <p:grpSp>
        <p:nvGrpSpPr>
          <p:cNvPr id="34829" name="49 Grupo"/>
          <p:cNvGrpSpPr>
            <a:grpSpLocks/>
          </p:cNvGrpSpPr>
          <p:nvPr/>
        </p:nvGrpSpPr>
        <p:grpSpPr bwMode="auto">
          <a:xfrm>
            <a:off x="5595938" y="2543175"/>
            <a:ext cx="576262" cy="300038"/>
            <a:chOff x="6300192" y="2564904"/>
            <a:chExt cx="576064" cy="300004"/>
          </a:xfrm>
        </p:grpSpPr>
        <p:sp>
          <p:nvSpPr>
            <p:cNvPr id="27" name="26 Elipse"/>
            <p:cNvSpPr/>
            <p:nvPr/>
          </p:nvSpPr>
          <p:spPr>
            <a:xfrm>
              <a:off x="6444604" y="2564904"/>
              <a:ext cx="287239" cy="28730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VE" sz="1100"/>
            </a:p>
          </p:txBody>
        </p:sp>
        <p:cxnSp>
          <p:nvCxnSpPr>
            <p:cNvPr id="29" name="28 Conector recto"/>
            <p:cNvCxnSpPr/>
            <p:nvPr/>
          </p:nvCxnSpPr>
          <p:spPr>
            <a:xfrm>
              <a:off x="6300192" y="2864908"/>
              <a:ext cx="576064" cy="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4832" name="45 Grupo"/>
          <p:cNvGrpSpPr>
            <a:grpSpLocks/>
          </p:cNvGrpSpPr>
          <p:nvPr/>
        </p:nvGrpSpPr>
        <p:grpSpPr bwMode="auto">
          <a:xfrm>
            <a:off x="4076700" y="2484438"/>
            <a:ext cx="287338" cy="354012"/>
            <a:chOff x="3413756" y="3088389"/>
            <a:chExt cx="288032" cy="353163"/>
          </a:xfrm>
        </p:grpSpPr>
        <p:sp>
          <p:nvSpPr>
            <p:cNvPr id="25" name="24 Elipse"/>
            <p:cNvSpPr/>
            <p:nvPr/>
          </p:nvSpPr>
          <p:spPr>
            <a:xfrm>
              <a:off x="3413756" y="3153320"/>
              <a:ext cx="288032" cy="2882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VE" sz="1100"/>
            </a:p>
          </p:txBody>
        </p:sp>
        <p:grpSp>
          <p:nvGrpSpPr>
            <p:cNvPr id="34834" name="44 Grupo"/>
            <p:cNvGrpSpPr>
              <a:grpSpLocks/>
            </p:cNvGrpSpPr>
            <p:nvPr/>
          </p:nvGrpSpPr>
          <p:grpSpPr bwMode="auto">
            <a:xfrm rot="-4740000">
              <a:off x="3453384" y="3088389"/>
              <a:ext cx="144000" cy="144000"/>
              <a:chOff x="4211960" y="4149080"/>
              <a:chExt cx="166092" cy="144016"/>
            </a:xfrm>
          </p:grpSpPr>
          <p:cxnSp>
            <p:nvCxnSpPr>
              <p:cNvPr id="42" name="41 Conector recto"/>
              <p:cNvCxnSpPr/>
              <p:nvPr/>
            </p:nvCxnSpPr>
            <p:spPr>
              <a:xfrm>
                <a:off x="4199285" y="4144321"/>
                <a:ext cx="0" cy="138462"/>
              </a:xfrm>
              <a:prstGeom prst="lin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43 Conector recto"/>
              <p:cNvCxnSpPr/>
              <p:nvPr/>
            </p:nvCxnSpPr>
            <p:spPr>
              <a:xfrm>
                <a:off x="4216014" y="4138121"/>
                <a:ext cx="166225" cy="70027"/>
              </a:xfrm>
              <a:prstGeom prst="lin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cxnSp>
        <p:nvCxnSpPr>
          <p:cNvPr id="51" name="50 Conector recto de flecha"/>
          <p:cNvCxnSpPr/>
          <p:nvPr/>
        </p:nvCxnSpPr>
        <p:spPr>
          <a:xfrm>
            <a:off x="3644900" y="2555875"/>
            <a:ext cx="179388" cy="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58 Conector recto de flecha"/>
          <p:cNvCxnSpPr/>
          <p:nvPr/>
        </p:nvCxnSpPr>
        <p:spPr>
          <a:xfrm>
            <a:off x="5229225" y="2555875"/>
            <a:ext cx="180975" cy="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39" name="60 CuadroTexto"/>
          <p:cNvSpPr txBox="1">
            <a:spLocks noChangeArrowheads="1"/>
          </p:cNvSpPr>
          <p:nvPr/>
        </p:nvSpPr>
        <p:spPr bwMode="auto">
          <a:xfrm>
            <a:off x="1773238" y="2916238"/>
            <a:ext cx="14049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1000" b="1" u="sng">
                <a:latin typeface="Calibri" pitchFamily="34" charset="0"/>
              </a:rPr>
              <a:t>: </a:t>
            </a:r>
            <a:r>
              <a:rPr lang="es-ES" sz="1000" u="sng">
                <a:latin typeface="Calibri" pitchFamily="34" charset="0"/>
              </a:rPr>
              <a:t>IU ADMINISTRADOR</a:t>
            </a:r>
            <a:endParaRPr lang="es-VE" sz="1000">
              <a:latin typeface="Calibri" pitchFamily="34" charset="0"/>
            </a:endParaRPr>
          </a:p>
        </p:txBody>
      </p:sp>
      <p:sp>
        <p:nvSpPr>
          <p:cNvPr id="34840" name="61 CuadroTexto"/>
          <p:cNvSpPr txBox="1">
            <a:spLocks noChangeArrowheads="1"/>
          </p:cNvSpPr>
          <p:nvPr/>
        </p:nvSpPr>
        <p:spPr bwMode="auto">
          <a:xfrm>
            <a:off x="3429000" y="2916238"/>
            <a:ext cx="165576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1000" u="sng">
                <a:latin typeface="Calibri" pitchFamily="34" charset="0"/>
              </a:rPr>
              <a:t>GESTOR ADMINISTRADOR</a:t>
            </a:r>
            <a:endParaRPr lang="es-VE" sz="1000" u="sng">
              <a:latin typeface="Calibri" pitchFamily="34" charset="0"/>
            </a:endParaRPr>
          </a:p>
        </p:txBody>
      </p:sp>
      <p:sp>
        <p:nvSpPr>
          <p:cNvPr id="34841" name="62 CuadroTexto"/>
          <p:cNvSpPr txBox="1">
            <a:spLocks noChangeArrowheads="1"/>
          </p:cNvSpPr>
          <p:nvPr/>
        </p:nvSpPr>
        <p:spPr bwMode="auto">
          <a:xfrm>
            <a:off x="5229225" y="2916238"/>
            <a:ext cx="140335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1000" b="1" u="sng">
                <a:latin typeface="Calibri" pitchFamily="34" charset="0"/>
              </a:rPr>
              <a:t>:</a:t>
            </a:r>
            <a:r>
              <a:rPr lang="es-ES" sz="1000" u="sng">
                <a:latin typeface="Calibri" pitchFamily="34" charset="0"/>
              </a:rPr>
              <a:t> REGISTRAR</a:t>
            </a:r>
            <a:endParaRPr lang="es-VE" sz="1000" u="sng">
              <a:latin typeface="Calibri" pitchFamily="34" charset="0"/>
            </a:endParaRPr>
          </a:p>
        </p:txBody>
      </p:sp>
      <p:sp>
        <p:nvSpPr>
          <p:cNvPr id="34842" name="37 CuadroTexto"/>
          <p:cNvSpPr txBox="1">
            <a:spLocks noChangeArrowheads="1"/>
          </p:cNvSpPr>
          <p:nvPr/>
        </p:nvSpPr>
        <p:spPr bwMode="auto">
          <a:xfrm>
            <a:off x="908050" y="2484438"/>
            <a:ext cx="1347788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700" b="1">
                <a:latin typeface="Calibri" pitchFamily="34" charset="0"/>
              </a:rPr>
              <a:t>0</a:t>
            </a:r>
          </a:p>
        </p:txBody>
      </p:sp>
      <p:sp>
        <p:nvSpPr>
          <p:cNvPr id="34843" name="37 CuadroTexto"/>
          <p:cNvSpPr txBox="1">
            <a:spLocks noChangeArrowheads="1"/>
          </p:cNvSpPr>
          <p:nvPr/>
        </p:nvSpPr>
        <p:spPr bwMode="auto">
          <a:xfrm>
            <a:off x="2924175" y="2484438"/>
            <a:ext cx="50482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700" b="1">
                <a:latin typeface="Calibri" pitchFamily="34" charset="0"/>
              </a:rPr>
              <a:t>1</a:t>
            </a:r>
          </a:p>
        </p:txBody>
      </p:sp>
      <p:sp>
        <p:nvSpPr>
          <p:cNvPr id="34844" name="69 CuadroTexto"/>
          <p:cNvSpPr txBox="1">
            <a:spLocks noChangeArrowheads="1"/>
          </p:cNvSpPr>
          <p:nvPr/>
        </p:nvSpPr>
        <p:spPr bwMode="auto">
          <a:xfrm>
            <a:off x="4652963" y="2484438"/>
            <a:ext cx="28892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700" b="1">
                <a:latin typeface="Calibri" pitchFamily="34" charset="0"/>
              </a:rPr>
              <a:t>2</a:t>
            </a:r>
          </a:p>
        </p:txBody>
      </p:sp>
      <p:sp>
        <p:nvSpPr>
          <p:cNvPr id="34845" name="41 CuadroTexto"/>
          <p:cNvSpPr txBox="1">
            <a:spLocks noChangeArrowheads="1"/>
          </p:cNvSpPr>
          <p:nvPr/>
        </p:nvSpPr>
        <p:spPr bwMode="auto">
          <a:xfrm>
            <a:off x="1341438" y="2700338"/>
            <a:ext cx="476250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700" b="1">
                <a:latin typeface="Calibri" pitchFamily="34" charset="0"/>
              </a:rPr>
              <a:t>3</a:t>
            </a:r>
          </a:p>
        </p:txBody>
      </p:sp>
      <p:cxnSp>
        <p:nvCxnSpPr>
          <p:cNvPr id="72" name="71 Conector recto de flecha"/>
          <p:cNvCxnSpPr/>
          <p:nvPr/>
        </p:nvCxnSpPr>
        <p:spPr>
          <a:xfrm flipH="1">
            <a:off x="1844675" y="2790825"/>
            <a:ext cx="180975" cy="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47" name="41 CuadroTexto"/>
          <p:cNvSpPr txBox="1">
            <a:spLocks noChangeArrowheads="1"/>
          </p:cNvSpPr>
          <p:nvPr/>
        </p:nvSpPr>
        <p:spPr bwMode="auto">
          <a:xfrm>
            <a:off x="3049588" y="3119438"/>
            <a:ext cx="35877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700" b="1">
                <a:latin typeface="Calibri" pitchFamily="34" charset="0"/>
              </a:rPr>
              <a:t>4</a:t>
            </a:r>
            <a:endParaRPr lang="es-ES" sz="700">
              <a:latin typeface="Calibri" pitchFamily="34" charset="0"/>
            </a:endParaRPr>
          </a:p>
        </p:txBody>
      </p:sp>
      <p:cxnSp>
        <p:nvCxnSpPr>
          <p:cNvPr id="78" name="77 Conector recto de flecha"/>
          <p:cNvCxnSpPr/>
          <p:nvPr/>
        </p:nvCxnSpPr>
        <p:spPr>
          <a:xfrm>
            <a:off x="3671888" y="3203575"/>
            <a:ext cx="179387" cy="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78 Conector recto de flecha"/>
          <p:cNvCxnSpPr/>
          <p:nvPr/>
        </p:nvCxnSpPr>
        <p:spPr>
          <a:xfrm>
            <a:off x="1844675" y="2555875"/>
            <a:ext cx="179388" cy="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50" name="41 CuadroTexto"/>
          <p:cNvSpPr txBox="1">
            <a:spLocks noChangeArrowheads="1"/>
          </p:cNvSpPr>
          <p:nvPr/>
        </p:nvSpPr>
        <p:spPr bwMode="auto">
          <a:xfrm>
            <a:off x="4678363" y="3100388"/>
            <a:ext cx="28892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700" b="1">
                <a:latin typeface="Calibri" pitchFamily="34" charset="0"/>
              </a:rPr>
              <a:t>5</a:t>
            </a:r>
            <a:endParaRPr lang="es-ES" sz="700">
              <a:latin typeface="Calibri" pitchFamily="34" charset="0"/>
            </a:endParaRPr>
          </a:p>
        </p:txBody>
      </p:sp>
      <p:cxnSp>
        <p:nvCxnSpPr>
          <p:cNvPr id="81" name="80 Conector recto de flecha"/>
          <p:cNvCxnSpPr/>
          <p:nvPr/>
        </p:nvCxnSpPr>
        <p:spPr>
          <a:xfrm>
            <a:off x="5229225" y="3184525"/>
            <a:ext cx="180975" cy="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38 CuadroTexto"/>
          <p:cNvSpPr txBox="1"/>
          <p:nvPr/>
        </p:nvSpPr>
        <p:spPr>
          <a:xfrm>
            <a:off x="539750" y="4221163"/>
            <a:ext cx="2889250" cy="18272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es-VE" sz="1200" b="1" u="sng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Leyenda:</a:t>
            </a:r>
          </a:p>
          <a:p>
            <a:endParaRPr lang="es-VE" sz="1200">
              <a:latin typeface="Calibri" pitchFamily="34" charset="0"/>
            </a:endParaRPr>
          </a:p>
          <a:p>
            <a:r>
              <a:rPr lang="es-VE" sz="1200" b="1">
                <a:latin typeface="Calibri" pitchFamily="34" charset="0"/>
              </a:rPr>
              <a:t>0. Ingresar al Sistema.</a:t>
            </a:r>
          </a:p>
          <a:p>
            <a:r>
              <a:rPr lang="es-VE" sz="1200" b="1">
                <a:latin typeface="Calibri" pitchFamily="34" charset="0"/>
              </a:rPr>
              <a:t>1. Registrar Cliente.</a:t>
            </a:r>
          </a:p>
          <a:p>
            <a:r>
              <a:rPr lang="es-VE" sz="1200" b="1">
                <a:latin typeface="Calibri" pitchFamily="34" charset="0"/>
              </a:rPr>
              <a:t>2. Cargar Datos Cliente.</a:t>
            </a:r>
          </a:p>
          <a:p>
            <a:r>
              <a:rPr lang="es-VE" sz="1200" b="1">
                <a:latin typeface="Calibri" pitchFamily="34" charset="0"/>
              </a:rPr>
              <a:t>3. Muestra Mensaje.</a:t>
            </a:r>
          </a:p>
          <a:p>
            <a:r>
              <a:rPr lang="es-VE" sz="1200" b="1">
                <a:latin typeface="Calibri" pitchFamily="34" charset="0"/>
              </a:rPr>
              <a:t>4. Enviar Nuevo Cliente.</a:t>
            </a:r>
          </a:p>
          <a:p>
            <a:r>
              <a:rPr lang="es-VE" sz="1200" b="1">
                <a:latin typeface="Calibri" pitchFamily="34" charset="0"/>
              </a:rPr>
              <a:t>5. Almacenar Nuevo Cliente. </a:t>
            </a:r>
          </a:p>
          <a:p>
            <a:endParaRPr lang="es-VE">
              <a:latin typeface="Calibri" pitchFamily="34" charset="0"/>
            </a:endParaRPr>
          </a:p>
        </p:txBody>
      </p:sp>
      <p:sp>
        <p:nvSpPr>
          <p:cNvPr id="34853" name="Line 37"/>
          <p:cNvSpPr>
            <a:spLocks noChangeShapeType="1"/>
          </p:cNvSpPr>
          <p:nvPr/>
        </p:nvSpPr>
        <p:spPr bwMode="auto">
          <a:xfrm>
            <a:off x="908050" y="2700338"/>
            <a:ext cx="1368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VE"/>
          </a:p>
        </p:txBody>
      </p:sp>
      <p:sp>
        <p:nvSpPr>
          <p:cNvPr id="34854" name="Line 38"/>
          <p:cNvSpPr>
            <a:spLocks noChangeShapeType="1"/>
          </p:cNvSpPr>
          <p:nvPr/>
        </p:nvSpPr>
        <p:spPr bwMode="auto">
          <a:xfrm>
            <a:off x="2708275" y="2700338"/>
            <a:ext cx="1368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VE"/>
          </a:p>
        </p:txBody>
      </p:sp>
      <p:sp>
        <p:nvSpPr>
          <p:cNvPr id="34855" name="Line 39"/>
          <p:cNvSpPr>
            <a:spLocks noChangeShapeType="1"/>
          </p:cNvSpPr>
          <p:nvPr/>
        </p:nvSpPr>
        <p:spPr bwMode="auto">
          <a:xfrm>
            <a:off x="4365625" y="2700338"/>
            <a:ext cx="1368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VE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3 CuadroTexto"/>
          <p:cNvSpPr txBox="1">
            <a:spLocks noChangeArrowheads="1"/>
          </p:cNvSpPr>
          <p:nvPr/>
        </p:nvSpPr>
        <p:spPr bwMode="auto">
          <a:xfrm>
            <a:off x="642938" y="357188"/>
            <a:ext cx="52863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>
                <a:latin typeface="Calibri" pitchFamily="34" charset="0"/>
              </a:rPr>
              <a:t>Diagrama de Colaboración (Gestor Administrador)</a:t>
            </a:r>
          </a:p>
          <a:p>
            <a:endParaRPr lang="es-ES">
              <a:latin typeface="Calibri" pitchFamily="34" charset="0"/>
            </a:endParaRPr>
          </a:p>
        </p:txBody>
      </p:sp>
      <p:sp>
        <p:nvSpPr>
          <p:cNvPr id="6" name="5 Elipse"/>
          <p:cNvSpPr/>
          <p:nvPr/>
        </p:nvSpPr>
        <p:spPr bwMode="auto">
          <a:xfrm>
            <a:off x="549275" y="2243138"/>
            <a:ext cx="287338" cy="2508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1100"/>
          </a:p>
        </p:txBody>
      </p:sp>
      <p:cxnSp>
        <p:nvCxnSpPr>
          <p:cNvPr id="7" name="6 Conector recto"/>
          <p:cNvCxnSpPr>
            <a:stCxn id="6" idx="4"/>
          </p:cNvCxnSpPr>
          <p:nvPr/>
        </p:nvCxnSpPr>
        <p:spPr bwMode="auto">
          <a:xfrm rot="5400000">
            <a:off x="392112" y="2784476"/>
            <a:ext cx="600075" cy="0"/>
          </a:xfrm>
          <a:prstGeom prst="lin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"/>
          <p:cNvCxnSpPr/>
          <p:nvPr/>
        </p:nvCxnSpPr>
        <p:spPr bwMode="auto">
          <a:xfrm rot="5400000">
            <a:off x="536575" y="3052763"/>
            <a:ext cx="149225" cy="161925"/>
          </a:xfrm>
          <a:prstGeom prst="lin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"/>
          <p:cNvCxnSpPr/>
          <p:nvPr/>
        </p:nvCxnSpPr>
        <p:spPr bwMode="auto">
          <a:xfrm rot="16200000" flipH="1">
            <a:off x="697706" y="3053557"/>
            <a:ext cx="149225" cy="160338"/>
          </a:xfrm>
          <a:prstGeom prst="lin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 bwMode="auto">
          <a:xfrm>
            <a:off x="404813" y="2700338"/>
            <a:ext cx="534987" cy="0"/>
          </a:xfrm>
          <a:prstGeom prst="lin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48" name="24 CuadroTexto"/>
          <p:cNvSpPr txBox="1">
            <a:spLocks noChangeArrowheads="1"/>
          </p:cNvSpPr>
          <p:nvPr/>
        </p:nvSpPr>
        <p:spPr bwMode="auto">
          <a:xfrm>
            <a:off x="0" y="3276600"/>
            <a:ext cx="1376363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800" b="1">
                <a:latin typeface="Calibri" pitchFamily="34" charset="0"/>
              </a:rPr>
              <a:t>Administrador</a:t>
            </a:r>
          </a:p>
        </p:txBody>
      </p:sp>
      <p:grpSp>
        <p:nvGrpSpPr>
          <p:cNvPr id="35849" name="25 Grupo"/>
          <p:cNvGrpSpPr>
            <a:grpSpLocks/>
          </p:cNvGrpSpPr>
          <p:nvPr/>
        </p:nvGrpSpPr>
        <p:grpSpPr bwMode="auto">
          <a:xfrm>
            <a:off x="2276475" y="2555875"/>
            <a:ext cx="452438" cy="287338"/>
            <a:chOff x="2051720" y="2034481"/>
            <a:chExt cx="451705" cy="288032"/>
          </a:xfrm>
        </p:grpSpPr>
        <p:cxnSp>
          <p:nvCxnSpPr>
            <p:cNvPr id="16" name="15 Conector recto"/>
            <p:cNvCxnSpPr/>
            <p:nvPr/>
          </p:nvCxnSpPr>
          <p:spPr>
            <a:xfrm>
              <a:off x="2051720" y="2034481"/>
              <a:ext cx="0" cy="288032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" name="17 Conector recto"/>
            <p:cNvCxnSpPr/>
            <p:nvPr/>
          </p:nvCxnSpPr>
          <p:spPr>
            <a:xfrm>
              <a:off x="2051720" y="2179293"/>
              <a:ext cx="144229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0" name="19 Elipse"/>
            <p:cNvSpPr/>
            <p:nvPr/>
          </p:nvSpPr>
          <p:spPr>
            <a:xfrm>
              <a:off x="2214968" y="2034481"/>
              <a:ext cx="288457" cy="2880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VE" sz="1100"/>
            </a:p>
          </p:txBody>
        </p:sp>
      </p:grpSp>
      <p:grpSp>
        <p:nvGrpSpPr>
          <p:cNvPr id="35853" name="49 Grupo"/>
          <p:cNvGrpSpPr>
            <a:grpSpLocks/>
          </p:cNvGrpSpPr>
          <p:nvPr/>
        </p:nvGrpSpPr>
        <p:grpSpPr bwMode="auto">
          <a:xfrm>
            <a:off x="5595938" y="2543175"/>
            <a:ext cx="576262" cy="300038"/>
            <a:chOff x="6300192" y="2564904"/>
            <a:chExt cx="576064" cy="300004"/>
          </a:xfrm>
        </p:grpSpPr>
        <p:sp>
          <p:nvSpPr>
            <p:cNvPr id="27" name="26 Elipse"/>
            <p:cNvSpPr/>
            <p:nvPr/>
          </p:nvSpPr>
          <p:spPr>
            <a:xfrm>
              <a:off x="6444604" y="2564904"/>
              <a:ext cx="287239" cy="28730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VE" sz="1100"/>
            </a:p>
          </p:txBody>
        </p:sp>
        <p:cxnSp>
          <p:nvCxnSpPr>
            <p:cNvPr id="29" name="28 Conector recto"/>
            <p:cNvCxnSpPr/>
            <p:nvPr/>
          </p:nvCxnSpPr>
          <p:spPr>
            <a:xfrm>
              <a:off x="6300192" y="2864908"/>
              <a:ext cx="576064" cy="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5856" name="45 Grupo"/>
          <p:cNvGrpSpPr>
            <a:grpSpLocks/>
          </p:cNvGrpSpPr>
          <p:nvPr/>
        </p:nvGrpSpPr>
        <p:grpSpPr bwMode="auto">
          <a:xfrm>
            <a:off x="4076700" y="2484438"/>
            <a:ext cx="287338" cy="354012"/>
            <a:chOff x="3413756" y="3088389"/>
            <a:chExt cx="288032" cy="353163"/>
          </a:xfrm>
        </p:grpSpPr>
        <p:sp>
          <p:nvSpPr>
            <p:cNvPr id="25" name="24 Elipse"/>
            <p:cNvSpPr/>
            <p:nvPr/>
          </p:nvSpPr>
          <p:spPr>
            <a:xfrm>
              <a:off x="3413756" y="3153320"/>
              <a:ext cx="288032" cy="2882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VE" sz="1100"/>
            </a:p>
          </p:txBody>
        </p:sp>
        <p:grpSp>
          <p:nvGrpSpPr>
            <p:cNvPr id="35858" name="44 Grupo"/>
            <p:cNvGrpSpPr>
              <a:grpSpLocks/>
            </p:cNvGrpSpPr>
            <p:nvPr/>
          </p:nvGrpSpPr>
          <p:grpSpPr bwMode="auto">
            <a:xfrm rot="-4740000">
              <a:off x="3453384" y="3088389"/>
              <a:ext cx="144000" cy="144000"/>
              <a:chOff x="4211960" y="4149080"/>
              <a:chExt cx="166092" cy="144016"/>
            </a:xfrm>
          </p:grpSpPr>
          <p:cxnSp>
            <p:nvCxnSpPr>
              <p:cNvPr id="42" name="41 Conector recto"/>
              <p:cNvCxnSpPr/>
              <p:nvPr/>
            </p:nvCxnSpPr>
            <p:spPr>
              <a:xfrm>
                <a:off x="4199285" y="4144321"/>
                <a:ext cx="0" cy="138462"/>
              </a:xfrm>
              <a:prstGeom prst="lin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43 Conector recto"/>
              <p:cNvCxnSpPr/>
              <p:nvPr/>
            </p:nvCxnSpPr>
            <p:spPr>
              <a:xfrm>
                <a:off x="4216014" y="4138121"/>
                <a:ext cx="166225" cy="70027"/>
              </a:xfrm>
              <a:prstGeom prst="lin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cxnSp>
        <p:nvCxnSpPr>
          <p:cNvPr id="51" name="50 Conector recto de flecha"/>
          <p:cNvCxnSpPr/>
          <p:nvPr/>
        </p:nvCxnSpPr>
        <p:spPr>
          <a:xfrm>
            <a:off x="3644900" y="2555875"/>
            <a:ext cx="179388" cy="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58 Conector recto de flecha"/>
          <p:cNvCxnSpPr/>
          <p:nvPr/>
        </p:nvCxnSpPr>
        <p:spPr>
          <a:xfrm>
            <a:off x="5229225" y="2555875"/>
            <a:ext cx="180975" cy="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63" name="60 CuadroTexto"/>
          <p:cNvSpPr txBox="1">
            <a:spLocks noChangeArrowheads="1"/>
          </p:cNvSpPr>
          <p:nvPr/>
        </p:nvSpPr>
        <p:spPr bwMode="auto">
          <a:xfrm>
            <a:off x="1773238" y="2916238"/>
            <a:ext cx="14049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1000" b="1" u="sng">
                <a:latin typeface="Calibri" pitchFamily="34" charset="0"/>
              </a:rPr>
              <a:t>: </a:t>
            </a:r>
            <a:r>
              <a:rPr lang="es-ES" sz="1000" u="sng">
                <a:latin typeface="Calibri" pitchFamily="34" charset="0"/>
              </a:rPr>
              <a:t>IU ADMINISTRADOR</a:t>
            </a:r>
            <a:endParaRPr lang="es-VE" sz="1000">
              <a:latin typeface="Calibri" pitchFamily="34" charset="0"/>
            </a:endParaRPr>
          </a:p>
        </p:txBody>
      </p:sp>
      <p:sp>
        <p:nvSpPr>
          <p:cNvPr id="35864" name="61 CuadroTexto"/>
          <p:cNvSpPr txBox="1">
            <a:spLocks noChangeArrowheads="1"/>
          </p:cNvSpPr>
          <p:nvPr/>
        </p:nvSpPr>
        <p:spPr bwMode="auto">
          <a:xfrm>
            <a:off x="3429000" y="2916238"/>
            <a:ext cx="165576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1000" u="sng">
                <a:latin typeface="Calibri" pitchFamily="34" charset="0"/>
              </a:rPr>
              <a:t>GESTOR ADMINISTRADOR</a:t>
            </a:r>
            <a:endParaRPr lang="es-VE" sz="1000" u="sng">
              <a:latin typeface="Calibri" pitchFamily="34" charset="0"/>
            </a:endParaRPr>
          </a:p>
        </p:txBody>
      </p:sp>
      <p:sp>
        <p:nvSpPr>
          <p:cNvPr id="35865" name="62 CuadroTexto"/>
          <p:cNvSpPr txBox="1">
            <a:spLocks noChangeArrowheads="1"/>
          </p:cNvSpPr>
          <p:nvPr/>
        </p:nvSpPr>
        <p:spPr bwMode="auto">
          <a:xfrm>
            <a:off x="5229225" y="2916238"/>
            <a:ext cx="140335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1000" b="1" u="sng">
                <a:latin typeface="Calibri" pitchFamily="34" charset="0"/>
              </a:rPr>
              <a:t>:</a:t>
            </a:r>
            <a:r>
              <a:rPr lang="es-ES" sz="1000" u="sng">
                <a:latin typeface="Calibri" pitchFamily="34" charset="0"/>
              </a:rPr>
              <a:t> MASIVO</a:t>
            </a:r>
            <a:endParaRPr lang="es-VE" sz="1000" u="sng">
              <a:latin typeface="Calibri" pitchFamily="34" charset="0"/>
            </a:endParaRPr>
          </a:p>
        </p:txBody>
      </p:sp>
      <p:sp>
        <p:nvSpPr>
          <p:cNvPr id="35866" name="37 CuadroTexto"/>
          <p:cNvSpPr txBox="1">
            <a:spLocks noChangeArrowheads="1"/>
          </p:cNvSpPr>
          <p:nvPr/>
        </p:nvSpPr>
        <p:spPr bwMode="auto">
          <a:xfrm>
            <a:off x="908050" y="2484438"/>
            <a:ext cx="1347788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700" b="1">
                <a:latin typeface="Calibri" pitchFamily="34" charset="0"/>
              </a:rPr>
              <a:t>0</a:t>
            </a:r>
          </a:p>
        </p:txBody>
      </p:sp>
      <p:sp>
        <p:nvSpPr>
          <p:cNvPr id="35867" name="37 CuadroTexto"/>
          <p:cNvSpPr txBox="1">
            <a:spLocks noChangeArrowheads="1"/>
          </p:cNvSpPr>
          <p:nvPr/>
        </p:nvSpPr>
        <p:spPr bwMode="auto">
          <a:xfrm>
            <a:off x="2924175" y="2484438"/>
            <a:ext cx="50482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700" b="1">
                <a:latin typeface="Calibri" pitchFamily="34" charset="0"/>
              </a:rPr>
              <a:t>1</a:t>
            </a:r>
          </a:p>
        </p:txBody>
      </p:sp>
      <p:sp>
        <p:nvSpPr>
          <p:cNvPr id="35868" name="69 CuadroTexto"/>
          <p:cNvSpPr txBox="1">
            <a:spLocks noChangeArrowheads="1"/>
          </p:cNvSpPr>
          <p:nvPr/>
        </p:nvSpPr>
        <p:spPr bwMode="auto">
          <a:xfrm>
            <a:off x="4652963" y="2484438"/>
            <a:ext cx="28892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700" b="1">
                <a:latin typeface="Calibri" pitchFamily="34" charset="0"/>
              </a:rPr>
              <a:t>2</a:t>
            </a:r>
          </a:p>
        </p:txBody>
      </p:sp>
      <p:sp>
        <p:nvSpPr>
          <p:cNvPr id="35869" name="41 CuadroTexto"/>
          <p:cNvSpPr txBox="1">
            <a:spLocks noChangeArrowheads="1"/>
          </p:cNvSpPr>
          <p:nvPr/>
        </p:nvSpPr>
        <p:spPr bwMode="auto">
          <a:xfrm>
            <a:off x="1341438" y="2771775"/>
            <a:ext cx="476250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700" b="1">
                <a:latin typeface="Calibri" pitchFamily="34" charset="0"/>
              </a:rPr>
              <a:t>3</a:t>
            </a:r>
          </a:p>
        </p:txBody>
      </p:sp>
      <p:cxnSp>
        <p:nvCxnSpPr>
          <p:cNvPr id="72" name="71 Conector recto de flecha"/>
          <p:cNvCxnSpPr/>
          <p:nvPr/>
        </p:nvCxnSpPr>
        <p:spPr>
          <a:xfrm flipH="1">
            <a:off x="1844675" y="2843213"/>
            <a:ext cx="180975" cy="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71" name="41 CuadroTexto"/>
          <p:cNvSpPr txBox="1">
            <a:spLocks noChangeArrowheads="1"/>
          </p:cNvSpPr>
          <p:nvPr/>
        </p:nvSpPr>
        <p:spPr bwMode="auto">
          <a:xfrm>
            <a:off x="4652963" y="3132138"/>
            <a:ext cx="35877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700" b="1">
                <a:latin typeface="Calibri" pitchFamily="34" charset="0"/>
              </a:rPr>
              <a:t>4</a:t>
            </a:r>
            <a:endParaRPr lang="es-ES" sz="700">
              <a:latin typeface="Calibri" pitchFamily="34" charset="0"/>
            </a:endParaRPr>
          </a:p>
        </p:txBody>
      </p:sp>
      <p:cxnSp>
        <p:nvCxnSpPr>
          <p:cNvPr id="79" name="78 Conector recto de flecha"/>
          <p:cNvCxnSpPr/>
          <p:nvPr/>
        </p:nvCxnSpPr>
        <p:spPr>
          <a:xfrm>
            <a:off x="1844675" y="2555875"/>
            <a:ext cx="179388" cy="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80 Conector recto de flecha"/>
          <p:cNvCxnSpPr/>
          <p:nvPr/>
        </p:nvCxnSpPr>
        <p:spPr>
          <a:xfrm>
            <a:off x="5229225" y="3184525"/>
            <a:ext cx="180975" cy="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38 CuadroTexto"/>
          <p:cNvSpPr txBox="1"/>
          <p:nvPr/>
        </p:nvSpPr>
        <p:spPr>
          <a:xfrm>
            <a:off x="539750" y="4221163"/>
            <a:ext cx="2889250" cy="16446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es-VE" sz="1200" b="1" u="sng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Leyenda:</a:t>
            </a:r>
          </a:p>
          <a:p>
            <a:endParaRPr lang="es-VE" sz="1200">
              <a:latin typeface="Calibri" pitchFamily="34" charset="0"/>
            </a:endParaRPr>
          </a:p>
          <a:p>
            <a:r>
              <a:rPr lang="es-VE" sz="1200" b="1">
                <a:latin typeface="Calibri" pitchFamily="34" charset="0"/>
              </a:rPr>
              <a:t>0. Ingresar al Sistema.</a:t>
            </a:r>
          </a:p>
          <a:p>
            <a:r>
              <a:rPr lang="es-VE" sz="1200" b="1">
                <a:latin typeface="Calibri" pitchFamily="34" charset="0"/>
              </a:rPr>
              <a:t>1. Enviar Correo.</a:t>
            </a:r>
          </a:p>
          <a:p>
            <a:r>
              <a:rPr lang="es-VE" sz="1200" b="1">
                <a:latin typeface="Calibri" pitchFamily="34" charset="0"/>
              </a:rPr>
              <a:t>2. Cargar Datos Correo Obligatorios.</a:t>
            </a:r>
          </a:p>
          <a:p>
            <a:r>
              <a:rPr lang="es-VE" sz="1200" b="1">
                <a:latin typeface="Calibri" pitchFamily="34" charset="0"/>
              </a:rPr>
              <a:t>3. Muestra Mensaje.</a:t>
            </a:r>
          </a:p>
          <a:p>
            <a:r>
              <a:rPr lang="es-VE" sz="1200" b="1">
                <a:latin typeface="Calibri" pitchFamily="34" charset="0"/>
              </a:rPr>
              <a:t>4. Almacenar Correo. </a:t>
            </a:r>
          </a:p>
          <a:p>
            <a:endParaRPr lang="es-VE">
              <a:latin typeface="Calibri" pitchFamily="34" charset="0"/>
            </a:endParaRPr>
          </a:p>
        </p:txBody>
      </p:sp>
      <p:sp>
        <p:nvSpPr>
          <p:cNvPr id="35877" name="Line 37"/>
          <p:cNvSpPr>
            <a:spLocks noChangeShapeType="1"/>
          </p:cNvSpPr>
          <p:nvPr/>
        </p:nvSpPr>
        <p:spPr bwMode="auto">
          <a:xfrm>
            <a:off x="908050" y="2700338"/>
            <a:ext cx="1368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VE"/>
          </a:p>
        </p:txBody>
      </p:sp>
      <p:sp>
        <p:nvSpPr>
          <p:cNvPr id="35878" name="Line 38"/>
          <p:cNvSpPr>
            <a:spLocks noChangeShapeType="1"/>
          </p:cNvSpPr>
          <p:nvPr/>
        </p:nvSpPr>
        <p:spPr bwMode="auto">
          <a:xfrm>
            <a:off x="2708275" y="2700338"/>
            <a:ext cx="1368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VE"/>
          </a:p>
        </p:txBody>
      </p:sp>
      <p:sp>
        <p:nvSpPr>
          <p:cNvPr id="35879" name="Line 39"/>
          <p:cNvSpPr>
            <a:spLocks noChangeShapeType="1"/>
          </p:cNvSpPr>
          <p:nvPr/>
        </p:nvSpPr>
        <p:spPr bwMode="auto">
          <a:xfrm>
            <a:off x="4365625" y="2700338"/>
            <a:ext cx="1368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VE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3 CuadroTexto"/>
          <p:cNvSpPr txBox="1">
            <a:spLocks noChangeArrowheads="1"/>
          </p:cNvSpPr>
          <p:nvPr/>
        </p:nvSpPr>
        <p:spPr bwMode="auto">
          <a:xfrm>
            <a:off x="642938" y="357188"/>
            <a:ext cx="52863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>
                <a:latin typeface="Calibri" pitchFamily="34" charset="0"/>
              </a:rPr>
              <a:t>Diagrama de Colaboración (Gestor Administrador)</a:t>
            </a:r>
          </a:p>
          <a:p>
            <a:endParaRPr lang="es-ES">
              <a:latin typeface="Calibri" pitchFamily="34" charset="0"/>
            </a:endParaRPr>
          </a:p>
        </p:txBody>
      </p:sp>
      <p:sp>
        <p:nvSpPr>
          <p:cNvPr id="6" name="5 Elipse"/>
          <p:cNvSpPr/>
          <p:nvPr/>
        </p:nvSpPr>
        <p:spPr bwMode="auto">
          <a:xfrm>
            <a:off x="549275" y="2243138"/>
            <a:ext cx="287338" cy="2508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1100"/>
          </a:p>
        </p:txBody>
      </p:sp>
      <p:cxnSp>
        <p:nvCxnSpPr>
          <p:cNvPr id="7" name="6 Conector recto"/>
          <p:cNvCxnSpPr>
            <a:stCxn id="6" idx="4"/>
          </p:cNvCxnSpPr>
          <p:nvPr/>
        </p:nvCxnSpPr>
        <p:spPr bwMode="auto">
          <a:xfrm rot="5400000">
            <a:off x="392112" y="2784476"/>
            <a:ext cx="600075" cy="0"/>
          </a:xfrm>
          <a:prstGeom prst="lin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"/>
          <p:cNvCxnSpPr/>
          <p:nvPr/>
        </p:nvCxnSpPr>
        <p:spPr bwMode="auto">
          <a:xfrm rot="5400000">
            <a:off x="536575" y="3052763"/>
            <a:ext cx="149225" cy="161925"/>
          </a:xfrm>
          <a:prstGeom prst="lin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"/>
          <p:cNvCxnSpPr/>
          <p:nvPr/>
        </p:nvCxnSpPr>
        <p:spPr bwMode="auto">
          <a:xfrm rot="16200000" flipH="1">
            <a:off x="697706" y="3053557"/>
            <a:ext cx="149225" cy="160338"/>
          </a:xfrm>
          <a:prstGeom prst="lin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 bwMode="auto">
          <a:xfrm>
            <a:off x="404813" y="2700338"/>
            <a:ext cx="534987" cy="0"/>
          </a:xfrm>
          <a:prstGeom prst="lin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72" name="24 CuadroTexto"/>
          <p:cNvSpPr txBox="1">
            <a:spLocks noChangeArrowheads="1"/>
          </p:cNvSpPr>
          <p:nvPr/>
        </p:nvSpPr>
        <p:spPr bwMode="auto">
          <a:xfrm>
            <a:off x="0" y="3276600"/>
            <a:ext cx="1376363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800" b="1">
                <a:latin typeface="Calibri" pitchFamily="34" charset="0"/>
              </a:rPr>
              <a:t>Administrador</a:t>
            </a:r>
          </a:p>
        </p:txBody>
      </p:sp>
      <p:grpSp>
        <p:nvGrpSpPr>
          <p:cNvPr id="36873" name="25 Grupo"/>
          <p:cNvGrpSpPr>
            <a:grpSpLocks/>
          </p:cNvGrpSpPr>
          <p:nvPr/>
        </p:nvGrpSpPr>
        <p:grpSpPr bwMode="auto">
          <a:xfrm>
            <a:off x="2276475" y="2555875"/>
            <a:ext cx="452438" cy="287338"/>
            <a:chOff x="2051720" y="2034481"/>
            <a:chExt cx="451705" cy="288032"/>
          </a:xfrm>
        </p:grpSpPr>
        <p:cxnSp>
          <p:nvCxnSpPr>
            <p:cNvPr id="16" name="15 Conector recto"/>
            <p:cNvCxnSpPr/>
            <p:nvPr/>
          </p:nvCxnSpPr>
          <p:spPr>
            <a:xfrm>
              <a:off x="2051720" y="2034481"/>
              <a:ext cx="0" cy="288032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" name="17 Conector recto"/>
            <p:cNvCxnSpPr/>
            <p:nvPr/>
          </p:nvCxnSpPr>
          <p:spPr>
            <a:xfrm>
              <a:off x="2051720" y="2179293"/>
              <a:ext cx="144229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0" name="19 Elipse"/>
            <p:cNvSpPr/>
            <p:nvPr/>
          </p:nvSpPr>
          <p:spPr>
            <a:xfrm>
              <a:off x="2214968" y="2034481"/>
              <a:ext cx="288457" cy="2880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VE" sz="1100"/>
            </a:p>
          </p:txBody>
        </p:sp>
      </p:grpSp>
      <p:grpSp>
        <p:nvGrpSpPr>
          <p:cNvPr id="36877" name="49 Grupo"/>
          <p:cNvGrpSpPr>
            <a:grpSpLocks/>
          </p:cNvGrpSpPr>
          <p:nvPr/>
        </p:nvGrpSpPr>
        <p:grpSpPr bwMode="auto">
          <a:xfrm>
            <a:off x="5595938" y="2543175"/>
            <a:ext cx="576262" cy="300038"/>
            <a:chOff x="6300192" y="2564904"/>
            <a:chExt cx="576064" cy="300004"/>
          </a:xfrm>
        </p:grpSpPr>
        <p:sp>
          <p:nvSpPr>
            <p:cNvPr id="27" name="26 Elipse"/>
            <p:cNvSpPr/>
            <p:nvPr/>
          </p:nvSpPr>
          <p:spPr>
            <a:xfrm>
              <a:off x="6444604" y="2564904"/>
              <a:ext cx="287239" cy="28730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VE" sz="1100"/>
            </a:p>
          </p:txBody>
        </p:sp>
        <p:cxnSp>
          <p:nvCxnSpPr>
            <p:cNvPr id="29" name="28 Conector recto"/>
            <p:cNvCxnSpPr/>
            <p:nvPr/>
          </p:nvCxnSpPr>
          <p:spPr>
            <a:xfrm>
              <a:off x="6300192" y="2864908"/>
              <a:ext cx="576064" cy="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6880" name="45 Grupo"/>
          <p:cNvGrpSpPr>
            <a:grpSpLocks/>
          </p:cNvGrpSpPr>
          <p:nvPr/>
        </p:nvGrpSpPr>
        <p:grpSpPr bwMode="auto">
          <a:xfrm>
            <a:off x="4076700" y="2484438"/>
            <a:ext cx="287338" cy="354012"/>
            <a:chOff x="3413756" y="3088389"/>
            <a:chExt cx="288032" cy="353163"/>
          </a:xfrm>
        </p:grpSpPr>
        <p:sp>
          <p:nvSpPr>
            <p:cNvPr id="25" name="24 Elipse"/>
            <p:cNvSpPr/>
            <p:nvPr/>
          </p:nvSpPr>
          <p:spPr>
            <a:xfrm>
              <a:off x="3413756" y="3153320"/>
              <a:ext cx="288032" cy="2882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VE" sz="1100"/>
            </a:p>
          </p:txBody>
        </p:sp>
        <p:grpSp>
          <p:nvGrpSpPr>
            <p:cNvPr id="36882" name="44 Grupo"/>
            <p:cNvGrpSpPr>
              <a:grpSpLocks/>
            </p:cNvGrpSpPr>
            <p:nvPr/>
          </p:nvGrpSpPr>
          <p:grpSpPr bwMode="auto">
            <a:xfrm rot="-4740000">
              <a:off x="3453384" y="3088389"/>
              <a:ext cx="144000" cy="144000"/>
              <a:chOff x="4211960" y="4149080"/>
              <a:chExt cx="166092" cy="144016"/>
            </a:xfrm>
          </p:grpSpPr>
          <p:cxnSp>
            <p:nvCxnSpPr>
              <p:cNvPr id="42" name="41 Conector recto"/>
              <p:cNvCxnSpPr/>
              <p:nvPr/>
            </p:nvCxnSpPr>
            <p:spPr>
              <a:xfrm>
                <a:off x="4199285" y="4144321"/>
                <a:ext cx="0" cy="138462"/>
              </a:xfrm>
              <a:prstGeom prst="lin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43 Conector recto"/>
              <p:cNvCxnSpPr/>
              <p:nvPr/>
            </p:nvCxnSpPr>
            <p:spPr>
              <a:xfrm>
                <a:off x="4216014" y="4138121"/>
                <a:ext cx="166225" cy="70027"/>
              </a:xfrm>
              <a:prstGeom prst="lin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cxnSp>
        <p:nvCxnSpPr>
          <p:cNvPr id="51" name="50 Conector recto de flecha"/>
          <p:cNvCxnSpPr/>
          <p:nvPr/>
        </p:nvCxnSpPr>
        <p:spPr>
          <a:xfrm>
            <a:off x="3644900" y="2555875"/>
            <a:ext cx="179388" cy="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58 Conector recto de flecha"/>
          <p:cNvCxnSpPr/>
          <p:nvPr/>
        </p:nvCxnSpPr>
        <p:spPr>
          <a:xfrm>
            <a:off x="5229225" y="2555875"/>
            <a:ext cx="180975" cy="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87" name="60 CuadroTexto"/>
          <p:cNvSpPr txBox="1">
            <a:spLocks noChangeArrowheads="1"/>
          </p:cNvSpPr>
          <p:nvPr/>
        </p:nvSpPr>
        <p:spPr bwMode="auto">
          <a:xfrm>
            <a:off x="1773238" y="2916238"/>
            <a:ext cx="14049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1000" b="1" u="sng">
                <a:latin typeface="Calibri" pitchFamily="34" charset="0"/>
              </a:rPr>
              <a:t>: </a:t>
            </a:r>
            <a:r>
              <a:rPr lang="es-ES" sz="1000" u="sng">
                <a:latin typeface="Calibri" pitchFamily="34" charset="0"/>
              </a:rPr>
              <a:t>IU ADMINISTRADOR</a:t>
            </a:r>
            <a:endParaRPr lang="es-VE" sz="1000">
              <a:latin typeface="Calibri" pitchFamily="34" charset="0"/>
            </a:endParaRPr>
          </a:p>
        </p:txBody>
      </p:sp>
      <p:sp>
        <p:nvSpPr>
          <p:cNvPr id="36888" name="61 CuadroTexto"/>
          <p:cNvSpPr txBox="1">
            <a:spLocks noChangeArrowheads="1"/>
          </p:cNvSpPr>
          <p:nvPr/>
        </p:nvSpPr>
        <p:spPr bwMode="auto">
          <a:xfrm>
            <a:off x="3429000" y="2916238"/>
            <a:ext cx="165576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1000" u="sng">
                <a:latin typeface="Calibri" pitchFamily="34" charset="0"/>
              </a:rPr>
              <a:t>GESTOR ADMINISTRADOR</a:t>
            </a:r>
            <a:endParaRPr lang="es-VE" sz="1000" u="sng">
              <a:latin typeface="Calibri" pitchFamily="34" charset="0"/>
            </a:endParaRPr>
          </a:p>
        </p:txBody>
      </p:sp>
      <p:sp>
        <p:nvSpPr>
          <p:cNvPr id="36889" name="62 CuadroTexto"/>
          <p:cNvSpPr txBox="1">
            <a:spLocks noChangeArrowheads="1"/>
          </p:cNvSpPr>
          <p:nvPr/>
        </p:nvSpPr>
        <p:spPr bwMode="auto">
          <a:xfrm>
            <a:off x="5229225" y="2916238"/>
            <a:ext cx="140335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1000" b="1" u="sng">
                <a:latin typeface="Calibri" pitchFamily="34" charset="0"/>
              </a:rPr>
              <a:t>:</a:t>
            </a:r>
            <a:r>
              <a:rPr lang="es-ES" sz="1000" u="sng">
                <a:latin typeface="Calibri" pitchFamily="34" charset="0"/>
              </a:rPr>
              <a:t> ELIMINAR</a:t>
            </a:r>
            <a:endParaRPr lang="es-VE" sz="1000" u="sng">
              <a:latin typeface="Calibri" pitchFamily="34" charset="0"/>
            </a:endParaRPr>
          </a:p>
        </p:txBody>
      </p:sp>
      <p:sp>
        <p:nvSpPr>
          <p:cNvPr id="36890" name="37 CuadroTexto"/>
          <p:cNvSpPr txBox="1">
            <a:spLocks noChangeArrowheads="1"/>
          </p:cNvSpPr>
          <p:nvPr/>
        </p:nvSpPr>
        <p:spPr bwMode="auto">
          <a:xfrm>
            <a:off x="908050" y="2484438"/>
            <a:ext cx="1347788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700" b="1">
                <a:latin typeface="Calibri" pitchFamily="34" charset="0"/>
              </a:rPr>
              <a:t>0</a:t>
            </a:r>
          </a:p>
        </p:txBody>
      </p:sp>
      <p:sp>
        <p:nvSpPr>
          <p:cNvPr id="36891" name="37 CuadroTexto"/>
          <p:cNvSpPr txBox="1">
            <a:spLocks noChangeArrowheads="1"/>
          </p:cNvSpPr>
          <p:nvPr/>
        </p:nvSpPr>
        <p:spPr bwMode="auto">
          <a:xfrm>
            <a:off x="2924175" y="2484438"/>
            <a:ext cx="50482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700" b="1">
                <a:latin typeface="Calibri" pitchFamily="34" charset="0"/>
              </a:rPr>
              <a:t>1</a:t>
            </a:r>
          </a:p>
        </p:txBody>
      </p:sp>
      <p:sp>
        <p:nvSpPr>
          <p:cNvPr id="36892" name="69 CuadroTexto"/>
          <p:cNvSpPr txBox="1">
            <a:spLocks noChangeArrowheads="1"/>
          </p:cNvSpPr>
          <p:nvPr/>
        </p:nvSpPr>
        <p:spPr bwMode="auto">
          <a:xfrm>
            <a:off x="4652963" y="2484438"/>
            <a:ext cx="28892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700" b="1">
                <a:latin typeface="Calibri" pitchFamily="34" charset="0"/>
              </a:rPr>
              <a:t>2</a:t>
            </a:r>
          </a:p>
        </p:txBody>
      </p:sp>
      <p:sp>
        <p:nvSpPr>
          <p:cNvPr id="36893" name="41 CuadroTexto"/>
          <p:cNvSpPr txBox="1">
            <a:spLocks noChangeArrowheads="1"/>
          </p:cNvSpPr>
          <p:nvPr/>
        </p:nvSpPr>
        <p:spPr bwMode="auto">
          <a:xfrm>
            <a:off x="1341438" y="2787650"/>
            <a:ext cx="476250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700" b="1">
                <a:latin typeface="Calibri" pitchFamily="34" charset="0"/>
              </a:rPr>
              <a:t>3</a:t>
            </a:r>
          </a:p>
        </p:txBody>
      </p:sp>
      <p:cxnSp>
        <p:nvCxnSpPr>
          <p:cNvPr id="72" name="71 Conector recto de flecha"/>
          <p:cNvCxnSpPr/>
          <p:nvPr/>
        </p:nvCxnSpPr>
        <p:spPr>
          <a:xfrm flipH="1">
            <a:off x="1844675" y="2843213"/>
            <a:ext cx="180975" cy="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95" name="41 CuadroTexto"/>
          <p:cNvSpPr txBox="1">
            <a:spLocks noChangeArrowheads="1"/>
          </p:cNvSpPr>
          <p:nvPr/>
        </p:nvSpPr>
        <p:spPr bwMode="auto">
          <a:xfrm>
            <a:off x="4652963" y="3132138"/>
            <a:ext cx="35877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VE" sz="700" b="1">
                <a:latin typeface="Calibri" pitchFamily="34" charset="0"/>
              </a:rPr>
              <a:t>4</a:t>
            </a:r>
            <a:endParaRPr lang="es-ES" sz="700">
              <a:latin typeface="Calibri" pitchFamily="34" charset="0"/>
            </a:endParaRPr>
          </a:p>
        </p:txBody>
      </p:sp>
      <p:cxnSp>
        <p:nvCxnSpPr>
          <p:cNvPr id="79" name="78 Conector recto de flecha"/>
          <p:cNvCxnSpPr/>
          <p:nvPr/>
        </p:nvCxnSpPr>
        <p:spPr>
          <a:xfrm>
            <a:off x="1844675" y="2555875"/>
            <a:ext cx="179388" cy="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80 Conector recto de flecha"/>
          <p:cNvCxnSpPr/>
          <p:nvPr/>
        </p:nvCxnSpPr>
        <p:spPr>
          <a:xfrm>
            <a:off x="5229225" y="3184525"/>
            <a:ext cx="180975" cy="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38 CuadroTexto"/>
          <p:cNvSpPr txBox="1"/>
          <p:nvPr/>
        </p:nvSpPr>
        <p:spPr>
          <a:xfrm>
            <a:off x="549275" y="4211638"/>
            <a:ext cx="2889250" cy="16446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es-VE" sz="1200" b="1" u="sng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Leyenda:</a:t>
            </a:r>
          </a:p>
          <a:p>
            <a:endParaRPr lang="es-VE" sz="1200">
              <a:latin typeface="Calibri" pitchFamily="34" charset="0"/>
            </a:endParaRPr>
          </a:p>
          <a:p>
            <a:r>
              <a:rPr lang="es-VE" sz="1200" b="1">
                <a:latin typeface="Calibri" pitchFamily="34" charset="0"/>
              </a:rPr>
              <a:t>0. Ingresar al Sistema.</a:t>
            </a:r>
          </a:p>
          <a:p>
            <a:r>
              <a:rPr lang="es-VE" sz="1200" b="1">
                <a:latin typeface="Calibri" pitchFamily="34" charset="0"/>
              </a:rPr>
              <a:t>1. Solicitud de Planes.</a:t>
            </a:r>
          </a:p>
          <a:p>
            <a:r>
              <a:rPr lang="es-VE" sz="1200" b="1">
                <a:latin typeface="Calibri" pitchFamily="34" charset="0"/>
              </a:rPr>
              <a:t>2. Aprobar o Rechazar Plan.</a:t>
            </a:r>
          </a:p>
          <a:p>
            <a:r>
              <a:rPr lang="es-VE" sz="1200" b="1">
                <a:latin typeface="Calibri" pitchFamily="34" charset="0"/>
              </a:rPr>
              <a:t>3. Muestra Mensaje.</a:t>
            </a:r>
          </a:p>
          <a:p>
            <a:r>
              <a:rPr lang="es-VE" sz="1200" b="1">
                <a:latin typeface="Calibri" pitchFamily="34" charset="0"/>
              </a:rPr>
              <a:t>4. Almacena Planes Aprobados. </a:t>
            </a:r>
          </a:p>
          <a:p>
            <a:endParaRPr lang="es-VE">
              <a:latin typeface="Calibri" pitchFamily="34" charset="0"/>
            </a:endParaRPr>
          </a:p>
        </p:txBody>
      </p:sp>
      <p:sp>
        <p:nvSpPr>
          <p:cNvPr id="36899" name="Line 35"/>
          <p:cNvSpPr>
            <a:spLocks noChangeShapeType="1"/>
          </p:cNvSpPr>
          <p:nvPr/>
        </p:nvSpPr>
        <p:spPr bwMode="auto">
          <a:xfrm>
            <a:off x="908050" y="2700338"/>
            <a:ext cx="1368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VE"/>
          </a:p>
        </p:txBody>
      </p:sp>
      <p:sp>
        <p:nvSpPr>
          <p:cNvPr id="36900" name="Line 36"/>
          <p:cNvSpPr>
            <a:spLocks noChangeShapeType="1"/>
          </p:cNvSpPr>
          <p:nvPr/>
        </p:nvSpPr>
        <p:spPr bwMode="auto">
          <a:xfrm>
            <a:off x="2708275" y="2700338"/>
            <a:ext cx="1368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VE"/>
          </a:p>
        </p:txBody>
      </p:sp>
      <p:sp>
        <p:nvSpPr>
          <p:cNvPr id="36901" name="Line 37"/>
          <p:cNvSpPr>
            <a:spLocks noChangeShapeType="1"/>
          </p:cNvSpPr>
          <p:nvPr/>
        </p:nvSpPr>
        <p:spPr bwMode="auto">
          <a:xfrm>
            <a:off x="4365625" y="2700338"/>
            <a:ext cx="1368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VE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3 CuadroTexto"/>
          <p:cNvSpPr txBox="1">
            <a:spLocks noChangeArrowheads="1"/>
          </p:cNvSpPr>
          <p:nvPr/>
        </p:nvSpPr>
        <p:spPr bwMode="auto">
          <a:xfrm>
            <a:off x="642938" y="357188"/>
            <a:ext cx="52863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>
                <a:latin typeface="Calibri" pitchFamily="34" charset="0"/>
              </a:rPr>
              <a:t>Diagrama de Colaboración (Gestor Administrador)</a:t>
            </a:r>
          </a:p>
          <a:p>
            <a:endParaRPr lang="es-ES">
              <a:latin typeface="Calibri" pitchFamily="34" charset="0"/>
            </a:endParaRPr>
          </a:p>
        </p:txBody>
      </p:sp>
      <p:sp>
        <p:nvSpPr>
          <p:cNvPr id="6" name="5 Elipse"/>
          <p:cNvSpPr/>
          <p:nvPr/>
        </p:nvSpPr>
        <p:spPr bwMode="auto">
          <a:xfrm>
            <a:off x="549275" y="2243138"/>
            <a:ext cx="287338" cy="2508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1100"/>
          </a:p>
        </p:txBody>
      </p:sp>
      <p:cxnSp>
        <p:nvCxnSpPr>
          <p:cNvPr id="7" name="6 Conector recto"/>
          <p:cNvCxnSpPr>
            <a:stCxn id="6" idx="4"/>
          </p:cNvCxnSpPr>
          <p:nvPr/>
        </p:nvCxnSpPr>
        <p:spPr bwMode="auto">
          <a:xfrm rot="5400000">
            <a:off x="392112" y="2784476"/>
            <a:ext cx="600075" cy="0"/>
          </a:xfrm>
          <a:prstGeom prst="lin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"/>
          <p:cNvCxnSpPr/>
          <p:nvPr/>
        </p:nvCxnSpPr>
        <p:spPr bwMode="auto">
          <a:xfrm rot="5400000">
            <a:off x="536575" y="3052763"/>
            <a:ext cx="149225" cy="161925"/>
          </a:xfrm>
          <a:prstGeom prst="lin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"/>
          <p:cNvCxnSpPr/>
          <p:nvPr/>
        </p:nvCxnSpPr>
        <p:spPr bwMode="auto">
          <a:xfrm rot="16200000" flipH="1">
            <a:off x="697706" y="3053557"/>
            <a:ext cx="149225" cy="160338"/>
          </a:xfrm>
          <a:prstGeom prst="lin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 bwMode="auto">
          <a:xfrm>
            <a:off x="404813" y="2700338"/>
            <a:ext cx="534987" cy="0"/>
          </a:xfrm>
          <a:prstGeom prst="lin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96" name="24 CuadroTexto"/>
          <p:cNvSpPr txBox="1">
            <a:spLocks noChangeArrowheads="1"/>
          </p:cNvSpPr>
          <p:nvPr/>
        </p:nvSpPr>
        <p:spPr bwMode="auto">
          <a:xfrm>
            <a:off x="0" y="3276600"/>
            <a:ext cx="1376363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800" b="1">
                <a:latin typeface="Calibri" pitchFamily="34" charset="0"/>
              </a:rPr>
              <a:t>Administrador</a:t>
            </a:r>
          </a:p>
        </p:txBody>
      </p:sp>
      <p:grpSp>
        <p:nvGrpSpPr>
          <p:cNvPr id="37897" name="25 Grupo"/>
          <p:cNvGrpSpPr>
            <a:grpSpLocks/>
          </p:cNvGrpSpPr>
          <p:nvPr/>
        </p:nvGrpSpPr>
        <p:grpSpPr bwMode="auto">
          <a:xfrm>
            <a:off x="2276475" y="2555875"/>
            <a:ext cx="452438" cy="287338"/>
            <a:chOff x="2051720" y="2034481"/>
            <a:chExt cx="451705" cy="288032"/>
          </a:xfrm>
        </p:grpSpPr>
        <p:cxnSp>
          <p:nvCxnSpPr>
            <p:cNvPr id="16" name="15 Conector recto"/>
            <p:cNvCxnSpPr/>
            <p:nvPr/>
          </p:nvCxnSpPr>
          <p:spPr>
            <a:xfrm>
              <a:off x="2051720" y="2034481"/>
              <a:ext cx="0" cy="288032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" name="17 Conector recto"/>
            <p:cNvCxnSpPr/>
            <p:nvPr/>
          </p:nvCxnSpPr>
          <p:spPr>
            <a:xfrm>
              <a:off x="2051720" y="2179293"/>
              <a:ext cx="144229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0" name="19 Elipse"/>
            <p:cNvSpPr/>
            <p:nvPr/>
          </p:nvSpPr>
          <p:spPr>
            <a:xfrm>
              <a:off x="2214968" y="2034481"/>
              <a:ext cx="288457" cy="2880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VE" sz="1100"/>
            </a:p>
          </p:txBody>
        </p:sp>
      </p:grpSp>
      <p:grpSp>
        <p:nvGrpSpPr>
          <p:cNvPr id="37901" name="49 Grupo"/>
          <p:cNvGrpSpPr>
            <a:grpSpLocks/>
          </p:cNvGrpSpPr>
          <p:nvPr/>
        </p:nvGrpSpPr>
        <p:grpSpPr bwMode="auto">
          <a:xfrm>
            <a:off x="5595938" y="2543175"/>
            <a:ext cx="576262" cy="300038"/>
            <a:chOff x="6300192" y="2564904"/>
            <a:chExt cx="576064" cy="300004"/>
          </a:xfrm>
        </p:grpSpPr>
        <p:sp>
          <p:nvSpPr>
            <p:cNvPr id="27" name="26 Elipse"/>
            <p:cNvSpPr/>
            <p:nvPr/>
          </p:nvSpPr>
          <p:spPr>
            <a:xfrm>
              <a:off x="6444604" y="2564904"/>
              <a:ext cx="287239" cy="28730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VE" sz="1100"/>
            </a:p>
          </p:txBody>
        </p:sp>
        <p:cxnSp>
          <p:nvCxnSpPr>
            <p:cNvPr id="29" name="28 Conector recto"/>
            <p:cNvCxnSpPr/>
            <p:nvPr/>
          </p:nvCxnSpPr>
          <p:spPr>
            <a:xfrm>
              <a:off x="6300192" y="2864908"/>
              <a:ext cx="576064" cy="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7904" name="45 Grupo"/>
          <p:cNvGrpSpPr>
            <a:grpSpLocks/>
          </p:cNvGrpSpPr>
          <p:nvPr/>
        </p:nvGrpSpPr>
        <p:grpSpPr bwMode="auto">
          <a:xfrm>
            <a:off x="4076700" y="2484438"/>
            <a:ext cx="287338" cy="354012"/>
            <a:chOff x="3413756" y="3088389"/>
            <a:chExt cx="288032" cy="353163"/>
          </a:xfrm>
        </p:grpSpPr>
        <p:sp>
          <p:nvSpPr>
            <p:cNvPr id="25" name="24 Elipse"/>
            <p:cNvSpPr/>
            <p:nvPr/>
          </p:nvSpPr>
          <p:spPr>
            <a:xfrm>
              <a:off x="3413756" y="3153320"/>
              <a:ext cx="288032" cy="2882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VE" sz="1100"/>
            </a:p>
          </p:txBody>
        </p:sp>
        <p:grpSp>
          <p:nvGrpSpPr>
            <p:cNvPr id="37906" name="44 Grupo"/>
            <p:cNvGrpSpPr>
              <a:grpSpLocks/>
            </p:cNvGrpSpPr>
            <p:nvPr/>
          </p:nvGrpSpPr>
          <p:grpSpPr bwMode="auto">
            <a:xfrm rot="-4740000">
              <a:off x="3453384" y="3088389"/>
              <a:ext cx="144000" cy="144000"/>
              <a:chOff x="4211960" y="4149080"/>
              <a:chExt cx="166092" cy="144016"/>
            </a:xfrm>
          </p:grpSpPr>
          <p:cxnSp>
            <p:nvCxnSpPr>
              <p:cNvPr id="42" name="41 Conector recto"/>
              <p:cNvCxnSpPr/>
              <p:nvPr/>
            </p:nvCxnSpPr>
            <p:spPr>
              <a:xfrm>
                <a:off x="4199285" y="4144321"/>
                <a:ext cx="0" cy="138462"/>
              </a:xfrm>
              <a:prstGeom prst="lin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43 Conector recto"/>
              <p:cNvCxnSpPr/>
              <p:nvPr/>
            </p:nvCxnSpPr>
            <p:spPr>
              <a:xfrm>
                <a:off x="4216014" y="4138121"/>
                <a:ext cx="166225" cy="70027"/>
              </a:xfrm>
              <a:prstGeom prst="lin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cxnSp>
        <p:nvCxnSpPr>
          <p:cNvPr id="51" name="50 Conector recto de flecha"/>
          <p:cNvCxnSpPr/>
          <p:nvPr/>
        </p:nvCxnSpPr>
        <p:spPr>
          <a:xfrm>
            <a:off x="3644900" y="2555875"/>
            <a:ext cx="179388" cy="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58 Conector recto de flecha"/>
          <p:cNvCxnSpPr/>
          <p:nvPr/>
        </p:nvCxnSpPr>
        <p:spPr>
          <a:xfrm>
            <a:off x="5229225" y="2555875"/>
            <a:ext cx="180975" cy="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911" name="60 CuadroTexto"/>
          <p:cNvSpPr txBox="1">
            <a:spLocks noChangeArrowheads="1"/>
          </p:cNvSpPr>
          <p:nvPr/>
        </p:nvSpPr>
        <p:spPr bwMode="auto">
          <a:xfrm>
            <a:off x="1773238" y="2916238"/>
            <a:ext cx="14049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1000" b="1" u="sng">
                <a:latin typeface="Calibri" pitchFamily="34" charset="0"/>
              </a:rPr>
              <a:t>: </a:t>
            </a:r>
            <a:r>
              <a:rPr lang="es-ES" sz="1000" u="sng">
                <a:latin typeface="Calibri" pitchFamily="34" charset="0"/>
              </a:rPr>
              <a:t>IU ADMINISTRADOR</a:t>
            </a:r>
            <a:endParaRPr lang="es-VE" sz="1000">
              <a:latin typeface="Calibri" pitchFamily="34" charset="0"/>
            </a:endParaRPr>
          </a:p>
        </p:txBody>
      </p:sp>
      <p:sp>
        <p:nvSpPr>
          <p:cNvPr id="37912" name="61 CuadroTexto"/>
          <p:cNvSpPr txBox="1">
            <a:spLocks noChangeArrowheads="1"/>
          </p:cNvSpPr>
          <p:nvPr/>
        </p:nvSpPr>
        <p:spPr bwMode="auto">
          <a:xfrm>
            <a:off x="3429000" y="2916238"/>
            <a:ext cx="165576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1000" u="sng">
                <a:latin typeface="Calibri" pitchFamily="34" charset="0"/>
              </a:rPr>
              <a:t>GESTOR ADMINISTRADOR</a:t>
            </a:r>
            <a:endParaRPr lang="es-VE" sz="1000" u="sng">
              <a:latin typeface="Calibri" pitchFamily="34" charset="0"/>
            </a:endParaRPr>
          </a:p>
        </p:txBody>
      </p:sp>
      <p:sp>
        <p:nvSpPr>
          <p:cNvPr id="37913" name="62 CuadroTexto"/>
          <p:cNvSpPr txBox="1">
            <a:spLocks noChangeArrowheads="1"/>
          </p:cNvSpPr>
          <p:nvPr/>
        </p:nvSpPr>
        <p:spPr bwMode="auto">
          <a:xfrm>
            <a:off x="5229225" y="2916238"/>
            <a:ext cx="140335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1000" b="1" u="sng">
                <a:latin typeface="Calibri" pitchFamily="34" charset="0"/>
              </a:rPr>
              <a:t>:</a:t>
            </a:r>
            <a:r>
              <a:rPr lang="es-ES" sz="1000" u="sng">
                <a:latin typeface="Calibri" pitchFamily="34" charset="0"/>
              </a:rPr>
              <a:t> FECHA VENCIMIENTO</a:t>
            </a:r>
            <a:endParaRPr lang="es-VE" sz="1000" u="sng">
              <a:latin typeface="Calibri" pitchFamily="34" charset="0"/>
            </a:endParaRPr>
          </a:p>
        </p:txBody>
      </p:sp>
      <p:sp>
        <p:nvSpPr>
          <p:cNvPr id="37914" name="37 CuadroTexto"/>
          <p:cNvSpPr txBox="1">
            <a:spLocks noChangeArrowheads="1"/>
          </p:cNvSpPr>
          <p:nvPr/>
        </p:nvSpPr>
        <p:spPr bwMode="auto">
          <a:xfrm>
            <a:off x="908050" y="2484438"/>
            <a:ext cx="1347788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700" b="1">
                <a:latin typeface="Calibri" pitchFamily="34" charset="0"/>
              </a:rPr>
              <a:t>0</a:t>
            </a:r>
          </a:p>
        </p:txBody>
      </p:sp>
      <p:sp>
        <p:nvSpPr>
          <p:cNvPr id="37915" name="37 CuadroTexto"/>
          <p:cNvSpPr txBox="1">
            <a:spLocks noChangeArrowheads="1"/>
          </p:cNvSpPr>
          <p:nvPr/>
        </p:nvSpPr>
        <p:spPr bwMode="auto">
          <a:xfrm>
            <a:off x="2924175" y="2484438"/>
            <a:ext cx="50482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700" b="1">
                <a:latin typeface="Calibri" pitchFamily="34" charset="0"/>
              </a:rPr>
              <a:t>1</a:t>
            </a:r>
          </a:p>
        </p:txBody>
      </p:sp>
      <p:sp>
        <p:nvSpPr>
          <p:cNvPr id="37916" name="69 CuadroTexto"/>
          <p:cNvSpPr txBox="1">
            <a:spLocks noChangeArrowheads="1"/>
          </p:cNvSpPr>
          <p:nvPr/>
        </p:nvSpPr>
        <p:spPr bwMode="auto">
          <a:xfrm>
            <a:off x="4652963" y="2484438"/>
            <a:ext cx="28892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700" b="1">
                <a:latin typeface="Calibri" pitchFamily="34" charset="0"/>
              </a:rPr>
              <a:t>2</a:t>
            </a:r>
          </a:p>
        </p:txBody>
      </p:sp>
      <p:sp>
        <p:nvSpPr>
          <p:cNvPr id="37917" name="41 CuadroTexto"/>
          <p:cNvSpPr txBox="1">
            <a:spLocks noChangeArrowheads="1"/>
          </p:cNvSpPr>
          <p:nvPr/>
        </p:nvSpPr>
        <p:spPr bwMode="auto">
          <a:xfrm>
            <a:off x="1341438" y="2787650"/>
            <a:ext cx="476250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700" b="1">
                <a:latin typeface="Calibri" pitchFamily="34" charset="0"/>
              </a:rPr>
              <a:t>3</a:t>
            </a:r>
          </a:p>
        </p:txBody>
      </p:sp>
      <p:cxnSp>
        <p:nvCxnSpPr>
          <p:cNvPr id="72" name="71 Conector recto de flecha"/>
          <p:cNvCxnSpPr/>
          <p:nvPr/>
        </p:nvCxnSpPr>
        <p:spPr>
          <a:xfrm flipH="1">
            <a:off x="1844675" y="2843213"/>
            <a:ext cx="180975" cy="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919" name="41 CuadroTexto"/>
          <p:cNvSpPr txBox="1">
            <a:spLocks noChangeArrowheads="1"/>
          </p:cNvSpPr>
          <p:nvPr/>
        </p:nvSpPr>
        <p:spPr bwMode="auto">
          <a:xfrm>
            <a:off x="2997200" y="3132138"/>
            <a:ext cx="35877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VE" sz="700" b="1">
                <a:latin typeface="Calibri" pitchFamily="34" charset="0"/>
              </a:rPr>
              <a:t>4</a:t>
            </a:r>
            <a:endParaRPr lang="es-ES" sz="700">
              <a:latin typeface="Calibri" pitchFamily="34" charset="0"/>
            </a:endParaRPr>
          </a:p>
        </p:txBody>
      </p:sp>
      <p:cxnSp>
        <p:nvCxnSpPr>
          <p:cNvPr id="79" name="78 Conector recto de flecha"/>
          <p:cNvCxnSpPr/>
          <p:nvPr/>
        </p:nvCxnSpPr>
        <p:spPr>
          <a:xfrm>
            <a:off x="1844675" y="2555875"/>
            <a:ext cx="179388" cy="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80 Conector recto de flecha"/>
          <p:cNvCxnSpPr/>
          <p:nvPr/>
        </p:nvCxnSpPr>
        <p:spPr>
          <a:xfrm>
            <a:off x="3605213" y="3244850"/>
            <a:ext cx="180975" cy="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38 CuadroTexto"/>
          <p:cNvSpPr txBox="1"/>
          <p:nvPr/>
        </p:nvSpPr>
        <p:spPr>
          <a:xfrm>
            <a:off x="549275" y="4211638"/>
            <a:ext cx="2889250" cy="18272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es-VE" sz="1200" b="1" u="sng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Leyenda:</a:t>
            </a:r>
          </a:p>
          <a:p>
            <a:endParaRPr lang="es-VE" sz="1200">
              <a:latin typeface="Calibri" pitchFamily="34" charset="0"/>
            </a:endParaRPr>
          </a:p>
          <a:p>
            <a:r>
              <a:rPr lang="es-VE" sz="1200" b="1">
                <a:latin typeface="Calibri" pitchFamily="34" charset="0"/>
              </a:rPr>
              <a:t>0. Ingresar al Sistema.</a:t>
            </a:r>
          </a:p>
          <a:p>
            <a:r>
              <a:rPr lang="es-VE" sz="1200" b="1">
                <a:latin typeface="Calibri" pitchFamily="34" charset="0"/>
              </a:rPr>
              <a:t>1. Mostrar Clientes por Fecha.</a:t>
            </a:r>
          </a:p>
          <a:p>
            <a:r>
              <a:rPr lang="es-VE" sz="1200" b="1">
                <a:latin typeface="Calibri" pitchFamily="34" charset="0"/>
              </a:rPr>
              <a:t>2. Verificar Fecha Vencimiento del Plan.</a:t>
            </a:r>
          </a:p>
          <a:p>
            <a:r>
              <a:rPr lang="es-VE" sz="1200" b="1">
                <a:latin typeface="Calibri" pitchFamily="34" charset="0"/>
              </a:rPr>
              <a:t>3. Muestra Lista de Clientes.</a:t>
            </a:r>
          </a:p>
          <a:p>
            <a:r>
              <a:rPr lang="es-VE" sz="1200" b="1">
                <a:latin typeface="Calibri" pitchFamily="34" charset="0"/>
              </a:rPr>
              <a:t>4. Notificar Clientes.</a:t>
            </a:r>
          </a:p>
          <a:p>
            <a:r>
              <a:rPr lang="es-VE" sz="1200" b="1">
                <a:latin typeface="Calibri" pitchFamily="34" charset="0"/>
              </a:rPr>
              <a:t>5.  Descargar Archivos.</a:t>
            </a:r>
          </a:p>
          <a:p>
            <a:endParaRPr lang="es-VE">
              <a:latin typeface="Calibri" pitchFamily="34" charset="0"/>
            </a:endParaRPr>
          </a:p>
        </p:txBody>
      </p:sp>
      <p:sp>
        <p:nvSpPr>
          <p:cNvPr id="37923" name="Line 35"/>
          <p:cNvSpPr>
            <a:spLocks noChangeShapeType="1"/>
          </p:cNvSpPr>
          <p:nvPr/>
        </p:nvSpPr>
        <p:spPr bwMode="auto">
          <a:xfrm>
            <a:off x="908050" y="2700338"/>
            <a:ext cx="1368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VE"/>
          </a:p>
        </p:txBody>
      </p:sp>
      <p:sp>
        <p:nvSpPr>
          <p:cNvPr id="37924" name="Line 36"/>
          <p:cNvSpPr>
            <a:spLocks noChangeShapeType="1"/>
          </p:cNvSpPr>
          <p:nvPr/>
        </p:nvSpPr>
        <p:spPr bwMode="auto">
          <a:xfrm>
            <a:off x="2708275" y="2700338"/>
            <a:ext cx="1368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VE"/>
          </a:p>
        </p:txBody>
      </p:sp>
      <p:sp>
        <p:nvSpPr>
          <p:cNvPr id="37925" name="Line 37"/>
          <p:cNvSpPr>
            <a:spLocks noChangeShapeType="1"/>
          </p:cNvSpPr>
          <p:nvPr/>
        </p:nvSpPr>
        <p:spPr bwMode="auto">
          <a:xfrm>
            <a:off x="4365625" y="2700338"/>
            <a:ext cx="1368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VE"/>
          </a:p>
        </p:txBody>
      </p:sp>
      <p:sp>
        <p:nvSpPr>
          <p:cNvPr id="37926" name="41 CuadroTexto"/>
          <p:cNvSpPr txBox="1">
            <a:spLocks noChangeArrowheads="1"/>
          </p:cNvSpPr>
          <p:nvPr/>
        </p:nvSpPr>
        <p:spPr bwMode="auto">
          <a:xfrm>
            <a:off x="4581525" y="3276600"/>
            <a:ext cx="476250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700" b="1">
                <a:latin typeface="Calibri" pitchFamily="34" charset="0"/>
              </a:rPr>
              <a:t>5</a:t>
            </a:r>
          </a:p>
        </p:txBody>
      </p:sp>
      <p:cxnSp>
        <p:nvCxnSpPr>
          <p:cNvPr id="2" name="71 Conector recto de flecha"/>
          <p:cNvCxnSpPr/>
          <p:nvPr/>
        </p:nvCxnSpPr>
        <p:spPr>
          <a:xfrm flipH="1">
            <a:off x="5229225" y="3348038"/>
            <a:ext cx="180975" cy="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3 CuadroTexto"/>
          <p:cNvSpPr txBox="1">
            <a:spLocks noChangeArrowheads="1"/>
          </p:cNvSpPr>
          <p:nvPr/>
        </p:nvSpPr>
        <p:spPr bwMode="auto">
          <a:xfrm>
            <a:off x="642938" y="357188"/>
            <a:ext cx="52863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>
                <a:latin typeface="Calibri" pitchFamily="34" charset="0"/>
              </a:rPr>
              <a:t>Diagrama de Colaboración (Gestor Administrador)</a:t>
            </a:r>
          </a:p>
          <a:p>
            <a:endParaRPr lang="es-ES">
              <a:latin typeface="Calibri" pitchFamily="34" charset="0"/>
            </a:endParaRPr>
          </a:p>
        </p:txBody>
      </p:sp>
      <p:sp>
        <p:nvSpPr>
          <p:cNvPr id="6" name="5 Elipse"/>
          <p:cNvSpPr/>
          <p:nvPr/>
        </p:nvSpPr>
        <p:spPr bwMode="auto">
          <a:xfrm>
            <a:off x="549275" y="2243138"/>
            <a:ext cx="287338" cy="2508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1100"/>
          </a:p>
        </p:txBody>
      </p:sp>
      <p:cxnSp>
        <p:nvCxnSpPr>
          <p:cNvPr id="7" name="6 Conector recto"/>
          <p:cNvCxnSpPr>
            <a:stCxn id="6" idx="4"/>
          </p:cNvCxnSpPr>
          <p:nvPr/>
        </p:nvCxnSpPr>
        <p:spPr bwMode="auto">
          <a:xfrm rot="5400000">
            <a:off x="392112" y="2784476"/>
            <a:ext cx="600075" cy="0"/>
          </a:xfrm>
          <a:prstGeom prst="lin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"/>
          <p:cNvCxnSpPr/>
          <p:nvPr/>
        </p:nvCxnSpPr>
        <p:spPr bwMode="auto">
          <a:xfrm rot="5400000">
            <a:off x="536575" y="3052763"/>
            <a:ext cx="149225" cy="161925"/>
          </a:xfrm>
          <a:prstGeom prst="lin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"/>
          <p:cNvCxnSpPr/>
          <p:nvPr/>
        </p:nvCxnSpPr>
        <p:spPr bwMode="auto">
          <a:xfrm rot="16200000" flipH="1">
            <a:off x="697706" y="3053557"/>
            <a:ext cx="149225" cy="160338"/>
          </a:xfrm>
          <a:prstGeom prst="lin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 bwMode="auto">
          <a:xfrm>
            <a:off x="404813" y="2700338"/>
            <a:ext cx="534987" cy="0"/>
          </a:xfrm>
          <a:prstGeom prst="lin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20" name="24 CuadroTexto"/>
          <p:cNvSpPr txBox="1">
            <a:spLocks noChangeArrowheads="1"/>
          </p:cNvSpPr>
          <p:nvPr/>
        </p:nvSpPr>
        <p:spPr bwMode="auto">
          <a:xfrm>
            <a:off x="0" y="3276600"/>
            <a:ext cx="1376363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800" b="1">
                <a:latin typeface="Calibri" pitchFamily="34" charset="0"/>
              </a:rPr>
              <a:t>Administrador</a:t>
            </a:r>
          </a:p>
        </p:txBody>
      </p:sp>
      <p:grpSp>
        <p:nvGrpSpPr>
          <p:cNvPr id="38921" name="25 Grupo"/>
          <p:cNvGrpSpPr>
            <a:grpSpLocks/>
          </p:cNvGrpSpPr>
          <p:nvPr/>
        </p:nvGrpSpPr>
        <p:grpSpPr bwMode="auto">
          <a:xfrm>
            <a:off x="2276475" y="2555875"/>
            <a:ext cx="452438" cy="287338"/>
            <a:chOff x="2051720" y="2034481"/>
            <a:chExt cx="451705" cy="288032"/>
          </a:xfrm>
        </p:grpSpPr>
        <p:cxnSp>
          <p:nvCxnSpPr>
            <p:cNvPr id="16" name="15 Conector recto"/>
            <p:cNvCxnSpPr/>
            <p:nvPr/>
          </p:nvCxnSpPr>
          <p:spPr>
            <a:xfrm>
              <a:off x="2051720" y="2034481"/>
              <a:ext cx="0" cy="288032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" name="17 Conector recto"/>
            <p:cNvCxnSpPr/>
            <p:nvPr/>
          </p:nvCxnSpPr>
          <p:spPr>
            <a:xfrm>
              <a:off x="2051720" y="2179293"/>
              <a:ext cx="144229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0" name="19 Elipse"/>
            <p:cNvSpPr/>
            <p:nvPr/>
          </p:nvSpPr>
          <p:spPr>
            <a:xfrm>
              <a:off x="2214968" y="2034481"/>
              <a:ext cx="288457" cy="2880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VE" sz="1100"/>
            </a:p>
          </p:txBody>
        </p:sp>
      </p:grpSp>
      <p:grpSp>
        <p:nvGrpSpPr>
          <p:cNvPr id="38925" name="49 Grupo"/>
          <p:cNvGrpSpPr>
            <a:grpSpLocks/>
          </p:cNvGrpSpPr>
          <p:nvPr/>
        </p:nvGrpSpPr>
        <p:grpSpPr bwMode="auto">
          <a:xfrm>
            <a:off x="5595938" y="2543175"/>
            <a:ext cx="576262" cy="300038"/>
            <a:chOff x="6300192" y="2564904"/>
            <a:chExt cx="576064" cy="300004"/>
          </a:xfrm>
        </p:grpSpPr>
        <p:sp>
          <p:nvSpPr>
            <p:cNvPr id="27" name="26 Elipse"/>
            <p:cNvSpPr/>
            <p:nvPr/>
          </p:nvSpPr>
          <p:spPr>
            <a:xfrm>
              <a:off x="6444604" y="2564904"/>
              <a:ext cx="287239" cy="28730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VE" sz="1100"/>
            </a:p>
          </p:txBody>
        </p:sp>
        <p:cxnSp>
          <p:nvCxnSpPr>
            <p:cNvPr id="29" name="28 Conector recto"/>
            <p:cNvCxnSpPr/>
            <p:nvPr/>
          </p:nvCxnSpPr>
          <p:spPr>
            <a:xfrm>
              <a:off x="6300192" y="2864908"/>
              <a:ext cx="576064" cy="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8928" name="45 Grupo"/>
          <p:cNvGrpSpPr>
            <a:grpSpLocks/>
          </p:cNvGrpSpPr>
          <p:nvPr/>
        </p:nvGrpSpPr>
        <p:grpSpPr bwMode="auto">
          <a:xfrm>
            <a:off x="4076700" y="2484438"/>
            <a:ext cx="287338" cy="354012"/>
            <a:chOff x="3413756" y="3088389"/>
            <a:chExt cx="288032" cy="353163"/>
          </a:xfrm>
        </p:grpSpPr>
        <p:sp>
          <p:nvSpPr>
            <p:cNvPr id="25" name="24 Elipse"/>
            <p:cNvSpPr/>
            <p:nvPr/>
          </p:nvSpPr>
          <p:spPr>
            <a:xfrm>
              <a:off x="3413756" y="3153320"/>
              <a:ext cx="288032" cy="2882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VE" sz="1100"/>
            </a:p>
          </p:txBody>
        </p:sp>
        <p:grpSp>
          <p:nvGrpSpPr>
            <p:cNvPr id="38930" name="44 Grupo"/>
            <p:cNvGrpSpPr>
              <a:grpSpLocks/>
            </p:cNvGrpSpPr>
            <p:nvPr/>
          </p:nvGrpSpPr>
          <p:grpSpPr bwMode="auto">
            <a:xfrm rot="-4740000">
              <a:off x="3453384" y="3088389"/>
              <a:ext cx="144000" cy="144000"/>
              <a:chOff x="4211960" y="4149080"/>
              <a:chExt cx="166092" cy="144016"/>
            </a:xfrm>
          </p:grpSpPr>
          <p:cxnSp>
            <p:nvCxnSpPr>
              <p:cNvPr id="42" name="41 Conector recto"/>
              <p:cNvCxnSpPr/>
              <p:nvPr/>
            </p:nvCxnSpPr>
            <p:spPr>
              <a:xfrm>
                <a:off x="4199285" y="4144321"/>
                <a:ext cx="0" cy="138462"/>
              </a:xfrm>
              <a:prstGeom prst="lin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43 Conector recto"/>
              <p:cNvCxnSpPr/>
              <p:nvPr/>
            </p:nvCxnSpPr>
            <p:spPr>
              <a:xfrm>
                <a:off x="4216014" y="4138121"/>
                <a:ext cx="166225" cy="70027"/>
              </a:xfrm>
              <a:prstGeom prst="lin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cxnSp>
        <p:nvCxnSpPr>
          <p:cNvPr id="51" name="50 Conector recto de flecha"/>
          <p:cNvCxnSpPr/>
          <p:nvPr/>
        </p:nvCxnSpPr>
        <p:spPr>
          <a:xfrm>
            <a:off x="3644900" y="2555875"/>
            <a:ext cx="179388" cy="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58 Conector recto de flecha"/>
          <p:cNvCxnSpPr/>
          <p:nvPr/>
        </p:nvCxnSpPr>
        <p:spPr>
          <a:xfrm>
            <a:off x="5229225" y="2555875"/>
            <a:ext cx="180975" cy="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35" name="60 CuadroTexto"/>
          <p:cNvSpPr txBox="1">
            <a:spLocks noChangeArrowheads="1"/>
          </p:cNvSpPr>
          <p:nvPr/>
        </p:nvSpPr>
        <p:spPr bwMode="auto">
          <a:xfrm>
            <a:off x="1773238" y="2916238"/>
            <a:ext cx="14049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1000" b="1" u="sng">
                <a:latin typeface="Calibri" pitchFamily="34" charset="0"/>
              </a:rPr>
              <a:t>: </a:t>
            </a:r>
            <a:r>
              <a:rPr lang="es-ES" sz="1000" u="sng">
                <a:latin typeface="Calibri" pitchFamily="34" charset="0"/>
              </a:rPr>
              <a:t>IU ADMINISTRADOR</a:t>
            </a:r>
            <a:endParaRPr lang="es-VE" sz="1000">
              <a:latin typeface="Calibri" pitchFamily="34" charset="0"/>
            </a:endParaRPr>
          </a:p>
        </p:txBody>
      </p:sp>
      <p:sp>
        <p:nvSpPr>
          <p:cNvPr id="38936" name="61 CuadroTexto"/>
          <p:cNvSpPr txBox="1">
            <a:spLocks noChangeArrowheads="1"/>
          </p:cNvSpPr>
          <p:nvPr/>
        </p:nvSpPr>
        <p:spPr bwMode="auto">
          <a:xfrm>
            <a:off x="3429000" y="2916238"/>
            <a:ext cx="165576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1000" u="sng">
                <a:latin typeface="Calibri" pitchFamily="34" charset="0"/>
              </a:rPr>
              <a:t>GESTOR ADMINISTRADOR</a:t>
            </a:r>
            <a:endParaRPr lang="es-VE" sz="1000" u="sng">
              <a:latin typeface="Calibri" pitchFamily="34" charset="0"/>
            </a:endParaRPr>
          </a:p>
        </p:txBody>
      </p:sp>
      <p:sp>
        <p:nvSpPr>
          <p:cNvPr id="38937" name="62 CuadroTexto"/>
          <p:cNvSpPr txBox="1">
            <a:spLocks noChangeArrowheads="1"/>
          </p:cNvSpPr>
          <p:nvPr/>
        </p:nvSpPr>
        <p:spPr bwMode="auto">
          <a:xfrm>
            <a:off x="5229225" y="2916238"/>
            <a:ext cx="140335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1000" b="1" u="sng">
                <a:latin typeface="Calibri" pitchFamily="34" charset="0"/>
              </a:rPr>
              <a:t>:</a:t>
            </a:r>
            <a:r>
              <a:rPr lang="es-ES" sz="1000" u="sng">
                <a:latin typeface="Calibri" pitchFamily="34" charset="0"/>
              </a:rPr>
              <a:t> TICKETS</a:t>
            </a:r>
            <a:endParaRPr lang="es-VE" sz="1000" u="sng">
              <a:latin typeface="Calibri" pitchFamily="34" charset="0"/>
            </a:endParaRPr>
          </a:p>
        </p:txBody>
      </p:sp>
      <p:sp>
        <p:nvSpPr>
          <p:cNvPr id="38938" name="37 CuadroTexto"/>
          <p:cNvSpPr txBox="1">
            <a:spLocks noChangeArrowheads="1"/>
          </p:cNvSpPr>
          <p:nvPr/>
        </p:nvSpPr>
        <p:spPr bwMode="auto">
          <a:xfrm>
            <a:off x="908050" y="2484438"/>
            <a:ext cx="1347788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700" b="1">
                <a:latin typeface="Calibri" pitchFamily="34" charset="0"/>
              </a:rPr>
              <a:t>0</a:t>
            </a:r>
          </a:p>
        </p:txBody>
      </p:sp>
      <p:sp>
        <p:nvSpPr>
          <p:cNvPr id="38939" name="37 CuadroTexto"/>
          <p:cNvSpPr txBox="1">
            <a:spLocks noChangeArrowheads="1"/>
          </p:cNvSpPr>
          <p:nvPr/>
        </p:nvSpPr>
        <p:spPr bwMode="auto">
          <a:xfrm>
            <a:off x="2924175" y="2484438"/>
            <a:ext cx="50482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700" b="1">
                <a:latin typeface="Calibri" pitchFamily="34" charset="0"/>
              </a:rPr>
              <a:t>1</a:t>
            </a:r>
          </a:p>
        </p:txBody>
      </p:sp>
      <p:sp>
        <p:nvSpPr>
          <p:cNvPr id="38940" name="69 CuadroTexto"/>
          <p:cNvSpPr txBox="1">
            <a:spLocks noChangeArrowheads="1"/>
          </p:cNvSpPr>
          <p:nvPr/>
        </p:nvSpPr>
        <p:spPr bwMode="auto">
          <a:xfrm>
            <a:off x="4652963" y="2484438"/>
            <a:ext cx="28892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700" b="1">
                <a:latin typeface="Calibri" pitchFamily="34" charset="0"/>
              </a:rPr>
              <a:t>2</a:t>
            </a:r>
          </a:p>
        </p:txBody>
      </p:sp>
      <p:sp>
        <p:nvSpPr>
          <p:cNvPr id="38941" name="41 CuadroTexto"/>
          <p:cNvSpPr txBox="1">
            <a:spLocks noChangeArrowheads="1"/>
          </p:cNvSpPr>
          <p:nvPr/>
        </p:nvSpPr>
        <p:spPr bwMode="auto">
          <a:xfrm>
            <a:off x="1341438" y="2787650"/>
            <a:ext cx="476250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700" b="1">
                <a:latin typeface="Calibri" pitchFamily="34" charset="0"/>
              </a:rPr>
              <a:t>3</a:t>
            </a:r>
          </a:p>
        </p:txBody>
      </p:sp>
      <p:cxnSp>
        <p:nvCxnSpPr>
          <p:cNvPr id="72" name="71 Conector recto de flecha"/>
          <p:cNvCxnSpPr/>
          <p:nvPr/>
        </p:nvCxnSpPr>
        <p:spPr>
          <a:xfrm flipH="1">
            <a:off x="1844675" y="2843213"/>
            <a:ext cx="180975" cy="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43" name="41 CuadroTexto"/>
          <p:cNvSpPr txBox="1">
            <a:spLocks noChangeArrowheads="1"/>
          </p:cNvSpPr>
          <p:nvPr/>
        </p:nvSpPr>
        <p:spPr bwMode="auto">
          <a:xfrm>
            <a:off x="2997200" y="3132138"/>
            <a:ext cx="35877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VE" sz="700" b="1">
                <a:latin typeface="Calibri" pitchFamily="34" charset="0"/>
              </a:rPr>
              <a:t>4</a:t>
            </a:r>
            <a:endParaRPr lang="es-ES" sz="700">
              <a:latin typeface="Calibri" pitchFamily="34" charset="0"/>
            </a:endParaRPr>
          </a:p>
        </p:txBody>
      </p:sp>
      <p:cxnSp>
        <p:nvCxnSpPr>
          <p:cNvPr id="79" name="78 Conector recto de flecha"/>
          <p:cNvCxnSpPr/>
          <p:nvPr/>
        </p:nvCxnSpPr>
        <p:spPr>
          <a:xfrm>
            <a:off x="1844675" y="2555875"/>
            <a:ext cx="179388" cy="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80 Conector recto de flecha"/>
          <p:cNvCxnSpPr/>
          <p:nvPr/>
        </p:nvCxnSpPr>
        <p:spPr>
          <a:xfrm>
            <a:off x="3605213" y="3244850"/>
            <a:ext cx="180975" cy="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38 CuadroTexto"/>
          <p:cNvSpPr txBox="1"/>
          <p:nvPr/>
        </p:nvSpPr>
        <p:spPr>
          <a:xfrm>
            <a:off x="549275" y="4211638"/>
            <a:ext cx="2889250" cy="18272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es-VE" sz="1200" b="1" u="sng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Leyenda:</a:t>
            </a:r>
          </a:p>
          <a:p>
            <a:endParaRPr lang="es-VE" sz="1200">
              <a:latin typeface="Calibri" pitchFamily="34" charset="0"/>
            </a:endParaRPr>
          </a:p>
          <a:p>
            <a:r>
              <a:rPr lang="es-VE" sz="1200" b="1">
                <a:latin typeface="Calibri" pitchFamily="34" charset="0"/>
              </a:rPr>
              <a:t>0. Ingresar al Sistema.</a:t>
            </a:r>
          </a:p>
          <a:p>
            <a:r>
              <a:rPr lang="es-VE" sz="1200" b="1">
                <a:latin typeface="Calibri" pitchFamily="34" charset="0"/>
              </a:rPr>
              <a:t>1. Mostrar Tickets.</a:t>
            </a:r>
          </a:p>
          <a:p>
            <a:r>
              <a:rPr lang="es-VE" sz="1200" b="1">
                <a:latin typeface="Calibri" pitchFamily="34" charset="0"/>
              </a:rPr>
              <a:t>2. Verificar Tickets.</a:t>
            </a:r>
          </a:p>
          <a:p>
            <a:r>
              <a:rPr lang="es-VE" sz="1200" b="1">
                <a:latin typeface="Calibri" pitchFamily="34" charset="0"/>
              </a:rPr>
              <a:t>3. Muestra Tickets Verificados.</a:t>
            </a:r>
          </a:p>
          <a:p>
            <a:r>
              <a:rPr lang="es-VE" sz="1200" b="1">
                <a:latin typeface="Calibri" pitchFamily="34" charset="0"/>
              </a:rPr>
              <a:t>4. Responder Tickets.</a:t>
            </a:r>
          </a:p>
          <a:p>
            <a:endParaRPr lang="es-VE" sz="1200" b="1">
              <a:latin typeface="Calibri" pitchFamily="34" charset="0"/>
            </a:endParaRPr>
          </a:p>
          <a:p>
            <a:endParaRPr lang="es-VE">
              <a:latin typeface="Calibri" pitchFamily="34" charset="0"/>
            </a:endParaRPr>
          </a:p>
        </p:txBody>
      </p:sp>
      <p:sp>
        <p:nvSpPr>
          <p:cNvPr id="38947" name="Line 35"/>
          <p:cNvSpPr>
            <a:spLocks noChangeShapeType="1"/>
          </p:cNvSpPr>
          <p:nvPr/>
        </p:nvSpPr>
        <p:spPr bwMode="auto">
          <a:xfrm>
            <a:off x="908050" y="2700338"/>
            <a:ext cx="1368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VE"/>
          </a:p>
        </p:txBody>
      </p:sp>
      <p:sp>
        <p:nvSpPr>
          <p:cNvPr id="38948" name="Line 36"/>
          <p:cNvSpPr>
            <a:spLocks noChangeShapeType="1"/>
          </p:cNvSpPr>
          <p:nvPr/>
        </p:nvSpPr>
        <p:spPr bwMode="auto">
          <a:xfrm>
            <a:off x="2708275" y="2700338"/>
            <a:ext cx="1368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VE"/>
          </a:p>
        </p:txBody>
      </p:sp>
      <p:sp>
        <p:nvSpPr>
          <p:cNvPr id="38949" name="Line 37"/>
          <p:cNvSpPr>
            <a:spLocks noChangeShapeType="1"/>
          </p:cNvSpPr>
          <p:nvPr/>
        </p:nvSpPr>
        <p:spPr bwMode="auto">
          <a:xfrm>
            <a:off x="4365625" y="2700338"/>
            <a:ext cx="1368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V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214313" y="285750"/>
            <a:ext cx="4248150" cy="404813"/>
          </a:xfrm>
          <a:prstGeom prst="rect">
            <a:avLst/>
          </a:prstGeom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>
                <a:latin typeface="+mj-lt"/>
                <a:ea typeface="+mj-ea"/>
                <a:cs typeface="+mj-cs"/>
              </a:rPr>
              <a:t>Diagrama de Actividades (Gestor </a:t>
            </a:r>
            <a:r>
              <a:rPr lang="es-ES" sz="1600" dirty="0">
                <a:latin typeface="+mn-lt"/>
                <a:cs typeface="+mn-cs"/>
              </a:rPr>
              <a:t>Administrador</a:t>
            </a:r>
            <a:r>
              <a:rPr lang="es-ES" sz="1600" dirty="0">
                <a:latin typeface="+mj-lt"/>
                <a:ea typeface="+mj-ea"/>
                <a:cs typeface="+mj-cs"/>
              </a:rPr>
              <a:t>)</a:t>
            </a:r>
            <a:endParaRPr lang="es-ES" sz="1600" dirty="0">
              <a:latin typeface="+mj-lt"/>
              <a:ea typeface="+mj-ea"/>
              <a:cs typeface="+mj-cs"/>
            </a:endParaRPr>
          </a:p>
        </p:txBody>
      </p:sp>
      <p:grpSp>
        <p:nvGrpSpPr>
          <p:cNvPr id="14338" name="54 Grupo"/>
          <p:cNvGrpSpPr>
            <a:grpSpLocks/>
          </p:cNvGrpSpPr>
          <p:nvPr/>
        </p:nvGrpSpPr>
        <p:grpSpPr bwMode="auto">
          <a:xfrm>
            <a:off x="4443413" y="5876925"/>
            <a:ext cx="215900" cy="215900"/>
            <a:chOff x="6084888" y="5876925"/>
            <a:chExt cx="215900" cy="215900"/>
          </a:xfrm>
        </p:grpSpPr>
        <p:sp>
          <p:nvSpPr>
            <p:cNvPr id="6" name="5 Conector"/>
            <p:cNvSpPr/>
            <p:nvPr/>
          </p:nvSpPr>
          <p:spPr>
            <a:xfrm>
              <a:off x="6156325" y="5948363"/>
              <a:ext cx="71438" cy="73025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/>
            </a:p>
          </p:txBody>
        </p:sp>
        <p:sp>
          <p:nvSpPr>
            <p:cNvPr id="7" name="6 Anillo"/>
            <p:cNvSpPr/>
            <p:nvPr/>
          </p:nvSpPr>
          <p:spPr>
            <a:xfrm>
              <a:off x="6084888" y="5876925"/>
              <a:ext cx="215900" cy="215900"/>
            </a:xfrm>
            <a:prstGeom prst="donu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solidFill>
                  <a:schemeClr val="tx1"/>
                </a:solidFill>
              </a:endParaRPr>
            </a:p>
          </p:txBody>
        </p:sp>
      </p:grpSp>
      <p:sp>
        <p:nvSpPr>
          <p:cNvPr id="8" name="7 Conector"/>
          <p:cNvSpPr/>
          <p:nvPr/>
        </p:nvSpPr>
        <p:spPr>
          <a:xfrm flipH="1">
            <a:off x="1862138" y="1428750"/>
            <a:ext cx="144462" cy="14287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14340" name="42 CuadroTexto"/>
          <p:cNvSpPr txBox="1">
            <a:spLocks noChangeArrowheads="1"/>
          </p:cNvSpPr>
          <p:nvPr/>
        </p:nvSpPr>
        <p:spPr bwMode="auto">
          <a:xfrm>
            <a:off x="1196975" y="1143000"/>
            <a:ext cx="1512888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1000" b="1">
                <a:latin typeface="Calibri" pitchFamily="34" charset="0"/>
              </a:rPr>
              <a:t>Administrador</a:t>
            </a:r>
          </a:p>
        </p:txBody>
      </p:sp>
      <p:sp>
        <p:nvSpPr>
          <p:cNvPr id="12" name="11 Decisión"/>
          <p:cNvSpPr/>
          <p:nvPr/>
        </p:nvSpPr>
        <p:spPr>
          <a:xfrm>
            <a:off x="3794125" y="2493963"/>
            <a:ext cx="217488" cy="215900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13" name="12 Proceso alternativo"/>
          <p:cNvSpPr/>
          <p:nvPr/>
        </p:nvSpPr>
        <p:spPr>
          <a:xfrm>
            <a:off x="3362325" y="2998788"/>
            <a:ext cx="1081088" cy="215900"/>
          </a:xfrm>
          <a:prstGeom prst="flowChartAlternate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14343" name="53 CuadroTexto"/>
          <p:cNvSpPr txBox="1">
            <a:spLocks noChangeArrowheads="1"/>
          </p:cNvSpPr>
          <p:nvPr/>
        </p:nvSpPr>
        <p:spPr bwMode="auto">
          <a:xfrm>
            <a:off x="3362325" y="2998788"/>
            <a:ext cx="1081088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900" b="1">
                <a:latin typeface="Calibri" pitchFamily="34" charset="0"/>
              </a:rPr>
              <a:t>Regreso a Buscar</a:t>
            </a:r>
          </a:p>
        </p:txBody>
      </p:sp>
      <p:sp>
        <p:nvSpPr>
          <p:cNvPr id="14344" name="61 CuadroTexto"/>
          <p:cNvSpPr txBox="1">
            <a:spLocks noChangeArrowheads="1"/>
          </p:cNvSpPr>
          <p:nvPr/>
        </p:nvSpPr>
        <p:spPr bwMode="auto">
          <a:xfrm>
            <a:off x="4083050" y="2422525"/>
            <a:ext cx="1008063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900" b="1">
                <a:latin typeface="Calibri" pitchFamily="34" charset="0"/>
              </a:rPr>
              <a:t>[Registrado]</a:t>
            </a:r>
          </a:p>
        </p:txBody>
      </p:sp>
      <p:sp>
        <p:nvSpPr>
          <p:cNvPr id="14345" name="62 CuadroTexto"/>
          <p:cNvSpPr txBox="1">
            <a:spLocks noChangeArrowheads="1"/>
          </p:cNvSpPr>
          <p:nvPr/>
        </p:nvSpPr>
        <p:spPr bwMode="auto">
          <a:xfrm>
            <a:off x="2714625" y="2709863"/>
            <a:ext cx="1296988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900" b="1">
                <a:latin typeface="Calibri" pitchFamily="34" charset="0"/>
              </a:rPr>
              <a:t>[No Registrado]</a:t>
            </a:r>
          </a:p>
        </p:txBody>
      </p:sp>
      <p:sp>
        <p:nvSpPr>
          <p:cNvPr id="17" name="16 Proceso alternativo"/>
          <p:cNvSpPr/>
          <p:nvPr/>
        </p:nvSpPr>
        <p:spPr>
          <a:xfrm>
            <a:off x="4586288" y="2998788"/>
            <a:ext cx="1081087" cy="215900"/>
          </a:xfrm>
          <a:prstGeom prst="flowChartAlternate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14347" name="64 CuadroTexto"/>
          <p:cNvSpPr txBox="1">
            <a:spLocks noChangeArrowheads="1"/>
          </p:cNvSpPr>
          <p:nvPr/>
        </p:nvSpPr>
        <p:spPr bwMode="auto">
          <a:xfrm>
            <a:off x="4586288" y="2998788"/>
            <a:ext cx="1081087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900" b="1">
                <a:latin typeface="Calibri" pitchFamily="34" charset="0"/>
              </a:rPr>
              <a:t>Obtiene Datos</a:t>
            </a:r>
          </a:p>
        </p:txBody>
      </p:sp>
      <p:sp>
        <p:nvSpPr>
          <p:cNvPr id="19" name="18 Proceso alternativo"/>
          <p:cNvSpPr/>
          <p:nvPr/>
        </p:nvSpPr>
        <p:spPr>
          <a:xfrm>
            <a:off x="1358900" y="1789113"/>
            <a:ext cx="1079500" cy="215900"/>
          </a:xfrm>
          <a:prstGeom prst="flowChartAlternate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14349" name="78 CuadroTexto"/>
          <p:cNvSpPr txBox="1">
            <a:spLocks noChangeArrowheads="1"/>
          </p:cNvSpPr>
          <p:nvPr/>
        </p:nvSpPr>
        <p:spPr bwMode="auto">
          <a:xfrm>
            <a:off x="1358900" y="1789113"/>
            <a:ext cx="1079500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900" b="1">
                <a:latin typeface="Calibri" pitchFamily="34" charset="0"/>
              </a:rPr>
              <a:t>Buscar Cliente</a:t>
            </a:r>
          </a:p>
        </p:txBody>
      </p:sp>
      <p:cxnSp>
        <p:nvCxnSpPr>
          <p:cNvPr id="23" name="22 Conector recto de flecha"/>
          <p:cNvCxnSpPr>
            <a:stCxn id="8" idx="4"/>
            <a:endCxn id="19" idx="0"/>
          </p:cNvCxnSpPr>
          <p:nvPr/>
        </p:nvCxnSpPr>
        <p:spPr>
          <a:xfrm flipH="1">
            <a:off x="1898650" y="1571625"/>
            <a:ext cx="34925" cy="2174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recto de flecha"/>
          <p:cNvCxnSpPr>
            <a:stCxn id="14349" idx="3"/>
            <a:endCxn id="12" idx="0"/>
          </p:cNvCxnSpPr>
          <p:nvPr/>
        </p:nvCxnSpPr>
        <p:spPr>
          <a:xfrm>
            <a:off x="2438400" y="1905000"/>
            <a:ext cx="1463675" cy="5889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5 Conector recto de flecha"/>
          <p:cNvCxnSpPr>
            <a:stCxn id="12" idx="2"/>
            <a:endCxn id="13" idx="0"/>
          </p:cNvCxnSpPr>
          <p:nvPr/>
        </p:nvCxnSpPr>
        <p:spPr>
          <a:xfrm>
            <a:off x="3903663" y="2709863"/>
            <a:ext cx="0" cy="288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28 Conector recto de flecha"/>
          <p:cNvCxnSpPr>
            <a:stCxn id="14355" idx="2"/>
          </p:cNvCxnSpPr>
          <p:nvPr/>
        </p:nvCxnSpPr>
        <p:spPr>
          <a:xfrm rot="5400000">
            <a:off x="3927476" y="4837112"/>
            <a:ext cx="1663700" cy="415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29 Proceso alternativo"/>
          <p:cNvSpPr/>
          <p:nvPr/>
        </p:nvSpPr>
        <p:spPr>
          <a:xfrm>
            <a:off x="4302125" y="3981450"/>
            <a:ext cx="1330325" cy="215900"/>
          </a:xfrm>
          <a:prstGeom prst="flowChartAlternate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14355" name="64 CuadroTexto"/>
          <p:cNvSpPr txBox="1">
            <a:spLocks noChangeArrowheads="1"/>
          </p:cNvSpPr>
          <p:nvPr/>
        </p:nvSpPr>
        <p:spPr bwMode="auto">
          <a:xfrm>
            <a:off x="4302125" y="3981450"/>
            <a:ext cx="1330325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900" b="1">
                <a:latin typeface="Calibri" pitchFamily="34" charset="0"/>
              </a:rPr>
              <a:t>Elimina Plan del Cliente</a:t>
            </a:r>
          </a:p>
        </p:txBody>
      </p:sp>
      <p:cxnSp>
        <p:nvCxnSpPr>
          <p:cNvPr id="32" name="31 Conector recto de flecha"/>
          <p:cNvCxnSpPr>
            <a:stCxn id="14347" idx="2"/>
            <a:endCxn id="30" idx="0"/>
          </p:cNvCxnSpPr>
          <p:nvPr/>
        </p:nvCxnSpPr>
        <p:spPr>
          <a:xfrm rot="5400000">
            <a:off x="4670425" y="3525838"/>
            <a:ext cx="752475" cy="158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32 Conector recto de flecha"/>
          <p:cNvCxnSpPr>
            <a:stCxn id="14363" idx="2"/>
          </p:cNvCxnSpPr>
          <p:nvPr/>
        </p:nvCxnSpPr>
        <p:spPr>
          <a:xfrm rot="16200000" flipH="1">
            <a:off x="2917825" y="4351338"/>
            <a:ext cx="1970087" cy="1144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34 Conector recto de flecha"/>
          <p:cNvCxnSpPr>
            <a:stCxn id="14347" idx="2"/>
            <a:endCxn id="14363" idx="3"/>
          </p:cNvCxnSpPr>
          <p:nvPr/>
        </p:nvCxnSpPr>
        <p:spPr>
          <a:xfrm rot="5400000">
            <a:off x="4202113" y="2898775"/>
            <a:ext cx="593725" cy="12541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35 Conector recto de flecha"/>
          <p:cNvCxnSpPr>
            <a:stCxn id="12" idx="3"/>
            <a:endCxn id="14347" idx="0"/>
          </p:cNvCxnSpPr>
          <p:nvPr/>
        </p:nvCxnSpPr>
        <p:spPr>
          <a:xfrm>
            <a:off x="4011613" y="2601913"/>
            <a:ext cx="1116012" cy="396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46 Conector recto"/>
          <p:cNvCxnSpPr>
            <a:stCxn id="14343" idx="1"/>
          </p:cNvCxnSpPr>
          <p:nvPr/>
        </p:nvCxnSpPr>
        <p:spPr>
          <a:xfrm rot="10800000" flipV="1">
            <a:off x="1925638" y="3114675"/>
            <a:ext cx="1436687" cy="17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50 Conector recto de flecha"/>
          <p:cNvCxnSpPr>
            <a:endCxn id="19" idx="2"/>
          </p:cNvCxnSpPr>
          <p:nvPr/>
        </p:nvCxnSpPr>
        <p:spPr>
          <a:xfrm rot="16200000" flipV="1">
            <a:off x="1348581" y="2555082"/>
            <a:ext cx="1127125" cy="269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52 Proceso alternativo"/>
          <p:cNvSpPr/>
          <p:nvPr/>
        </p:nvSpPr>
        <p:spPr>
          <a:xfrm>
            <a:off x="2790825" y="3708400"/>
            <a:ext cx="1081088" cy="215900"/>
          </a:xfrm>
          <a:prstGeom prst="flowChartAlternate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14363" name="64 CuadroTexto"/>
          <p:cNvSpPr txBox="1">
            <a:spLocks noChangeArrowheads="1"/>
          </p:cNvSpPr>
          <p:nvPr/>
        </p:nvSpPr>
        <p:spPr bwMode="auto">
          <a:xfrm>
            <a:off x="2790825" y="3708400"/>
            <a:ext cx="1081088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900" b="1">
                <a:latin typeface="Calibri" pitchFamily="34" charset="0"/>
              </a:rPr>
              <a:t>Actualizar Datos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3 CuadroTexto"/>
          <p:cNvSpPr txBox="1">
            <a:spLocks noChangeArrowheads="1"/>
          </p:cNvSpPr>
          <p:nvPr/>
        </p:nvSpPr>
        <p:spPr bwMode="auto">
          <a:xfrm>
            <a:off x="642938" y="357188"/>
            <a:ext cx="52863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>
                <a:latin typeface="Calibri" pitchFamily="34" charset="0"/>
              </a:rPr>
              <a:t>Diagrama de Colaboración (Gestor Cliente)</a:t>
            </a:r>
          </a:p>
          <a:p>
            <a:endParaRPr lang="es-ES">
              <a:latin typeface="Calibri" pitchFamily="34" charset="0"/>
            </a:endParaRPr>
          </a:p>
        </p:txBody>
      </p:sp>
      <p:sp>
        <p:nvSpPr>
          <p:cNvPr id="6" name="5 Elipse"/>
          <p:cNvSpPr/>
          <p:nvPr/>
        </p:nvSpPr>
        <p:spPr bwMode="auto">
          <a:xfrm>
            <a:off x="549275" y="2243138"/>
            <a:ext cx="287338" cy="2508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1100"/>
          </a:p>
        </p:txBody>
      </p:sp>
      <p:cxnSp>
        <p:nvCxnSpPr>
          <p:cNvPr id="7" name="6 Conector recto"/>
          <p:cNvCxnSpPr>
            <a:stCxn id="6" idx="4"/>
          </p:cNvCxnSpPr>
          <p:nvPr/>
        </p:nvCxnSpPr>
        <p:spPr bwMode="auto">
          <a:xfrm rot="5400000">
            <a:off x="392112" y="2784476"/>
            <a:ext cx="600075" cy="0"/>
          </a:xfrm>
          <a:prstGeom prst="lin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"/>
          <p:cNvCxnSpPr/>
          <p:nvPr/>
        </p:nvCxnSpPr>
        <p:spPr bwMode="auto">
          <a:xfrm rot="5400000">
            <a:off x="536575" y="3052763"/>
            <a:ext cx="149225" cy="161925"/>
          </a:xfrm>
          <a:prstGeom prst="lin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"/>
          <p:cNvCxnSpPr/>
          <p:nvPr/>
        </p:nvCxnSpPr>
        <p:spPr bwMode="auto">
          <a:xfrm rot="16200000" flipH="1">
            <a:off x="697706" y="3053557"/>
            <a:ext cx="149225" cy="160338"/>
          </a:xfrm>
          <a:prstGeom prst="lin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 bwMode="auto">
          <a:xfrm>
            <a:off x="404813" y="2700338"/>
            <a:ext cx="534987" cy="0"/>
          </a:xfrm>
          <a:prstGeom prst="lin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44" name="24 CuadroTexto"/>
          <p:cNvSpPr txBox="1">
            <a:spLocks noChangeArrowheads="1"/>
          </p:cNvSpPr>
          <p:nvPr/>
        </p:nvSpPr>
        <p:spPr bwMode="auto">
          <a:xfrm>
            <a:off x="0" y="3276600"/>
            <a:ext cx="1376363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800" b="1">
                <a:latin typeface="Calibri" pitchFamily="34" charset="0"/>
              </a:rPr>
              <a:t>Cliente</a:t>
            </a:r>
          </a:p>
        </p:txBody>
      </p:sp>
      <p:grpSp>
        <p:nvGrpSpPr>
          <p:cNvPr id="39945" name="25 Grupo"/>
          <p:cNvGrpSpPr>
            <a:grpSpLocks/>
          </p:cNvGrpSpPr>
          <p:nvPr/>
        </p:nvGrpSpPr>
        <p:grpSpPr bwMode="auto">
          <a:xfrm>
            <a:off x="2276475" y="2555875"/>
            <a:ext cx="452438" cy="287338"/>
            <a:chOff x="2051720" y="2034481"/>
            <a:chExt cx="451705" cy="288032"/>
          </a:xfrm>
        </p:grpSpPr>
        <p:cxnSp>
          <p:nvCxnSpPr>
            <p:cNvPr id="16" name="15 Conector recto"/>
            <p:cNvCxnSpPr/>
            <p:nvPr/>
          </p:nvCxnSpPr>
          <p:spPr>
            <a:xfrm>
              <a:off x="2051720" y="2034481"/>
              <a:ext cx="0" cy="288032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" name="17 Conector recto"/>
            <p:cNvCxnSpPr/>
            <p:nvPr/>
          </p:nvCxnSpPr>
          <p:spPr>
            <a:xfrm>
              <a:off x="2051720" y="2179293"/>
              <a:ext cx="144229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0" name="19 Elipse"/>
            <p:cNvSpPr/>
            <p:nvPr/>
          </p:nvSpPr>
          <p:spPr>
            <a:xfrm>
              <a:off x="2214968" y="2034481"/>
              <a:ext cx="288457" cy="2880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VE" sz="1100"/>
            </a:p>
          </p:txBody>
        </p:sp>
      </p:grpSp>
      <p:grpSp>
        <p:nvGrpSpPr>
          <p:cNvPr id="39949" name="49 Grupo"/>
          <p:cNvGrpSpPr>
            <a:grpSpLocks/>
          </p:cNvGrpSpPr>
          <p:nvPr/>
        </p:nvGrpSpPr>
        <p:grpSpPr bwMode="auto">
          <a:xfrm>
            <a:off x="5595938" y="2543175"/>
            <a:ext cx="576262" cy="300038"/>
            <a:chOff x="6300192" y="2564904"/>
            <a:chExt cx="576064" cy="300004"/>
          </a:xfrm>
        </p:grpSpPr>
        <p:sp>
          <p:nvSpPr>
            <p:cNvPr id="27" name="26 Elipse"/>
            <p:cNvSpPr/>
            <p:nvPr/>
          </p:nvSpPr>
          <p:spPr>
            <a:xfrm>
              <a:off x="6444604" y="2564904"/>
              <a:ext cx="287239" cy="28730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VE" sz="1100"/>
            </a:p>
          </p:txBody>
        </p:sp>
        <p:cxnSp>
          <p:nvCxnSpPr>
            <p:cNvPr id="29" name="28 Conector recto"/>
            <p:cNvCxnSpPr/>
            <p:nvPr/>
          </p:nvCxnSpPr>
          <p:spPr>
            <a:xfrm>
              <a:off x="6300192" y="2864908"/>
              <a:ext cx="576064" cy="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9952" name="45 Grupo"/>
          <p:cNvGrpSpPr>
            <a:grpSpLocks/>
          </p:cNvGrpSpPr>
          <p:nvPr/>
        </p:nvGrpSpPr>
        <p:grpSpPr bwMode="auto">
          <a:xfrm>
            <a:off x="4076700" y="2484438"/>
            <a:ext cx="287338" cy="354012"/>
            <a:chOff x="3413756" y="3088389"/>
            <a:chExt cx="288032" cy="353163"/>
          </a:xfrm>
        </p:grpSpPr>
        <p:sp>
          <p:nvSpPr>
            <p:cNvPr id="25" name="24 Elipse"/>
            <p:cNvSpPr/>
            <p:nvPr/>
          </p:nvSpPr>
          <p:spPr>
            <a:xfrm>
              <a:off x="3413756" y="3153320"/>
              <a:ext cx="288032" cy="2882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VE" sz="1100"/>
            </a:p>
          </p:txBody>
        </p:sp>
        <p:grpSp>
          <p:nvGrpSpPr>
            <p:cNvPr id="39954" name="44 Grupo"/>
            <p:cNvGrpSpPr>
              <a:grpSpLocks/>
            </p:cNvGrpSpPr>
            <p:nvPr/>
          </p:nvGrpSpPr>
          <p:grpSpPr bwMode="auto">
            <a:xfrm rot="-4740000">
              <a:off x="3453384" y="3088389"/>
              <a:ext cx="144000" cy="144000"/>
              <a:chOff x="4211960" y="4149080"/>
              <a:chExt cx="166092" cy="144016"/>
            </a:xfrm>
          </p:grpSpPr>
          <p:cxnSp>
            <p:nvCxnSpPr>
              <p:cNvPr id="42" name="41 Conector recto"/>
              <p:cNvCxnSpPr/>
              <p:nvPr/>
            </p:nvCxnSpPr>
            <p:spPr>
              <a:xfrm>
                <a:off x="4199285" y="4144321"/>
                <a:ext cx="0" cy="138462"/>
              </a:xfrm>
              <a:prstGeom prst="lin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43 Conector recto"/>
              <p:cNvCxnSpPr/>
              <p:nvPr/>
            </p:nvCxnSpPr>
            <p:spPr>
              <a:xfrm>
                <a:off x="4216014" y="4138121"/>
                <a:ext cx="166225" cy="70027"/>
              </a:xfrm>
              <a:prstGeom prst="lin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cxnSp>
        <p:nvCxnSpPr>
          <p:cNvPr id="51" name="50 Conector recto de flecha"/>
          <p:cNvCxnSpPr/>
          <p:nvPr/>
        </p:nvCxnSpPr>
        <p:spPr>
          <a:xfrm>
            <a:off x="3644900" y="2555875"/>
            <a:ext cx="179388" cy="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58 Conector recto de flecha"/>
          <p:cNvCxnSpPr/>
          <p:nvPr/>
        </p:nvCxnSpPr>
        <p:spPr>
          <a:xfrm>
            <a:off x="5229225" y="2555875"/>
            <a:ext cx="180975" cy="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59" name="60 CuadroTexto"/>
          <p:cNvSpPr txBox="1">
            <a:spLocks noChangeArrowheads="1"/>
          </p:cNvSpPr>
          <p:nvPr/>
        </p:nvSpPr>
        <p:spPr bwMode="auto">
          <a:xfrm>
            <a:off x="1773238" y="2916238"/>
            <a:ext cx="14049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1000" b="1" u="sng">
                <a:latin typeface="Calibri" pitchFamily="34" charset="0"/>
              </a:rPr>
              <a:t>: </a:t>
            </a:r>
            <a:r>
              <a:rPr lang="es-ES" sz="1000" u="sng">
                <a:latin typeface="Calibri" pitchFamily="34" charset="0"/>
              </a:rPr>
              <a:t>IU CLIENTE</a:t>
            </a:r>
            <a:endParaRPr lang="es-VE" sz="1000">
              <a:latin typeface="Calibri" pitchFamily="34" charset="0"/>
            </a:endParaRPr>
          </a:p>
        </p:txBody>
      </p:sp>
      <p:sp>
        <p:nvSpPr>
          <p:cNvPr id="39960" name="61 CuadroTexto"/>
          <p:cNvSpPr txBox="1">
            <a:spLocks noChangeArrowheads="1"/>
          </p:cNvSpPr>
          <p:nvPr/>
        </p:nvSpPr>
        <p:spPr bwMode="auto">
          <a:xfrm>
            <a:off x="3429000" y="2916238"/>
            <a:ext cx="165576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1000" u="sng">
                <a:latin typeface="Calibri" pitchFamily="34" charset="0"/>
              </a:rPr>
              <a:t>GESTOR CLIENTE</a:t>
            </a:r>
            <a:endParaRPr lang="es-VE" sz="1000" u="sng">
              <a:latin typeface="Calibri" pitchFamily="34" charset="0"/>
            </a:endParaRPr>
          </a:p>
        </p:txBody>
      </p:sp>
      <p:sp>
        <p:nvSpPr>
          <p:cNvPr id="39961" name="62 CuadroTexto"/>
          <p:cNvSpPr txBox="1">
            <a:spLocks noChangeArrowheads="1"/>
          </p:cNvSpPr>
          <p:nvPr/>
        </p:nvSpPr>
        <p:spPr bwMode="auto">
          <a:xfrm>
            <a:off x="5229225" y="2916238"/>
            <a:ext cx="140335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1000" b="1" u="sng">
                <a:latin typeface="Calibri" pitchFamily="34" charset="0"/>
              </a:rPr>
              <a:t>:</a:t>
            </a:r>
            <a:r>
              <a:rPr lang="es-ES" sz="1000" u="sng">
                <a:latin typeface="Calibri" pitchFamily="34" charset="0"/>
              </a:rPr>
              <a:t> DATOS CLIENTE</a:t>
            </a:r>
            <a:endParaRPr lang="es-VE" sz="1000" u="sng">
              <a:latin typeface="Calibri" pitchFamily="34" charset="0"/>
            </a:endParaRPr>
          </a:p>
        </p:txBody>
      </p:sp>
      <p:sp>
        <p:nvSpPr>
          <p:cNvPr id="39962" name="37 CuadroTexto"/>
          <p:cNvSpPr txBox="1">
            <a:spLocks noChangeArrowheads="1"/>
          </p:cNvSpPr>
          <p:nvPr/>
        </p:nvSpPr>
        <p:spPr bwMode="auto">
          <a:xfrm>
            <a:off x="908050" y="2484438"/>
            <a:ext cx="1347788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700" b="1">
                <a:latin typeface="Calibri" pitchFamily="34" charset="0"/>
              </a:rPr>
              <a:t>0</a:t>
            </a:r>
          </a:p>
        </p:txBody>
      </p:sp>
      <p:sp>
        <p:nvSpPr>
          <p:cNvPr id="39963" name="37 CuadroTexto"/>
          <p:cNvSpPr txBox="1">
            <a:spLocks noChangeArrowheads="1"/>
          </p:cNvSpPr>
          <p:nvPr/>
        </p:nvSpPr>
        <p:spPr bwMode="auto">
          <a:xfrm>
            <a:off x="2924175" y="2484438"/>
            <a:ext cx="50482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700" b="1">
                <a:latin typeface="Calibri" pitchFamily="34" charset="0"/>
              </a:rPr>
              <a:t>1</a:t>
            </a:r>
          </a:p>
        </p:txBody>
      </p:sp>
      <p:sp>
        <p:nvSpPr>
          <p:cNvPr id="39964" name="69 CuadroTexto"/>
          <p:cNvSpPr txBox="1">
            <a:spLocks noChangeArrowheads="1"/>
          </p:cNvSpPr>
          <p:nvPr/>
        </p:nvSpPr>
        <p:spPr bwMode="auto">
          <a:xfrm>
            <a:off x="4652963" y="2484438"/>
            <a:ext cx="28892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700" b="1">
                <a:latin typeface="Calibri" pitchFamily="34" charset="0"/>
              </a:rPr>
              <a:t>2</a:t>
            </a:r>
          </a:p>
        </p:txBody>
      </p:sp>
      <p:sp>
        <p:nvSpPr>
          <p:cNvPr id="39965" name="41 CuadroTexto"/>
          <p:cNvSpPr txBox="1">
            <a:spLocks noChangeArrowheads="1"/>
          </p:cNvSpPr>
          <p:nvPr/>
        </p:nvSpPr>
        <p:spPr bwMode="auto">
          <a:xfrm>
            <a:off x="1341438" y="2771775"/>
            <a:ext cx="476250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700" b="1">
                <a:latin typeface="Calibri" pitchFamily="34" charset="0"/>
              </a:rPr>
              <a:t>3</a:t>
            </a:r>
          </a:p>
        </p:txBody>
      </p:sp>
      <p:cxnSp>
        <p:nvCxnSpPr>
          <p:cNvPr id="72" name="71 Conector recto de flecha"/>
          <p:cNvCxnSpPr/>
          <p:nvPr/>
        </p:nvCxnSpPr>
        <p:spPr>
          <a:xfrm flipH="1">
            <a:off x="1844675" y="2843213"/>
            <a:ext cx="180975" cy="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67" name="41 CuadroTexto"/>
          <p:cNvSpPr txBox="1">
            <a:spLocks noChangeArrowheads="1"/>
          </p:cNvSpPr>
          <p:nvPr/>
        </p:nvSpPr>
        <p:spPr bwMode="auto">
          <a:xfrm>
            <a:off x="4652963" y="3132138"/>
            <a:ext cx="35877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VE" sz="700" b="1">
                <a:latin typeface="Calibri" pitchFamily="34" charset="0"/>
              </a:rPr>
              <a:t>4</a:t>
            </a:r>
            <a:endParaRPr lang="es-ES" sz="700">
              <a:latin typeface="Calibri" pitchFamily="34" charset="0"/>
            </a:endParaRPr>
          </a:p>
        </p:txBody>
      </p:sp>
      <p:cxnSp>
        <p:nvCxnSpPr>
          <p:cNvPr id="79" name="78 Conector recto de flecha"/>
          <p:cNvCxnSpPr/>
          <p:nvPr/>
        </p:nvCxnSpPr>
        <p:spPr>
          <a:xfrm>
            <a:off x="1844675" y="2555875"/>
            <a:ext cx="179388" cy="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80 Conector recto de flecha"/>
          <p:cNvCxnSpPr/>
          <p:nvPr/>
        </p:nvCxnSpPr>
        <p:spPr>
          <a:xfrm>
            <a:off x="5262563" y="3216275"/>
            <a:ext cx="180975" cy="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38 CuadroTexto"/>
          <p:cNvSpPr txBox="1"/>
          <p:nvPr/>
        </p:nvSpPr>
        <p:spPr>
          <a:xfrm>
            <a:off x="549275" y="4211638"/>
            <a:ext cx="2889250" cy="18272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es-VE" sz="1200" b="1" u="sng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Leyenda:</a:t>
            </a:r>
          </a:p>
          <a:p>
            <a:endParaRPr lang="es-VE" sz="1200">
              <a:latin typeface="Calibri" pitchFamily="34" charset="0"/>
            </a:endParaRPr>
          </a:p>
          <a:p>
            <a:r>
              <a:rPr lang="es-VE" sz="1200" b="1">
                <a:latin typeface="Calibri" pitchFamily="34" charset="0"/>
              </a:rPr>
              <a:t>0. Ingresar al Sistema.</a:t>
            </a:r>
          </a:p>
          <a:p>
            <a:r>
              <a:rPr lang="es-VE" sz="1200" b="1">
                <a:latin typeface="Calibri" pitchFamily="34" charset="0"/>
              </a:rPr>
              <a:t>1. Verificar Cuenta.</a:t>
            </a:r>
          </a:p>
          <a:p>
            <a:r>
              <a:rPr lang="es-VE" sz="1200" b="1">
                <a:latin typeface="Calibri" pitchFamily="34" charset="0"/>
              </a:rPr>
              <a:t>2. Actualizar Datos.</a:t>
            </a:r>
          </a:p>
          <a:p>
            <a:r>
              <a:rPr lang="es-VE" sz="1200" b="1">
                <a:latin typeface="Calibri" pitchFamily="34" charset="0"/>
              </a:rPr>
              <a:t>3. Muestra Mensaje.</a:t>
            </a:r>
          </a:p>
          <a:p>
            <a:r>
              <a:rPr lang="es-VE" sz="1200" b="1">
                <a:latin typeface="Calibri" pitchFamily="34" charset="0"/>
              </a:rPr>
              <a:t>4. Almacena Datos Actualizados.</a:t>
            </a:r>
          </a:p>
          <a:p>
            <a:endParaRPr lang="es-VE" sz="1200" b="1">
              <a:latin typeface="Calibri" pitchFamily="34" charset="0"/>
            </a:endParaRPr>
          </a:p>
          <a:p>
            <a:endParaRPr lang="es-VE">
              <a:latin typeface="Calibri" pitchFamily="34" charset="0"/>
            </a:endParaRPr>
          </a:p>
        </p:txBody>
      </p:sp>
      <p:sp>
        <p:nvSpPr>
          <p:cNvPr id="39971" name="Line 35"/>
          <p:cNvSpPr>
            <a:spLocks noChangeShapeType="1"/>
          </p:cNvSpPr>
          <p:nvPr/>
        </p:nvSpPr>
        <p:spPr bwMode="auto">
          <a:xfrm>
            <a:off x="908050" y="2700338"/>
            <a:ext cx="1368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VE"/>
          </a:p>
        </p:txBody>
      </p:sp>
      <p:sp>
        <p:nvSpPr>
          <p:cNvPr id="39972" name="Line 36"/>
          <p:cNvSpPr>
            <a:spLocks noChangeShapeType="1"/>
          </p:cNvSpPr>
          <p:nvPr/>
        </p:nvSpPr>
        <p:spPr bwMode="auto">
          <a:xfrm>
            <a:off x="2708275" y="2700338"/>
            <a:ext cx="1368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VE"/>
          </a:p>
        </p:txBody>
      </p:sp>
      <p:sp>
        <p:nvSpPr>
          <p:cNvPr id="39973" name="Line 37"/>
          <p:cNvSpPr>
            <a:spLocks noChangeShapeType="1"/>
          </p:cNvSpPr>
          <p:nvPr/>
        </p:nvSpPr>
        <p:spPr bwMode="auto">
          <a:xfrm>
            <a:off x="4365625" y="2700338"/>
            <a:ext cx="1368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VE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3 CuadroTexto"/>
          <p:cNvSpPr txBox="1">
            <a:spLocks noChangeArrowheads="1"/>
          </p:cNvSpPr>
          <p:nvPr/>
        </p:nvSpPr>
        <p:spPr bwMode="auto">
          <a:xfrm>
            <a:off x="642938" y="357188"/>
            <a:ext cx="52863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>
                <a:latin typeface="Calibri" pitchFamily="34" charset="0"/>
              </a:rPr>
              <a:t>Diagrama de Colaboración (Gestor Cliente)</a:t>
            </a:r>
          </a:p>
          <a:p>
            <a:endParaRPr lang="es-ES">
              <a:latin typeface="Calibri" pitchFamily="34" charset="0"/>
            </a:endParaRPr>
          </a:p>
        </p:txBody>
      </p:sp>
      <p:sp>
        <p:nvSpPr>
          <p:cNvPr id="6" name="5 Elipse"/>
          <p:cNvSpPr/>
          <p:nvPr/>
        </p:nvSpPr>
        <p:spPr bwMode="auto">
          <a:xfrm>
            <a:off x="549275" y="2243138"/>
            <a:ext cx="287338" cy="2508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1100"/>
          </a:p>
        </p:txBody>
      </p:sp>
      <p:cxnSp>
        <p:nvCxnSpPr>
          <p:cNvPr id="7" name="6 Conector recto"/>
          <p:cNvCxnSpPr>
            <a:stCxn id="6" idx="4"/>
          </p:cNvCxnSpPr>
          <p:nvPr/>
        </p:nvCxnSpPr>
        <p:spPr bwMode="auto">
          <a:xfrm rot="5400000">
            <a:off x="392112" y="2784476"/>
            <a:ext cx="600075" cy="0"/>
          </a:xfrm>
          <a:prstGeom prst="lin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"/>
          <p:cNvCxnSpPr/>
          <p:nvPr/>
        </p:nvCxnSpPr>
        <p:spPr bwMode="auto">
          <a:xfrm rot="5400000">
            <a:off x="536575" y="3052763"/>
            <a:ext cx="149225" cy="161925"/>
          </a:xfrm>
          <a:prstGeom prst="lin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"/>
          <p:cNvCxnSpPr/>
          <p:nvPr/>
        </p:nvCxnSpPr>
        <p:spPr bwMode="auto">
          <a:xfrm rot="16200000" flipH="1">
            <a:off x="697706" y="3053557"/>
            <a:ext cx="149225" cy="160338"/>
          </a:xfrm>
          <a:prstGeom prst="lin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 bwMode="auto">
          <a:xfrm>
            <a:off x="404813" y="2700338"/>
            <a:ext cx="534987" cy="0"/>
          </a:xfrm>
          <a:prstGeom prst="lin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68" name="24 CuadroTexto"/>
          <p:cNvSpPr txBox="1">
            <a:spLocks noChangeArrowheads="1"/>
          </p:cNvSpPr>
          <p:nvPr/>
        </p:nvSpPr>
        <p:spPr bwMode="auto">
          <a:xfrm>
            <a:off x="0" y="3276600"/>
            <a:ext cx="1376363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800" b="1">
                <a:latin typeface="Calibri" pitchFamily="34" charset="0"/>
              </a:rPr>
              <a:t>Cliente</a:t>
            </a:r>
          </a:p>
        </p:txBody>
      </p:sp>
      <p:grpSp>
        <p:nvGrpSpPr>
          <p:cNvPr id="40969" name="25 Grupo"/>
          <p:cNvGrpSpPr>
            <a:grpSpLocks/>
          </p:cNvGrpSpPr>
          <p:nvPr/>
        </p:nvGrpSpPr>
        <p:grpSpPr bwMode="auto">
          <a:xfrm>
            <a:off x="2276475" y="2555875"/>
            <a:ext cx="452438" cy="287338"/>
            <a:chOff x="2051720" y="2034481"/>
            <a:chExt cx="451705" cy="288032"/>
          </a:xfrm>
        </p:grpSpPr>
        <p:cxnSp>
          <p:nvCxnSpPr>
            <p:cNvPr id="16" name="15 Conector recto"/>
            <p:cNvCxnSpPr/>
            <p:nvPr/>
          </p:nvCxnSpPr>
          <p:spPr>
            <a:xfrm>
              <a:off x="2051720" y="2034481"/>
              <a:ext cx="0" cy="288032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" name="17 Conector recto"/>
            <p:cNvCxnSpPr/>
            <p:nvPr/>
          </p:nvCxnSpPr>
          <p:spPr>
            <a:xfrm>
              <a:off x="2051720" y="2179293"/>
              <a:ext cx="144229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0" name="19 Elipse"/>
            <p:cNvSpPr/>
            <p:nvPr/>
          </p:nvSpPr>
          <p:spPr>
            <a:xfrm>
              <a:off x="2214968" y="2034481"/>
              <a:ext cx="288457" cy="2880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VE" sz="1100"/>
            </a:p>
          </p:txBody>
        </p:sp>
      </p:grpSp>
      <p:grpSp>
        <p:nvGrpSpPr>
          <p:cNvPr id="40973" name="49 Grupo"/>
          <p:cNvGrpSpPr>
            <a:grpSpLocks/>
          </p:cNvGrpSpPr>
          <p:nvPr/>
        </p:nvGrpSpPr>
        <p:grpSpPr bwMode="auto">
          <a:xfrm>
            <a:off x="5595938" y="2543175"/>
            <a:ext cx="576262" cy="300038"/>
            <a:chOff x="6300192" y="2564904"/>
            <a:chExt cx="576064" cy="300004"/>
          </a:xfrm>
        </p:grpSpPr>
        <p:sp>
          <p:nvSpPr>
            <p:cNvPr id="27" name="26 Elipse"/>
            <p:cNvSpPr/>
            <p:nvPr/>
          </p:nvSpPr>
          <p:spPr>
            <a:xfrm>
              <a:off x="6444604" y="2564904"/>
              <a:ext cx="287239" cy="28730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VE" sz="1100"/>
            </a:p>
          </p:txBody>
        </p:sp>
        <p:cxnSp>
          <p:nvCxnSpPr>
            <p:cNvPr id="29" name="28 Conector recto"/>
            <p:cNvCxnSpPr/>
            <p:nvPr/>
          </p:nvCxnSpPr>
          <p:spPr>
            <a:xfrm>
              <a:off x="6300192" y="2864908"/>
              <a:ext cx="576064" cy="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0976" name="45 Grupo"/>
          <p:cNvGrpSpPr>
            <a:grpSpLocks/>
          </p:cNvGrpSpPr>
          <p:nvPr/>
        </p:nvGrpSpPr>
        <p:grpSpPr bwMode="auto">
          <a:xfrm>
            <a:off x="4076700" y="2484438"/>
            <a:ext cx="287338" cy="354012"/>
            <a:chOff x="3413756" y="3088389"/>
            <a:chExt cx="288032" cy="353163"/>
          </a:xfrm>
        </p:grpSpPr>
        <p:sp>
          <p:nvSpPr>
            <p:cNvPr id="25" name="24 Elipse"/>
            <p:cNvSpPr/>
            <p:nvPr/>
          </p:nvSpPr>
          <p:spPr>
            <a:xfrm>
              <a:off x="3413756" y="3153320"/>
              <a:ext cx="288032" cy="2882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VE" sz="1100"/>
            </a:p>
          </p:txBody>
        </p:sp>
        <p:grpSp>
          <p:nvGrpSpPr>
            <p:cNvPr id="40978" name="44 Grupo"/>
            <p:cNvGrpSpPr>
              <a:grpSpLocks/>
            </p:cNvGrpSpPr>
            <p:nvPr/>
          </p:nvGrpSpPr>
          <p:grpSpPr bwMode="auto">
            <a:xfrm rot="-4740000">
              <a:off x="3453384" y="3088389"/>
              <a:ext cx="144000" cy="144000"/>
              <a:chOff x="4211960" y="4149080"/>
              <a:chExt cx="166092" cy="144016"/>
            </a:xfrm>
          </p:grpSpPr>
          <p:cxnSp>
            <p:nvCxnSpPr>
              <p:cNvPr id="42" name="41 Conector recto"/>
              <p:cNvCxnSpPr/>
              <p:nvPr/>
            </p:nvCxnSpPr>
            <p:spPr>
              <a:xfrm>
                <a:off x="4199285" y="4144321"/>
                <a:ext cx="0" cy="138462"/>
              </a:xfrm>
              <a:prstGeom prst="lin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43 Conector recto"/>
              <p:cNvCxnSpPr/>
              <p:nvPr/>
            </p:nvCxnSpPr>
            <p:spPr>
              <a:xfrm>
                <a:off x="4216014" y="4138121"/>
                <a:ext cx="166225" cy="70027"/>
              </a:xfrm>
              <a:prstGeom prst="lin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cxnSp>
        <p:nvCxnSpPr>
          <p:cNvPr id="51" name="50 Conector recto de flecha"/>
          <p:cNvCxnSpPr/>
          <p:nvPr/>
        </p:nvCxnSpPr>
        <p:spPr>
          <a:xfrm>
            <a:off x="3644900" y="2555875"/>
            <a:ext cx="179388" cy="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58 Conector recto de flecha"/>
          <p:cNvCxnSpPr/>
          <p:nvPr/>
        </p:nvCxnSpPr>
        <p:spPr>
          <a:xfrm>
            <a:off x="5229225" y="2555875"/>
            <a:ext cx="180975" cy="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83" name="60 CuadroTexto"/>
          <p:cNvSpPr txBox="1">
            <a:spLocks noChangeArrowheads="1"/>
          </p:cNvSpPr>
          <p:nvPr/>
        </p:nvSpPr>
        <p:spPr bwMode="auto">
          <a:xfrm>
            <a:off x="1773238" y="2916238"/>
            <a:ext cx="14049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1000" b="1" u="sng">
                <a:latin typeface="Calibri" pitchFamily="34" charset="0"/>
              </a:rPr>
              <a:t>: </a:t>
            </a:r>
            <a:r>
              <a:rPr lang="es-ES" sz="1000" u="sng">
                <a:latin typeface="Calibri" pitchFamily="34" charset="0"/>
              </a:rPr>
              <a:t>IU CLIENTE</a:t>
            </a:r>
            <a:endParaRPr lang="es-VE" sz="1000">
              <a:latin typeface="Calibri" pitchFamily="34" charset="0"/>
            </a:endParaRPr>
          </a:p>
        </p:txBody>
      </p:sp>
      <p:sp>
        <p:nvSpPr>
          <p:cNvPr id="40984" name="61 CuadroTexto"/>
          <p:cNvSpPr txBox="1">
            <a:spLocks noChangeArrowheads="1"/>
          </p:cNvSpPr>
          <p:nvPr/>
        </p:nvSpPr>
        <p:spPr bwMode="auto">
          <a:xfrm>
            <a:off x="3429000" y="2916238"/>
            <a:ext cx="165576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1000" u="sng">
                <a:latin typeface="Calibri" pitchFamily="34" charset="0"/>
              </a:rPr>
              <a:t>GESTOR CLIENTE</a:t>
            </a:r>
            <a:endParaRPr lang="es-VE" sz="1000" u="sng">
              <a:latin typeface="Calibri" pitchFamily="34" charset="0"/>
            </a:endParaRPr>
          </a:p>
        </p:txBody>
      </p:sp>
      <p:sp>
        <p:nvSpPr>
          <p:cNvPr id="40985" name="62 CuadroTexto"/>
          <p:cNvSpPr txBox="1">
            <a:spLocks noChangeArrowheads="1"/>
          </p:cNvSpPr>
          <p:nvPr/>
        </p:nvSpPr>
        <p:spPr bwMode="auto">
          <a:xfrm>
            <a:off x="5229225" y="2916238"/>
            <a:ext cx="140335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1000" b="1" u="sng">
                <a:latin typeface="Calibri" pitchFamily="34" charset="0"/>
              </a:rPr>
              <a:t>:</a:t>
            </a:r>
            <a:r>
              <a:rPr lang="es-ES" sz="1000" u="sng">
                <a:latin typeface="Calibri" pitchFamily="34" charset="0"/>
              </a:rPr>
              <a:t> ENVIAR SOLICITUD</a:t>
            </a:r>
            <a:endParaRPr lang="es-VE" sz="1000" u="sng">
              <a:latin typeface="Calibri" pitchFamily="34" charset="0"/>
            </a:endParaRPr>
          </a:p>
        </p:txBody>
      </p:sp>
      <p:sp>
        <p:nvSpPr>
          <p:cNvPr id="40986" name="37 CuadroTexto"/>
          <p:cNvSpPr txBox="1">
            <a:spLocks noChangeArrowheads="1"/>
          </p:cNvSpPr>
          <p:nvPr/>
        </p:nvSpPr>
        <p:spPr bwMode="auto">
          <a:xfrm>
            <a:off x="908050" y="2484438"/>
            <a:ext cx="1347788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700" b="1">
                <a:latin typeface="Calibri" pitchFamily="34" charset="0"/>
              </a:rPr>
              <a:t>0</a:t>
            </a:r>
          </a:p>
        </p:txBody>
      </p:sp>
      <p:sp>
        <p:nvSpPr>
          <p:cNvPr id="40987" name="37 CuadroTexto"/>
          <p:cNvSpPr txBox="1">
            <a:spLocks noChangeArrowheads="1"/>
          </p:cNvSpPr>
          <p:nvPr/>
        </p:nvSpPr>
        <p:spPr bwMode="auto">
          <a:xfrm>
            <a:off x="2924175" y="2484438"/>
            <a:ext cx="50482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700" b="1">
                <a:latin typeface="Calibri" pitchFamily="34" charset="0"/>
              </a:rPr>
              <a:t>1</a:t>
            </a:r>
          </a:p>
        </p:txBody>
      </p:sp>
      <p:sp>
        <p:nvSpPr>
          <p:cNvPr id="40988" name="69 CuadroTexto"/>
          <p:cNvSpPr txBox="1">
            <a:spLocks noChangeArrowheads="1"/>
          </p:cNvSpPr>
          <p:nvPr/>
        </p:nvSpPr>
        <p:spPr bwMode="auto">
          <a:xfrm>
            <a:off x="4652963" y="2484438"/>
            <a:ext cx="28892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700" b="1">
                <a:latin typeface="Calibri" pitchFamily="34" charset="0"/>
              </a:rPr>
              <a:t>2</a:t>
            </a:r>
          </a:p>
        </p:txBody>
      </p:sp>
      <p:sp>
        <p:nvSpPr>
          <p:cNvPr id="40989" name="41 CuadroTexto"/>
          <p:cNvSpPr txBox="1">
            <a:spLocks noChangeArrowheads="1"/>
          </p:cNvSpPr>
          <p:nvPr/>
        </p:nvSpPr>
        <p:spPr bwMode="auto">
          <a:xfrm>
            <a:off x="1341438" y="2771775"/>
            <a:ext cx="476250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700" b="1">
                <a:latin typeface="Calibri" pitchFamily="34" charset="0"/>
              </a:rPr>
              <a:t>3</a:t>
            </a:r>
          </a:p>
        </p:txBody>
      </p:sp>
      <p:cxnSp>
        <p:nvCxnSpPr>
          <p:cNvPr id="72" name="71 Conector recto de flecha"/>
          <p:cNvCxnSpPr/>
          <p:nvPr/>
        </p:nvCxnSpPr>
        <p:spPr>
          <a:xfrm flipH="1">
            <a:off x="1844675" y="2843213"/>
            <a:ext cx="180975" cy="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91" name="41 CuadroTexto"/>
          <p:cNvSpPr txBox="1">
            <a:spLocks noChangeArrowheads="1"/>
          </p:cNvSpPr>
          <p:nvPr/>
        </p:nvSpPr>
        <p:spPr bwMode="auto">
          <a:xfrm>
            <a:off x="4652963" y="3132138"/>
            <a:ext cx="35877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VE" sz="700" b="1">
                <a:latin typeface="Calibri" pitchFamily="34" charset="0"/>
              </a:rPr>
              <a:t>4</a:t>
            </a:r>
            <a:endParaRPr lang="es-ES" sz="700">
              <a:latin typeface="Calibri" pitchFamily="34" charset="0"/>
            </a:endParaRPr>
          </a:p>
        </p:txBody>
      </p:sp>
      <p:cxnSp>
        <p:nvCxnSpPr>
          <p:cNvPr id="79" name="78 Conector recto de flecha"/>
          <p:cNvCxnSpPr/>
          <p:nvPr/>
        </p:nvCxnSpPr>
        <p:spPr>
          <a:xfrm>
            <a:off x="1844675" y="2555875"/>
            <a:ext cx="179388" cy="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80 Conector recto de flecha"/>
          <p:cNvCxnSpPr/>
          <p:nvPr/>
        </p:nvCxnSpPr>
        <p:spPr>
          <a:xfrm>
            <a:off x="5262563" y="3216275"/>
            <a:ext cx="180975" cy="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38 CuadroTexto"/>
          <p:cNvSpPr txBox="1"/>
          <p:nvPr/>
        </p:nvSpPr>
        <p:spPr>
          <a:xfrm>
            <a:off x="549275" y="4211638"/>
            <a:ext cx="2889250" cy="18272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es-VE" sz="1200" b="1" u="sng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Leyenda:</a:t>
            </a:r>
          </a:p>
          <a:p>
            <a:endParaRPr lang="es-VE" sz="1200">
              <a:latin typeface="Calibri" pitchFamily="34" charset="0"/>
            </a:endParaRPr>
          </a:p>
          <a:p>
            <a:r>
              <a:rPr lang="es-VE" sz="1200" b="1">
                <a:latin typeface="Calibri" pitchFamily="34" charset="0"/>
              </a:rPr>
              <a:t>0. Ingresar al Sistema.</a:t>
            </a:r>
          </a:p>
          <a:p>
            <a:r>
              <a:rPr lang="es-VE" sz="1200" b="1">
                <a:latin typeface="Calibri" pitchFamily="34" charset="0"/>
              </a:rPr>
              <a:t>1. Solicitar Plan.</a:t>
            </a:r>
          </a:p>
          <a:p>
            <a:r>
              <a:rPr lang="es-VE" sz="1200" b="1">
                <a:latin typeface="Calibri" pitchFamily="34" charset="0"/>
              </a:rPr>
              <a:t>2. Cargar Datos del Plan.</a:t>
            </a:r>
          </a:p>
          <a:p>
            <a:r>
              <a:rPr lang="es-VE" sz="1200" b="1">
                <a:latin typeface="Calibri" pitchFamily="34" charset="0"/>
              </a:rPr>
              <a:t>3. Muestra Mensaje.</a:t>
            </a:r>
          </a:p>
          <a:p>
            <a:r>
              <a:rPr lang="es-VE" sz="1200" b="1">
                <a:latin typeface="Calibri" pitchFamily="34" charset="0"/>
              </a:rPr>
              <a:t>4. Almacena Plan.</a:t>
            </a:r>
          </a:p>
          <a:p>
            <a:endParaRPr lang="es-VE" sz="1200" b="1">
              <a:latin typeface="Calibri" pitchFamily="34" charset="0"/>
            </a:endParaRPr>
          </a:p>
          <a:p>
            <a:endParaRPr lang="es-VE">
              <a:latin typeface="Calibri" pitchFamily="34" charset="0"/>
            </a:endParaRPr>
          </a:p>
        </p:txBody>
      </p:sp>
      <p:sp>
        <p:nvSpPr>
          <p:cNvPr id="40995" name="Line 35"/>
          <p:cNvSpPr>
            <a:spLocks noChangeShapeType="1"/>
          </p:cNvSpPr>
          <p:nvPr/>
        </p:nvSpPr>
        <p:spPr bwMode="auto">
          <a:xfrm>
            <a:off x="908050" y="2700338"/>
            <a:ext cx="1368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VE"/>
          </a:p>
        </p:txBody>
      </p:sp>
      <p:sp>
        <p:nvSpPr>
          <p:cNvPr id="40996" name="Line 36"/>
          <p:cNvSpPr>
            <a:spLocks noChangeShapeType="1"/>
          </p:cNvSpPr>
          <p:nvPr/>
        </p:nvSpPr>
        <p:spPr bwMode="auto">
          <a:xfrm>
            <a:off x="2708275" y="2700338"/>
            <a:ext cx="1368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VE"/>
          </a:p>
        </p:txBody>
      </p:sp>
      <p:sp>
        <p:nvSpPr>
          <p:cNvPr id="40997" name="Line 37"/>
          <p:cNvSpPr>
            <a:spLocks noChangeShapeType="1"/>
          </p:cNvSpPr>
          <p:nvPr/>
        </p:nvSpPr>
        <p:spPr bwMode="auto">
          <a:xfrm>
            <a:off x="4365625" y="2700338"/>
            <a:ext cx="1368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VE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3 CuadroTexto"/>
          <p:cNvSpPr txBox="1">
            <a:spLocks noChangeArrowheads="1"/>
          </p:cNvSpPr>
          <p:nvPr/>
        </p:nvSpPr>
        <p:spPr bwMode="auto">
          <a:xfrm>
            <a:off x="642938" y="357188"/>
            <a:ext cx="52863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>
                <a:latin typeface="Calibri" pitchFamily="34" charset="0"/>
              </a:rPr>
              <a:t>Diagrama de Colaboración (Gestor Cliente)</a:t>
            </a:r>
          </a:p>
          <a:p>
            <a:endParaRPr lang="es-ES">
              <a:latin typeface="Calibri" pitchFamily="34" charset="0"/>
            </a:endParaRPr>
          </a:p>
        </p:txBody>
      </p:sp>
      <p:sp>
        <p:nvSpPr>
          <p:cNvPr id="6" name="5 Elipse"/>
          <p:cNvSpPr/>
          <p:nvPr/>
        </p:nvSpPr>
        <p:spPr bwMode="auto">
          <a:xfrm>
            <a:off x="549275" y="2243138"/>
            <a:ext cx="287338" cy="2508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1100"/>
          </a:p>
        </p:txBody>
      </p:sp>
      <p:cxnSp>
        <p:nvCxnSpPr>
          <p:cNvPr id="7" name="6 Conector recto"/>
          <p:cNvCxnSpPr>
            <a:stCxn id="6" idx="4"/>
          </p:cNvCxnSpPr>
          <p:nvPr/>
        </p:nvCxnSpPr>
        <p:spPr bwMode="auto">
          <a:xfrm rot="5400000">
            <a:off x="392112" y="2784476"/>
            <a:ext cx="600075" cy="0"/>
          </a:xfrm>
          <a:prstGeom prst="lin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"/>
          <p:cNvCxnSpPr/>
          <p:nvPr/>
        </p:nvCxnSpPr>
        <p:spPr bwMode="auto">
          <a:xfrm rot="5400000">
            <a:off x="536575" y="3052763"/>
            <a:ext cx="149225" cy="161925"/>
          </a:xfrm>
          <a:prstGeom prst="lin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"/>
          <p:cNvCxnSpPr/>
          <p:nvPr/>
        </p:nvCxnSpPr>
        <p:spPr bwMode="auto">
          <a:xfrm rot="16200000" flipH="1">
            <a:off x="697706" y="3053557"/>
            <a:ext cx="149225" cy="160338"/>
          </a:xfrm>
          <a:prstGeom prst="lin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 bwMode="auto">
          <a:xfrm>
            <a:off x="404813" y="2700338"/>
            <a:ext cx="534987" cy="0"/>
          </a:xfrm>
          <a:prstGeom prst="lin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992" name="24 CuadroTexto"/>
          <p:cNvSpPr txBox="1">
            <a:spLocks noChangeArrowheads="1"/>
          </p:cNvSpPr>
          <p:nvPr/>
        </p:nvSpPr>
        <p:spPr bwMode="auto">
          <a:xfrm>
            <a:off x="0" y="3276600"/>
            <a:ext cx="1376363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800" b="1">
                <a:latin typeface="Calibri" pitchFamily="34" charset="0"/>
              </a:rPr>
              <a:t>Cliente</a:t>
            </a:r>
          </a:p>
        </p:txBody>
      </p:sp>
      <p:grpSp>
        <p:nvGrpSpPr>
          <p:cNvPr id="41993" name="25 Grupo"/>
          <p:cNvGrpSpPr>
            <a:grpSpLocks/>
          </p:cNvGrpSpPr>
          <p:nvPr/>
        </p:nvGrpSpPr>
        <p:grpSpPr bwMode="auto">
          <a:xfrm>
            <a:off x="2276475" y="2555875"/>
            <a:ext cx="452438" cy="287338"/>
            <a:chOff x="2051720" y="2034481"/>
            <a:chExt cx="451705" cy="288032"/>
          </a:xfrm>
        </p:grpSpPr>
        <p:cxnSp>
          <p:nvCxnSpPr>
            <p:cNvPr id="16" name="15 Conector recto"/>
            <p:cNvCxnSpPr/>
            <p:nvPr/>
          </p:nvCxnSpPr>
          <p:spPr>
            <a:xfrm>
              <a:off x="2051720" y="2034481"/>
              <a:ext cx="0" cy="288032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" name="17 Conector recto"/>
            <p:cNvCxnSpPr/>
            <p:nvPr/>
          </p:nvCxnSpPr>
          <p:spPr>
            <a:xfrm>
              <a:off x="2051720" y="2179293"/>
              <a:ext cx="144229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0" name="19 Elipse"/>
            <p:cNvSpPr/>
            <p:nvPr/>
          </p:nvSpPr>
          <p:spPr>
            <a:xfrm>
              <a:off x="2214968" y="2034481"/>
              <a:ext cx="288457" cy="2880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VE" sz="1100"/>
            </a:p>
          </p:txBody>
        </p:sp>
      </p:grpSp>
      <p:grpSp>
        <p:nvGrpSpPr>
          <p:cNvPr id="41997" name="49 Grupo"/>
          <p:cNvGrpSpPr>
            <a:grpSpLocks/>
          </p:cNvGrpSpPr>
          <p:nvPr/>
        </p:nvGrpSpPr>
        <p:grpSpPr bwMode="auto">
          <a:xfrm>
            <a:off x="5595938" y="2543175"/>
            <a:ext cx="576262" cy="300038"/>
            <a:chOff x="6300192" y="2564904"/>
            <a:chExt cx="576064" cy="300004"/>
          </a:xfrm>
        </p:grpSpPr>
        <p:sp>
          <p:nvSpPr>
            <p:cNvPr id="27" name="26 Elipse"/>
            <p:cNvSpPr/>
            <p:nvPr/>
          </p:nvSpPr>
          <p:spPr>
            <a:xfrm>
              <a:off x="6444604" y="2564904"/>
              <a:ext cx="287239" cy="28730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VE" sz="1100"/>
            </a:p>
          </p:txBody>
        </p:sp>
        <p:cxnSp>
          <p:nvCxnSpPr>
            <p:cNvPr id="29" name="28 Conector recto"/>
            <p:cNvCxnSpPr/>
            <p:nvPr/>
          </p:nvCxnSpPr>
          <p:spPr>
            <a:xfrm>
              <a:off x="6300192" y="2864908"/>
              <a:ext cx="576064" cy="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2000" name="45 Grupo"/>
          <p:cNvGrpSpPr>
            <a:grpSpLocks/>
          </p:cNvGrpSpPr>
          <p:nvPr/>
        </p:nvGrpSpPr>
        <p:grpSpPr bwMode="auto">
          <a:xfrm>
            <a:off x="4076700" y="2484438"/>
            <a:ext cx="287338" cy="354012"/>
            <a:chOff x="3413756" y="3088389"/>
            <a:chExt cx="288032" cy="353163"/>
          </a:xfrm>
        </p:grpSpPr>
        <p:sp>
          <p:nvSpPr>
            <p:cNvPr id="25" name="24 Elipse"/>
            <p:cNvSpPr/>
            <p:nvPr/>
          </p:nvSpPr>
          <p:spPr>
            <a:xfrm>
              <a:off x="3413756" y="3153320"/>
              <a:ext cx="288032" cy="2882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VE" sz="1100"/>
            </a:p>
          </p:txBody>
        </p:sp>
        <p:grpSp>
          <p:nvGrpSpPr>
            <p:cNvPr id="42002" name="44 Grupo"/>
            <p:cNvGrpSpPr>
              <a:grpSpLocks/>
            </p:cNvGrpSpPr>
            <p:nvPr/>
          </p:nvGrpSpPr>
          <p:grpSpPr bwMode="auto">
            <a:xfrm rot="-4740000">
              <a:off x="3453384" y="3088389"/>
              <a:ext cx="144000" cy="144000"/>
              <a:chOff x="4211960" y="4149080"/>
              <a:chExt cx="166092" cy="144016"/>
            </a:xfrm>
          </p:grpSpPr>
          <p:cxnSp>
            <p:nvCxnSpPr>
              <p:cNvPr id="42" name="41 Conector recto"/>
              <p:cNvCxnSpPr/>
              <p:nvPr/>
            </p:nvCxnSpPr>
            <p:spPr>
              <a:xfrm>
                <a:off x="4199285" y="4144321"/>
                <a:ext cx="0" cy="138462"/>
              </a:xfrm>
              <a:prstGeom prst="lin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43 Conector recto"/>
              <p:cNvCxnSpPr/>
              <p:nvPr/>
            </p:nvCxnSpPr>
            <p:spPr>
              <a:xfrm>
                <a:off x="4216014" y="4138121"/>
                <a:ext cx="166225" cy="70027"/>
              </a:xfrm>
              <a:prstGeom prst="lin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cxnSp>
        <p:nvCxnSpPr>
          <p:cNvPr id="51" name="50 Conector recto de flecha"/>
          <p:cNvCxnSpPr/>
          <p:nvPr/>
        </p:nvCxnSpPr>
        <p:spPr>
          <a:xfrm>
            <a:off x="3644900" y="2555875"/>
            <a:ext cx="179388" cy="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58 Conector recto de flecha"/>
          <p:cNvCxnSpPr/>
          <p:nvPr/>
        </p:nvCxnSpPr>
        <p:spPr>
          <a:xfrm>
            <a:off x="5229225" y="2555875"/>
            <a:ext cx="180975" cy="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007" name="60 CuadroTexto"/>
          <p:cNvSpPr txBox="1">
            <a:spLocks noChangeArrowheads="1"/>
          </p:cNvSpPr>
          <p:nvPr/>
        </p:nvSpPr>
        <p:spPr bwMode="auto">
          <a:xfrm>
            <a:off x="1773238" y="2916238"/>
            <a:ext cx="14049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1000" b="1" u="sng">
                <a:latin typeface="Calibri" pitchFamily="34" charset="0"/>
              </a:rPr>
              <a:t>: </a:t>
            </a:r>
            <a:r>
              <a:rPr lang="es-ES" sz="1000" u="sng">
                <a:latin typeface="Calibri" pitchFamily="34" charset="0"/>
              </a:rPr>
              <a:t>IU CLIENTE</a:t>
            </a:r>
            <a:endParaRPr lang="es-VE" sz="1000">
              <a:latin typeface="Calibri" pitchFamily="34" charset="0"/>
            </a:endParaRPr>
          </a:p>
        </p:txBody>
      </p:sp>
      <p:sp>
        <p:nvSpPr>
          <p:cNvPr id="42008" name="61 CuadroTexto"/>
          <p:cNvSpPr txBox="1">
            <a:spLocks noChangeArrowheads="1"/>
          </p:cNvSpPr>
          <p:nvPr/>
        </p:nvSpPr>
        <p:spPr bwMode="auto">
          <a:xfrm>
            <a:off x="3429000" y="2916238"/>
            <a:ext cx="165576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1000" u="sng">
                <a:latin typeface="Calibri" pitchFamily="34" charset="0"/>
              </a:rPr>
              <a:t>GESTOR CLIENTE</a:t>
            </a:r>
            <a:endParaRPr lang="es-VE" sz="1000" u="sng">
              <a:latin typeface="Calibri" pitchFamily="34" charset="0"/>
            </a:endParaRPr>
          </a:p>
        </p:txBody>
      </p:sp>
      <p:sp>
        <p:nvSpPr>
          <p:cNvPr id="42009" name="62 CuadroTexto"/>
          <p:cNvSpPr txBox="1">
            <a:spLocks noChangeArrowheads="1"/>
          </p:cNvSpPr>
          <p:nvPr/>
        </p:nvSpPr>
        <p:spPr bwMode="auto">
          <a:xfrm>
            <a:off x="5229225" y="2916238"/>
            <a:ext cx="140335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1000" b="1" u="sng">
                <a:latin typeface="Calibri" pitchFamily="34" charset="0"/>
              </a:rPr>
              <a:t>:</a:t>
            </a:r>
            <a:r>
              <a:rPr lang="es-ES" sz="1000" u="sng">
                <a:latin typeface="Calibri" pitchFamily="34" charset="0"/>
              </a:rPr>
              <a:t> TICKETS SOPORTE</a:t>
            </a:r>
            <a:endParaRPr lang="es-VE" sz="1000" u="sng">
              <a:latin typeface="Calibri" pitchFamily="34" charset="0"/>
            </a:endParaRPr>
          </a:p>
        </p:txBody>
      </p:sp>
      <p:sp>
        <p:nvSpPr>
          <p:cNvPr id="42010" name="37 CuadroTexto"/>
          <p:cNvSpPr txBox="1">
            <a:spLocks noChangeArrowheads="1"/>
          </p:cNvSpPr>
          <p:nvPr/>
        </p:nvSpPr>
        <p:spPr bwMode="auto">
          <a:xfrm>
            <a:off x="908050" y="2484438"/>
            <a:ext cx="1347788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700" b="1">
                <a:latin typeface="Calibri" pitchFamily="34" charset="0"/>
              </a:rPr>
              <a:t>0</a:t>
            </a:r>
          </a:p>
        </p:txBody>
      </p:sp>
      <p:sp>
        <p:nvSpPr>
          <p:cNvPr id="42011" name="37 CuadroTexto"/>
          <p:cNvSpPr txBox="1">
            <a:spLocks noChangeArrowheads="1"/>
          </p:cNvSpPr>
          <p:nvPr/>
        </p:nvSpPr>
        <p:spPr bwMode="auto">
          <a:xfrm>
            <a:off x="2924175" y="2484438"/>
            <a:ext cx="50482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700" b="1">
                <a:latin typeface="Calibri" pitchFamily="34" charset="0"/>
              </a:rPr>
              <a:t>1</a:t>
            </a:r>
          </a:p>
        </p:txBody>
      </p:sp>
      <p:sp>
        <p:nvSpPr>
          <p:cNvPr id="42012" name="69 CuadroTexto"/>
          <p:cNvSpPr txBox="1">
            <a:spLocks noChangeArrowheads="1"/>
          </p:cNvSpPr>
          <p:nvPr/>
        </p:nvSpPr>
        <p:spPr bwMode="auto">
          <a:xfrm>
            <a:off x="4652963" y="2484438"/>
            <a:ext cx="28892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700" b="1">
                <a:latin typeface="Calibri" pitchFamily="34" charset="0"/>
              </a:rPr>
              <a:t>2</a:t>
            </a:r>
          </a:p>
        </p:txBody>
      </p:sp>
      <p:sp>
        <p:nvSpPr>
          <p:cNvPr id="42013" name="41 CuadroTexto"/>
          <p:cNvSpPr txBox="1">
            <a:spLocks noChangeArrowheads="1"/>
          </p:cNvSpPr>
          <p:nvPr/>
        </p:nvSpPr>
        <p:spPr bwMode="auto">
          <a:xfrm>
            <a:off x="1341438" y="2771775"/>
            <a:ext cx="476250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700" b="1">
                <a:latin typeface="Calibri" pitchFamily="34" charset="0"/>
              </a:rPr>
              <a:t>3</a:t>
            </a:r>
          </a:p>
        </p:txBody>
      </p:sp>
      <p:cxnSp>
        <p:nvCxnSpPr>
          <p:cNvPr id="72" name="71 Conector recto de flecha"/>
          <p:cNvCxnSpPr/>
          <p:nvPr/>
        </p:nvCxnSpPr>
        <p:spPr>
          <a:xfrm flipH="1">
            <a:off x="1844675" y="2843213"/>
            <a:ext cx="180975" cy="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015" name="41 CuadroTexto"/>
          <p:cNvSpPr txBox="1">
            <a:spLocks noChangeArrowheads="1"/>
          </p:cNvSpPr>
          <p:nvPr/>
        </p:nvSpPr>
        <p:spPr bwMode="auto">
          <a:xfrm>
            <a:off x="4652963" y="3132138"/>
            <a:ext cx="35877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VE" sz="700" b="1">
                <a:latin typeface="Calibri" pitchFamily="34" charset="0"/>
              </a:rPr>
              <a:t>4</a:t>
            </a:r>
            <a:endParaRPr lang="es-ES" sz="700">
              <a:latin typeface="Calibri" pitchFamily="34" charset="0"/>
            </a:endParaRPr>
          </a:p>
        </p:txBody>
      </p:sp>
      <p:cxnSp>
        <p:nvCxnSpPr>
          <p:cNvPr id="79" name="78 Conector recto de flecha"/>
          <p:cNvCxnSpPr/>
          <p:nvPr/>
        </p:nvCxnSpPr>
        <p:spPr>
          <a:xfrm>
            <a:off x="1844675" y="2555875"/>
            <a:ext cx="179388" cy="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80 Conector recto de flecha"/>
          <p:cNvCxnSpPr/>
          <p:nvPr/>
        </p:nvCxnSpPr>
        <p:spPr>
          <a:xfrm>
            <a:off x="5262563" y="3216275"/>
            <a:ext cx="180975" cy="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38 CuadroTexto"/>
          <p:cNvSpPr txBox="1"/>
          <p:nvPr/>
        </p:nvSpPr>
        <p:spPr>
          <a:xfrm>
            <a:off x="549275" y="4211638"/>
            <a:ext cx="2889250" cy="18272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es-VE" sz="1200" b="1" u="sng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Leyenda:</a:t>
            </a:r>
          </a:p>
          <a:p>
            <a:endParaRPr lang="es-VE" sz="1200">
              <a:latin typeface="Calibri" pitchFamily="34" charset="0"/>
            </a:endParaRPr>
          </a:p>
          <a:p>
            <a:r>
              <a:rPr lang="es-VE" sz="1200" b="1">
                <a:latin typeface="Calibri" pitchFamily="34" charset="0"/>
              </a:rPr>
              <a:t>0. Ingresar al Sistema.</a:t>
            </a:r>
          </a:p>
          <a:p>
            <a:r>
              <a:rPr lang="es-VE" sz="1200" b="1">
                <a:latin typeface="Calibri" pitchFamily="34" charset="0"/>
              </a:rPr>
              <a:t>1. Tickets Soporte.</a:t>
            </a:r>
          </a:p>
          <a:p>
            <a:r>
              <a:rPr lang="es-VE" sz="1200" b="1">
                <a:latin typeface="Calibri" pitchFamily="34" charset="0"/>
              </a:rPr>
              <a:t>2. Cargar Datos Tickets.</a:t>
            </a:r>
          </a:p>
          <a:p>
            <a:r>
              <a:rPr lang="es-VE" sz="1200" b="1">
                <a:latin typeface="Calibri" pitchFamily="34" charset="0"/>
              </a:rPr>
              <a:t>3. Muestra Mensaje.</a:t>
            </a:r>
          </a:p>
          <a:p>
            <a:r>
              <a:rPr lang="es-VE" sz="1200" b="1">
                <a:latin typeface="Calibri" pitchFamily="34" charset="0"/>
              </a:rPr>
              <a:t>4. Generar Tickets Soporte.</a:t>
            </a:r>
          </a:p>
          <a:p>
            <a:endParaRPr lang="es-VE" sz="1200" b="1">
              <a:latin typeface="Calibri" pitchFamily="34" charset="0"/>
            </a:endParaRPr>
          </a:p>
          <a:p>
            <a:endParaRPr lang="es-VE">
              <a:latin typeface="Calibri" pitchFamily="34" charset="0"/>
            </a:endParaRPr>
          </a:p>
        </p:txBody>
      </p:sp>
      <p:sp>
        <p:nvSpPr>
          <p:cNvPr id="42019" name="Line 35"/>
          <p:cNvSpPr>
            <a:spLocks noChangeShapeType="1"/>
          </p:cNvSpPr>
          <p:nvPr/>
        </p:nvSpPr>
        <p:spPr bwMode="auto">
          <a:xfrm>
            <a:off x="908050" y="2700338"/>
            <a:ext cx="1368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VE"/>
          </a:p>
        </p:txBody>
      </p:sp>
      <p:sp>
        <p:nvSpPr>
          <p:cNvPr id="42020" name="Line 36"/>
          <p:cNvSpPr>
            <a:spLocks noChangeShapeType="1"/>
          </p:cNvSpPr>
          <p:nvPr/>
        </p:nvSpPr>
        <p:spPr bwMode="auto">
          <a:xfrm>
            <a:off x="2708275" y="2700338"/>
            <a:ext cx="1368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VE"/>
          </a:p>
        </p:txBody>
      </p:sp>
      <p:sp>
        <p:nvSpPr>
          <p:cNvPr id="42021" name="Line 37"/>
          <p:cNvSpPr>
            <a:spLocks noChangeShapeType="1"/>
          </p:cNvSpPr>
          <p:nvPr/>
        </p:nvSpPr>
        <p:spPr bwMode="auto">
          <a:xfrm>
            <a:off x="4365625" y="2700338"/>
            <a:ext cx="1368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VE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3 CuadroTexto"/>
          <p:cNvSpPr txBox="1">
            <a:spLocks noChangeArrowheads="1"/>
          </p:cNvSpPr>
          <p:nvPr/>
        </p:nvSpPr>
        <p:spPr bwMode="auto">
          <a:xfrm>
            <a:off x="642938" y="357188"/>
            <a:ext cx="52863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>
                <a:latin typeface="Calibri" pitchFamily="34" charset="0"/>
              </a:rPr>
              <a:t>Diagrama de Colaboración (Gestor Cliente)</a:t>
            </a:r>
          </a:p>
          <a:p>
            <a:endParaRPr lang="es-ES">
              <a:latin typeface="Calibri" pitchFamily="34" charset="0"/>
            </a:endParaRPr>
          </a:p>
        </p:txBody>
      </p:sp>
      <p:sp>
        <p:nvSpPr>
          <p:cNvPr id="6" name="5 Elipse"/>
          <p:cNvSpPr/>
          <p:nvPr/>
        </p:nvSpPr>
        <p:spPr bwMode="auto">
          <a:xfrm>
            <a:off x="549275" y="2243138"/>
            <a:ext cx="287338" cy="2508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1100"/>
          </a:p>
        </p:txBody>
      </p:sp>
      <p:cxnSp>
        <p:nvCxnSpPr>
          <p:cNvPr id="7" name="6 Conector recto"/>
          <p:cNvCxnSpPr>
            <a:stCxn id="6" idx="4"/>
          </p:cNvCxnSpPr>
          <p:nvPr/>
        </p:nvCxnSpPr>
        <p:spPr bwMode="auto">
          <a:xfrm rot="5400000">
            <a:off x="392112" y="2784476"/>
            <a:ext cx="600075" cy="0"/>
          </a:xfrm>
          <a:prstGeom prst="lin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"/>
          <p:cNvCxnSpPr/>
          <p:nvPr/>
        </p:nvCxnSpPr>
        <p:spPr bwMode="auto">
          <a:xfrm rot="5400000">
            <a:off x="536575" y="3052763"/>
            <a:ext cx="149225" cy="161925"/>
          </a:xfrm>
          <a:prstGeom prst="lin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"/>
          <p:cNvCxnSpPr/>
          <p:nvPr/>
        </p:nvCxnSpPr>
        <p:spPr bwMode="auto">
          <a:xfrm rot="16200000" flipH="1">
            <a:off x="697706" y="3053557"/>
            <a:ext cx="149225" cy="160338"/>
          </a:xfrm>
          <a:prstGeom prst="lin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 bwMode="auto">
          <a:xfrm>
            <a:off x="404813" y="2700338"/>
            <a:ext cx="534987" cy="0"/>
          </a:xfrm>
          <a:prstGeom prst="lin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016" name="24 CuadroTexto"/>
          <p:cNvSpPr txBox="1">
            <a:spLocks noChangeArrowheads="1"/>
          </p:cNvSpPr>
          <p:nvPr/>
        </p:nvSpPr>
        <p:spPr bwMode="auto">
          <a:xfrm>
            <a:off x="0" y="3276600"/>
            <a:ext cx="1376363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800" b="1">
                <a:latin typeface="Calibri" pitchFamily="34" charset="0"/>
              </a:rPr>
              <a:t>Cliente</a:t>
            </a:r>
          </a:p>
        </p:txBody>
      </p:sp>
      <p:grpSp>
        <p:nvGrpSpPr>
          <p:cNvPr id="43017" name="25 Grupo"/>
          <p:cNvGrpSpPr>
            <a:grpSpLocks/>
          </p:cNvGrpSpPr>
          <p:nvPr/>
        </p:nvGrpSpPr>
        <p:grpSpPr bwMode="auto">
          <a:xfrm>
            <a:off x="2276475" y="2555875"/>
            <a:ext cx="452438" cy="287338"/>
            <a:chOff x="2051720" y="2034481"/>
            <a:chExt cx="451705" cy="288032"/>
          </a:xfrm>
        </p:grpSpPr>
        <p:cxnSp>
          <p:nvCxnSpPr>
            <p:cNvPr id="16" name="15 Conector recto"/>
            <p:cNvCxnSpPr/>
            <p:nvPr/>
          </p:nvCxnSpPr>
          <p:spPr>
            <a:xfrm>
              <a:off x="2051720" y="2034481"/>
              <a:ext cx="0" cy="288032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" name="17 Conector recto"/>
            <p:cNvCxnSpPr/>
            <p:nvPr/>
          </p:nvCxnSpPr>
          <p:spPr>
            <a:xfrm>
              <a:off x="2051720" y="2179293"/>
              <a:ext cx="144229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0" name="19 Elipse"/>
            <p:cNvSpPr/>
            <p:nvPr/>
          </p:nvSpPr>
          <p:spPr>
            <a:xfrm>
              <a:off x="2214968" y="2034481"/>
              <a:ext cx="288457" cy="2880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VE" sz="1100"/>
            </a:p>
          </p:txBody>
        </p:sp>
      </p:grpSp>
      <p:grpSp>
        <p:nvGrpSpPr>
          <p:cNvPr id="43021" name="49 Grupo"/>
          <p:cNvGrpSpPr>
            <a:grpSpLocks/>
          </p:cNvGrpSpPr>
          <p:nvPr/>
        </p:nvGrpSpPr>
        <p:grpSpPr bwMode="auto">
          <a:xfrm>
            <a:off x="5595938" y="2543175"/>
            <a:ext cx="576262" cy="300038"/>
            <a:chOff x="6300192" y="2564904"/>
            <a:chExt cx="576064" cy="300004"/>
          </a:xfrm>
        </p:grpSpPr>
        <p:sp>
          <p:nvSpPr>
            <p:cNvPr id="27" name="26 Elipse"/>
            <p:cNvSpPr/>
            <p:nvPr/>
          </p:nvSpPr>
          <p:spPr>
            <a:xfrm>
              <a:off x="6444604" y="2564904"/>
              <a:ext cx="287239" cy="28730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VE" sz="1100"/>
            </a:p>
          </p:txBody>
        </p:sp>
        <p:cxnSp>
          <p:nvCxnSpPr>
            <p:cNvPr id="29" name="28 Conector recto"/>
            <p:cNvCxnSpPr/>
            <p:nvPr/>
          </p:nvCxnSpPr>
          <p:spPr>
            <a:xfrm>
              <a:off x="6300192" y="2864908"/>
              <a:ext cx="576064" cy="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3024" name="45 Grupo"/>
          <p:cNvGrpSpPr>
            <a:grpSpLocks/>
          </p:cNvGrpSpPr>
          <p:nvPr/>
        </p:nvGrpSpPr>
        <p:grpSpPr bwMode="auto">
          <a:xfrm>
            <a:off x="4076700" y="2484438"/>
            <a:ext cx="287338" cy="354012"/>
            <a:chOff x="3413756" y="3088389"/>
            <a:chExt cx="288032" cy="353163"/>
          </a:xfrm>
        </p:grpSpPr>
        <p:sp>
          <p:nvSpPr>
            <p:cNvPr id="25" name="24 Elipse"/>
            <p:cNvSpPr/>
            <p:nvPr/>
          </p:nvSpPr>
          <p:spPr>
            <a:xfrm>
              <a:off x="3413756" y="3153320"/>
              <a:ext cx="288032" cy="2882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VE" sz="1100"/>
            </a:p>
          </p:txBody>
        </p:sp>
        <p:grpSp>
          <p:nvGrpSpPr>
            <p:cNvPr id="43026" name="44 Grupo"/>
            <p:cNvGrpSpPr>
              <a:grpSpLocks/>
            </p:cNvGrpSpPr>
            <p:nvPr/>
          </p:nvGrpSpPr>
          <p:grpSpPr bwMode="auto">
            <a:xfrm rot="-4740000">
              <a:off x="3453384" y="3088389"/>
              <a:ext cx="144000" cy="144000"/>
              <a:chOff x="4211960" y="4149080"/>
              <a:chExt cx="166092" cy="144016"/>
            </a:xfrm>
          </p:grpSpPr>
          <p:cxnSp>
            <p:nvCxnSpPr>
              <p:cNvPr id="42" name="41 Conector recto"/>
              <p:cNvCxnSpPr/>
              <p:nvPr/>
            </p:nvCxnSpPr>
            <p:spPr>
              <a:xfrm>
                <a:off x="4199285" y="4144321"/>
                <a:ext cx="0" cy="138462"/>
              </a:xfrm>
              <a:prstGeom prst="lin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43 Conector recto"/>
              <p:cNvCxnSpPr/>
              <p:nvPr/>
            </p:nvCxnSpPr>
            <p:spPr>
              <a:xfrm>
                <a:off x="4216014" y="4138121"/>
                <a:ext cx="166225" cy="70027"/>
              </a:xfrm>
              <a:prstGeom prst="lin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cxnSp>
        <p:nvCxnSpPr>
          <p:cNvPr id="51" name="50 Conector recto de flecha"/>
          <p:cNvCxnSpPr/>
          <p:nvPr/>
        </p:nvCxnSpPr>
        <p:spPr>
          <a:xfrm>
            <a:off x="3644900" y="2555875"/>
            <a:ext cx="179388" cy="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58 Conector recto de flecha"/>
          <p:cNvCxnSpPr/>
          <p:nvPr/>
        </p:nvCxnSpPr>
        <p:spPr>
          <a:xfrm>
            <a:off x="5229225" y="2555875"/>
            <a:ext cx="180975" cy="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031" name="60 CuadroTexto"/>
          <p:cNvSpPr txBox="1">
            <a:spLocks noChangeArrowheads="1"/>
          </p:cNvSpPr>
          <p:nvPr/>
        </p:nvSpPr>
        <p:spPr bwMode="auto">
          <a:xfrm>
            <a:off x="1773238" y="2916238"/>
            <a:ext cx="14049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1000" b="1" u="sng">
                <a:latin typeface="Calibri" pitchFamily="34" charset="0"/>
              </a:rPr>
              <a:t>: </a:t>
            </a:r>
            <a:r>
              <a:rPr lang="es-ES" sz="1000" u="sng">
                <a:latin typeface="Calibri" pitchFamily="34" charset="0"/>
              </a:rPr>
              <a:t>IU CLIENTE</a:t>
            </a:r>
            <a:endParaRPr lang="es-VE" sz="1000">
              <a:latin typeface="Calibri" pitchFamily="34" charset="0"/>
            </a:endParaRPr>
          </a:p>
        </p:txBody>
      </p:sp>
      <p:sp>
        <p:nvSpPr>
          <p:cNvPr id="43032" name="61 CuadroTexto"/>
          <p:cNvSpPr txBox="1">
            <a:spLocks noChangeArrowheads="1"/>
          </p:cNvSpPr>
          <p:nvPr/>
        </p:nvSpPr>
        <p:spPr bwMode="auto">
          <a:xfrm>
            <a:off x="3429000" y="2916238"/>
            <a:ext cx="165576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1000" u="sng">
                <a:latin typeface="Calibri" pitchFamily="34" charset="0"/>
              </a:rPr>
              <a:t>GESTOR CLIENTE</a:t>
            </a:r>
            <a:endParaRPr lang="es-VE" sz="1000" u="sng">
              <a:latin typeface="Calibri" pitchFamily="34" charset="0"/>
            </a:endParaRPr>
          </a:p>
        </p:txBody>
      </p:sp>
      <p:sp>
        <p:nvSpPr>
          <p:cNvPr id="43033" name="62 CuadroTexto"/>
          <p:cNvSpPr txBox="1">
            <a:spLocks noChangeArrowheads="1"/>
          </p:cNvSpPr>
          <p:nvPr/>
        </p:nvSpPr>
        <p:spPr bwMode="auto">
          <a:xfrm>
            <a:off x="5229225" y="2916238"/>
            <a:ext cx="140335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1000" b="1" u="sng">
                <a:latin typeface="Calibri" pitchFamily="34" charset="0"/>
              </a:rPr>
              <a:t>:</a:t>
            </a:r>
            <a:r>
              <a:rPr lang="es-ES" sz="1000" u="sng">
                <a:latin typeface="Calibri" pitchFamily="34" charset="0"/>
              </a:rPr>
              <a:t> TICKETS SOPORTE</a:t>
            </a:r>
            <a:endParaRPr lang="es-VE" sz="1000" u="sng">
              <a:latin typeface="Calibri" pitchFamily="34" charset="0"/>
            </a:endParaRPr>
          </a:p>
        </p:txBody>
      </p:sp>
      <p:sp>
        <p:nvSpPr>
          <p:cNvPr id="43034" name="37 CuadroTexto"/>
          <p:cNvSpPr txBox="1">
            <a:spLocks noChangeArrowheads="1"/>
          </p:cNvSpPr>
          <p:nvPr/>
        </p:nvSpPr>
        <p:spPr bwMode="auto">
          <a:xfrm>
            <a:off x="908050" y="2484438"/>
            <a:ext cx="1347788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700" b="1">
                <a:latin typeface="Calibri" pitchFamily="34" charset="0"/>
              </a:rPr>
              <a:t>0</a:t>
            </a:r>
          </a:p>
        </p:txBody>
      </p:sp>
      <p:sp>
        <p:nvSpPr>
          <p:cNvPr id="43035" name="37 CuadroTexto"/>
          <p:cNvSpPr txBox="1">
            <a:spLocks noChangeArrowheads="1"/>
          </p:cNvSpPr>
          <p:nvPr/>
        </p:nvSpPr>
        <p:spPr bwMode="auto">
          <a:xfrm>
            <a:off x="2924175" y="2484438"/>
            <a:ext cx="50482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700" b="1">
                <a:latin typeface="Calibri" pitchFamily="34" charset="0"/>
              </a:rPr>
              <a:t>1</a:t>
            </a:r>
          </a:p>
        </p:txBody>
      </p:sp>
      <p:sp>
        <p:nvSpPr>
          <p:cNvPr id="43036" name="69 CuadroTexto"/>
          <p:cNvSpPr txBox="1">
            <a:spLocks noChangeArrowheads="1"/>
          </p:cNvSpPr>
          <p:nvPr/>
        </p:nvSpPr>
        <p:spPr bwMode="auto">
          <a:xfrm>
            <a:off x="4652963" y="2484438"/>
            <a:ext cx="28892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700" b="1">
                <a:latin typeface="Calibri" pitchFamily="34" charset="0"/>
              </a:rPr>
              <a:t>2</a:t>
            </a:r>
          </a:p>
        </p:txBody>
      </p:sp>
      <p:sp>
        <p:nvSpPr>
          <p:cNvPr id="43037" name="41 CuadroTexto"/>
          <p:cNvSpPr txBox="1">
            <a:spLocks noChangeArrowheads="1"/>
          </p:cNvSpPr>
          <p:nvPr/>
        </p:nvSpPr>
        <p:spPr bwMode="auto">
          <a:xfrm>
            <a:off x="1341438" y="2771775"/>
            <a:ext cx="476250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700" b="1">
                <a:latin typeface="Calibri" pitchFamily="34" charset="0"/>
              </a:rPr>
              <a:t>3</a:t>
            </a:r>
          </a:p>
        </p:txBody>
      </p:sp>
      <p:cxnSp>
        <p:nvCxnSpPr>
          <p:cNvPr id="72" name="71 Conector recto de flecha"/>
          <p:cNvCxnSpPr/>
          <p:nvPr/>
        </p:nvCxnSpPr>
        <p:spPr>
          <a:xfrm flipH="1">
            <a:off x="1844675" y="2843213"/>
            <a:ext cx="180975" cy="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039" name="41 CuadroTexto"/>
          <p:cNvSpPr txBox="1">
            <a:spLocks noChangeArrowheads="1"/>
          </p:cNvSpPr>
          <p:nvPr/>
        </p:nvSpPr>
        <p:spPr bwMode="auto">
          <a:xfrm>
            <a:off x="4652963" y="3132138"/>
            <a:ext cx="35877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VE" sz="700" b="1">
                <a:latin typeface="Calibri" pitchFamily="34" charset="0"/>
              </a:rPr>
              <a:t>4</a:t>
            </a:r>
            <a:endParaRPr lang="es-ES" sz="700">
              <a:latin typeface="Calibri" pitchFamily="34" charset="0"/>
            </a:endParaRPr>
          </a:p>
        </p:txBody>
      </p:sp>
      <p:cxnSp>
        <p:nvCxnSpPr>
          <p:cNvPr id="79" name="78 Conector recto de flecha"/>
          <p:cNvCxnSpPr/>
          <p:nvPr/>
        </p:nvCxnSpPr>
        <p:spPr>
          <a:xfrm>
            <a:off x="1844675" y="2555875"/>
            <a:ext cx="179388" cy="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80 Conector recto de flecha"/>
          <p:cNvCxnSpPr/>
          <p:nvPr/>
        </p:nvCxnSpPr>
        <p:spPr>
          <a:xfrm>
            <a:off x="5229225" y="3203575"/>
            <a:ext cx="180975" cy="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38 CuadroTexto"/>
          <p:cNvSpPr txBox="1"/>
          <p:nvPr/>
        </p:nvSpPr>
        <p:spPr>
          <a:xfrm>
            <a:off x="549275" y="4211638"/>
            <a:ext cx="2889250" cy="2009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es-VE" sz="1200" b="1" u="sng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Leyenda:</a:t>
            </a:r>
          </a:p>
          <a:p>
            <a:endParaRPr lang="es-VE" sz="1200">
              <a:latin typeface="Calibri" pitchFamily="34" charset="0"/>
            </a:endParaRPr>
          </a:p>
          <a:p>
            <a:r>
              <a:rPr lang="es-VE" sz="1200" b="1">
                <a:latin typeface="Calibri" pitchFamily="34" charset="0"/>
              </a:rPr>
              <a:t>0. Ingresar al Sistema.</a:t>
            </a:r>
          </a:p>
          <a:p>
            <a:r>
              <a:rPr lang="es-VE" sz="1200" b="1">
                <a:latin typeface="Calibri" pitchFamily="34" charset="0"/>
              </a:rPr>
              <a:t>1. Tickets Soporte.</a:t>
            </a:r>
          </a:p>
          <a:p>
            <a:r>
              <a:rPr lang="es-VE" sz="1200" b="1">
                <a:latin typeface="Calibri" pitchFamily="34" charset="0"/>
              </a:rPr>
              <a:t>2. Verificar Tickets.</a:t>
            </a:r>
          </a:p>
          <a:p>
            <a:r>
              <a:rPr lang="es-VE" sz="1200" b="1">
                <a:latin typeface="Calibri" pitchFamily="34" charset="0"/>
              </a:rPr>
              <a:t>3. Muestra Mensaje.</a:t>
            </a:r>
          </a:p>
          <a:p>
            <a:r>
              <a:rPr lang="es-VE" sz="1200" b="1">
                <a:latin typeface="Calibri" pitchFamily="34" charset="0"/>
              </a:rPr>
              <a:t>4. Eliminar Tickets.</a:t>
            </a:r>
          </a:p>
          <a:p>
            <a:r>
              <a:rPr lang="es-VE" sz="1200" b="1">
                <a:latin typeface="Calibri" pitchFamily="34" charset="0"/>
              </a:rPr>
              <a:t>5. Almacena Nueva Lista de Tickets.</a:t>
            </a:r>
          </a:p>
          <a:p>
            <a:endParaRPr lang="es-VE" sz="1200" b="1">
              <a:latin typeface="Calibri" pitchFamily="34" charset="0"/>
            </a:endParaRPr>
          </a:p>
          <a:p>
            <a:endParaRPr lang="es-VE">
              <a:latin typeface="Calibri" pitchFamily="34" charset="0"/>
            </a:endParaRPr>
          </a:p>
        </p:txBody>
      </p:sp>
      <p:sp>
        <p:nvSpPr>
          <p:cNvPr id="43043" name="Line 35"/>
          <p:cNvSpPr>
            <a:spLocks noChangeShapeType="1"/>
          </p:cNvSpPr>
          <p:nvPr/>
        </p:nvSpPr>
        <p:spPr bwMode="auto">
          <a:xfrm>
            <a:off x="908050" y="2700338"/>
            <a:ext cx="1368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VE"/>
          </a:p>
        </p:txBody>
      </p:sp>
      <p:sp>
        <p:nvSpPr>
          <p:cNvPr id="43044" name="Line 36"/>
          <p:cNvSpPr>
            <a:spLocks noChangeShapeType="1"/>
          </p:cNvSpPr>
          <p:nvPr/>
        </p:nvSpPr>
        <p:spPr bwMode="auto">
          <a:xfrm>
            <a:off x="2708275" y="2700338"/>
            <a:ext cx="1368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VE"/>
          </a:p>
        </p:txBody>
      </p:sp>
      <p:sp>
        <p:nvSpPr>
          <p:cNvPr id="43045" name="Line 37"/>
          <p:cNvSpPr>
            <a:spLocks noChangeShapeType="1"/>
          </p:cNvSpPr>
          <p:nvPr/>
        </p:nvSpPr>
        <p:spPr bwMode="auto">
          <a:xfrm>
            <a:off x="4365625" y="2700338"/>
            <a:ext cx="1368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VE"/>
          </a:p>
        </p:txBody>
      </p:sp>
      <p:sp>
        <p:nvSpPr>
          <p:cNvPr id="43046" name="41 CuadroTexto"/>
          <p:cNvSpPr txBox="1">
            <a:spLocks noChangeArrowheads="1"/>
          </p:cNvSpPr>
          <p:nvPr/>
        </p:nvSpPr>
        <p:spPr bwMode="auto">
          <a:xfrm>
            <a:off x="4652963" y="3348038"/>
            <a:ext cx="35877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VE" sz="700" b="1">
                <a:latin typeface="Calibri" pitchFamily="34" charset="0"/>
              </a:rPr>
              <a:t>5</a:t>
            </a:r>
            <a:endParaRPr lang="es-ES" sz="700">
              <a:latin typeface="Calibri" pitchFamily="34" charset="0"/>
            </a:endParaRPr>
          </a:p>
        </p:txBody>
      </p:sp>
      <p:cxnSp>
        <p:nvCxnSpPr>
          <p:cNvPr id="2" name="80 Conector recto de flecha"/>
          <p:cNvCxnSpPr/>
          <p:nvPr/>
        </p:nvCxnSpPr>
        <p:spPr>
          <a:xfrm>
            <a:off x="5229225" y="3444875"/>
            <a:ext cx="180975" cy="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214313" y="285750"/>
            <a:ext cx="4248150" cy="404813"/>
          </a:xfrm>
          <a:prstGeom prst="rect">
            <a:avLst/>
          </a:prstGeom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>
                <a:latin typeface="+mj-lt"/>
                <a:ea typeface="+mj-ea"/>
                <a:cs typeface="+mj-cs"/>
              </a:rPr>
              <a:t>Diagrama de Actividades (Gestor </a:t>
            </a:r>
            <a:r>
              <a:rPr lang="es-ES" sz="1600" dirty="0">
                <a:latin typeface="+mn-lt"/>
                <a:cs typeface="+mn-cs"/>
              </a:rPr>
              <a:t>Administrador</a:t>
            </a:r>
            <a:r>
              <a:rPr lang="es-ES" sz="1600" dirty="0">
                <a:latin typeface="+mj-lt"/>
                <a:ea typeface="+mj-ea"/>
                <a:cs typeface="+mj-cs"/>
              </a:rPr>
              <a:t>)</a:t>
            </a:r>
            <a:endParaRPr lang="es-ES" sz="1600" dirty="0">
              <a:latin typeface="+mj-lt"/>
              <a:ea typeface="+mj-ea"/>
              <a:cs typeface="+mj-cs"/>
            </a:endParaRPr>
          </a:p>
        </p:txBody>
      </p:sp>
      <p:grpSp>
        <p:nvGrpSpPr>
          <p:cNvPr id="15362" name="54 Grupo"/>
          <p:cNvGrpSpPr>
            <a:grpSpLocks/>
          </p:cNvGrpSpPr>
          <p:nvPr/>
        </p:nvGrpSpPr>
        <p:grpSpPr bwMode="auto">
          <a:xfrm>
            <a:off x="3933825" y="4643438"/>
            <a:ext cx="215900" cy="215900"/>
            <a:chOff x="6084888" y="5876925"/>
            <a:chExt cx="215900" cy="215900"/>
          </a:xfrm>
        </p:grpSpPr>
        <p:sp>
          <p:nvSpPr>
            <p:cNvPr id="6" name="5 Conector"/>
            <p:cNvSpPr/>
            <p:nvPr/>
          </p:nvSpPr>
          <p:spPr>
            <a:xfrm>
              <a:off x="6156326" y="5948362"/>
              <a:ext cx="71437" cy="73025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/>
            </a:p>
          </p:txBody>
        </p:sp>
        <p:sp>
          <p:nvSpPr>
            <p:cNvPr id="7" name="6 Anillo"/>
            <p:cNvSpPr/>
            <p:nvPr/>
          </p:nvSpPr>
          <p:spPr>
            <a:xfrm>
              <a:off x="6084888" y="5876925"/>
              <a:ext cx="215900" cy="215900"/>
            </a:xfrm>
            <a:prstGeom prst="donu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solidFill>
                  <a:schemeClr val="tx1"/>
                </a:solidFill>
              </a:endParaRPr>
            </a:p>
          </p:txBody>
        </p:sp>
      </p:grpSp>
      <p:sp>
        <p:nvSpPr>
          <p:cNvPr id="8" name="7 Conector"/>
          <p:cNvSpPr/>
          <p:nvPr/>
        </p:nvSpPr>
        <p:spPr>
          <a:xfrm flipH="1">
            <a:off x="1862138" y="1428750"/>
            <a:ext cx="144462" cy="14287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15364" name="42 CuadroTexto"/>
          <p:cNvSpPr txBox="1">
            <a:spLocks noChangeArrowheads="1"/>
          </p:cNvSpPr>
          <p:nvPr/>
        </p:nvSpPr>
        <p:spPr bwMode="auto">
          <a:xfrm>
            <a:off x="1196975" y="1143000"/>
            <a:ext cx="1512888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1000" b="1">
                <a:latin typeface="Calibri" pitchFamily="34" charset="0"/>
              </a:rPr>
              <a:t>Administrador</a:t>
            </a:r>
          </a:p>
        </p:txBody>
      </p:sp>
      <p:sp>
        <p:nvSpPr>
          <p:cNvPr id="17" name="16 Proceso alternativo"/>
          <p:cNvSpPr/>
          <p:nvPr/>
        </p:nvSpPr>
        <p:spPr>
          <a:xfrm>
            <a:off x="3429000" y="2646363"/>
            <a:ext cx="1081088" cy="215900"/>
          </a:xfrm>
          <a:prstGeom prst="flowChartAlternate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15366" name="64 CuadroTexto"/>
          <p:cNvSpPr txBox="1">
            <a:spLocks noChangeArrowheads="1"/>
          </p:cNvSpPr>
          <p:nvPr/>
        </p:nvSpPr>
        <p:spPr bwMode="auto">
          <a:xfrm>
            <a:off x="3429000" y="2627313"/>
            <a:ext cx="1081088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900" b="1">
                <a:latin typeface="Calibri" pitchFamily="34" charset="0"/>
              </a:rPr>
              <a:t>Mostrar Lista</a:t>
            </a:r>
          </a:p>
        </p:txBody>
      </p:sp>
      <p:sp>
        <p:nvSpPr>
          <p:cNvPr id="19" name="18 Proceso alternativo"/>
          <p:cNvSpPr/>
          <p:nvPr/>
        </p:nvSpPr>
        <p:spPr>
          <a:xfrm>
            <a:off x="1358900" y="1789113"/>
            <a:ext cx="1079500" cy="215900"/>
          </a:xfrm>
          <a:prstGeom prst="flowChartAlternate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15368" name="78 CuadroTexto"/>
          <p:cNvSpPr txBox="1">
            <a:spLocks noChangeArrowheads="1"/>
          </p:cNvSpPr>
          <p:nvPr/>
        </p:nvSpPr>
        <p:spPr bwMode="auto">
          <a:xfrm>
            <a:off x="1358900" y="1789113"/>
            <a:ext cx="1079500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900" b="1">
                <a:latin typeface="Calibri" pitchFamily="34" charset="0"/>
              </a:rPr>
              <a:t>Eliminar Cliente</a:t>
            </a:r>
          </a:p>
        </p:txBody>
      </p:sp>
      <p:cxnSp>
        <p:nvCxnSpPr>
          <p:cNvPr id="23" name="22 Conector recto de flecha"/>
          <p:cNvCxnSpPr>
            <a:stCxn id="8" idx="4"/>
            <a:endCxn id="19" idx="0"/>
          </p:cNvCxnSpPr>
          <p:nvPr/>
        </p:nvCxnSpPr>
        <p:spPr>
          <a:xfrm flipH="1">
            <a:off x="1898650" y="1571625"/>
            <a:ext cx="34925" cy="2174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recto de flecha"/>
          <p:cNvCxnSpPr>
            <a:stCxn id="15368" idx="3"/>
            <a:endCxn id="15366" idx="0"/>
          </p:cNvCxnSpPr>
          <p:nvPr/>
        </p:nvCxnSpPr>
        <p:spPr>
          <a:xfrm>
            <a:off x="2438400" y="1905000"/>
            <a:ext cx="1531938" cy="7223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28 Conector recto de flecha"/>
          <p:cNvCxnSpPr>
            <a:stCxn id="15374" idx="2"/>
            <a:endCxn id="7" idx="0"/>
          </p:cNvCxnSpPr>
          <p:nvPr/>
        </p:nvCxnSpPr>
        <p:spPr>
          <a:xfrm rot="16200000" flipH="1">
            <a:off x="3509169" y="4110832"/>
            <a:ext cx="993775" cy="714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32 Conector recto de flecha"/>
          <p:cNvCxnSpPr>
            <a:stCxn id="17" idx="2"/>
            <a:endCxn id="15374" idx="0"/>
          </p:cNvCxnSpPr>
          <p:nvPr/>
        </p:nvCxnSpPr>
        <p:spPr>
          <a:xfrm rot="5400000">
            <a:off x="3690937" y="3141663"/>
            <a:ext cx="557213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52 Proceso alternativo"/>
          <p:cNvSpPr/>
          <p:nvPr/>
        </p:nvSpPr>
        <p:spPr>
          <a:xfrm>
            <a:off x="3429000" y="3419475"/>
            <a:ext cx="1081088" cy="215900"/>
          </a:xfrm>
          <a:prstGeom prst="flowChartAlternate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15374" name="64 CuadroTexto"/>
          <p:cNvSpPr txBox="1">
            <a:spLocks noChangeArrowheads="1"/>
          </p:cNvSpPr>
          <p:nvPr/>
        </p:nvSpPr>
        <p:spPr bwMode="auto">
          <a:xfrm>
            <a:off x="3429000" y="3419475"/>
            <a:ext cx="1081088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900" b="1">
                <a:latin typeface="Calibri" pitchFamily="34" charset="0"/>
              </a:rPr>
              <a:t>Eliminar Cliente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214313" y="285750"/>
            <a:ext cx="4248150" cy="404813"/>
          </a:xfrm>
          <a:prstGeom prst="rect">
            <a:avLst/>
          </a:prstGeom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>
                <a:latin typeface="+mj-lt"/>
                <a:ea typeface="+mj-ea"/>
                <a:cs typeface="+mj-cs"/>
              </a:rPr>
              <a:t>Diagrama de Actividades (Gestor </a:t>
            </a:r>
            <a:r>
              <a:rPr lang="es-ES" sz="1600" dirty="0">
                <a:latin typeface="+mn-lt"/>
                <a:cs typeface="+mn-cs"/>
              </a:rPr>
              <a:t>Administrador</a:t>
            </a:r>
            <a:r>
              <a:rPr lang="es-ES" sz="1600" dirty="0">
                <a:latin typeface="+mj-lt"/>
                <a:ea typeface="+mj-ea"/>
                <a:cs typeface="+mj-cs"/>
              </a:rPr>
              <a:t>)</a:t>
            </a:r>
            <a:endParaRPr lang="es-ES" sz="1600" dirty="0">
              <a:latin typeface="+mj-lt"/>
              <a:ea typeface="+mj-ea"/>
              <a:cs typeface="+mj-cs"/>
            </a:endParaRPr>
          </a:p>
        </p:txBody>
      </p:sp>
      <p:grpSp>
        <p:nvGrpSpPr>
          <p:cNvPr id="16386" name="54 Grupo"/>
          <p:cNvGrpSpPr>
            <a:grpSpLocks/>
          </p:cNvGrpSpPr>
          <p:nvPr/>
        </p:nvGrpSpPr>
        <p:grpSpPr bwMode="auto">
          <a:xfrm>
            <a:off x="4443413" y="4067175"/>
            <a:ext cx="215900" cy="215900"/>
            <a:chOff x="6084888" y="5876925"/>
            <a:chExt cx="215900" cy="215900"/>
          </a:xfrm>
        </p:grpSpPr>
        <p:sp>
          <p:nvSpPr>
            <p:cNvPr id="6" name="5 Conector"/>
            <p:cNvSpPr/>
            <p:nvPr/>
          </p:nvSpPr>
          <p:spPr>
            <a:xfrm>
              <a:off x="6156325" y="5948363"/>
              <a:ext cx="71438" cy="73025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/>
            </a:p>
          </p:txBody>
        </p:sp>
        <p:sp>
          <p:nvSpPr>
            <p:cNvPr id="7" name="6 Anillo"/>
            <p:cNvSpPr/>
            <p:nvPr/>
          </p:nvSpPr>
          <p:spPr>
            <a:xfrm>
              <a:off x="6084888" y="5876925"/>
              <a:ext cx="215900" cy="215900"/>
            </a:xfrm>
            <a:prstGeom prst="donu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solidFill>
                  <a:schemeClr val="tx1"/>
                </a:solidFill>
              </a:endParaRPr>
            </a:p>
          </p:txBody>
        </p:sp>
      </p:grpSp>
      <p:sp>
        <p:nvSpPr>
          <p:cNvPr id="8" name="7 Conector"/>
          <p:cNvSpPr/>
          <p:nvPr/>
        </p:nvSpPr>
        <p:spPr>
          <a:xfrm flipH="1">
            <a:off x="1862138" y="1428750"/>
            <a:ext cx="144462" cy="14287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16388" name="42 CuadroTexto"/>
          <p:cNvSpPr txBox="1">
            <a:spLocks noChangeArrowheads="1"/>
          </p:cNvSpPr>
          <p:nvPr/>
        </p:nvSpPr>
        <p:spPr bwMode="auto">
          <a:xfrm>
            <a:off x="1196975" y="1143000"/>
            <a:ext cx="1512888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1000" b="1">
                <a:latin typeface="Calibri" pitchFamily="34" charset="0"/>
              </a:rPr>
              <a:t>Administrador</a:t>
            </a:r>
          </a:p>
        </p:txBody>
      </p:sp>
      <p:sp>
        <p:nvSpPr>
          <p:cNvPr id="12" name="11 Decisión"/>
          <p:cNvSpPr/>
          <p:nvPr/>
        </p:nvSpPr>
        <p:spPr>
          <a:xfrm>
            <a:off x="3794125" y="2493963"/>
            <a:ext cx="217488" cy="215900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13" name="12 Proceso alternativo"/>
          <p:cNvSpPr/>
          <p:nvPr/>
        </p:nvSpPr>
        <p:spPr>
          <a:xfrm>
            <a:off x="3362325" y="2998788"/>
            <a:ext cx="1081088" cy="215900"/>
          </a:xfrm>
          <a:prstGeom prst="flowChartAlternate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16391" name="53 CuadroTexto"/>
          <p:cNvSpPr txBox="1">
            <a:spLocks noChangeArrowheads="1"/>
          </p:cNvSpPr>
          <p:nvPr/>
        </p:nvSpPr>
        <p:spPr bwMode="auto">
          <a:xfrm>
            <a:off x="3362325" y="2998788"/>
            <a:ext cx="1081088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900" b="1">
                <a:latin typeface="Calibri" pitchFamily="34" charset="0"/>
              </a:rPr>
              <a:t>Muestra Mensaje</a:t>
            </a:r>
          </a:p>
        </p:txBody>
      </p:sp>
      <p:sp>
        <p:nvSpPr>
          <p:cNvPr id="16392" name="61 CuadroTexto"/>
          <p:cNvSpPr txBox="1">
            <a:spLocks noChangeArrowheads="1"/>
          </p:cNvSpPr>
          <p:nvPr/>
        </p:nvSpPr>
        <p:spPr bwMode="auto">
          <a:xfrm>
            <a:off x="4083050" y="2422525"/>
            <a:ext cx="1290638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900" b="1">
                <a:latin typeface="Calibri" pitchFamily="34" charset="0"/>
              </a:rPr>
              <a:t>[Datos Completos]</a:t>
            </a:r>
          </a:p>
        </p:txBody>
      </p:sp>
      <p:sp>
        <p:nvSpPr>
          <p:cNvPr id="16393" name="62 CuadroTexto"/>
          <p:cNvSpPr txBox="1">
            <a:spLocks noChangeArrowheads="1"/>
          </p:cNvSpPr>
          <p:nvPr/>
        </p:nvSpPr>
        <p:spPr bwMode="auto">
          <a:xfrm>
            <a:off x="2714625" y="2709863"/>
            <a:ext cx="1296988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900" b="1">
                <a:latin typeface="Calibri" pitchFamily="34" charset="0"/>
              </a:rPr>
              <a:t>[Faltan Datos]</a:t>
            </a:r>
          </a:p>
        </p:txBody>
      </p:sp>
      <p:sp>
        <p:nvSpPr>
          <p:cNvPr id="17" name="16 Proceso alternativo"/>
          <p:cNvSpPr/>
          <p:nvPr/>
        </p:nvSpPr>
        <p:spPr>
          <a:xfrm>
            <a:off x="4586288" y="2998788"/>
            <a:ext cx="1081087" cy="215900"/>
          </a:xfrm>
          <a:prstGeom prst="flowChartAlternate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16395" name="64 CuadroTexto"/>
          <p:cNvSpPr txBox="1">
            <a:spLocks noChangeArrowheads="1"/>
          </p:cNvSpPr>
          <p:nvPr/>
        </p:nvSpPr>
        <p:spPr bwMode="auto">
          <a:xfrm>
            <a:off x="4586288" y="2998788"/>
            <a:ext cx="1081087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900" b="1">
                <a:latin typeface="Calibri" pitchFamily="34" charset="0"/>
              </a:rPr>
              <a:t>Registra Cliente</a:t>
            </a:r>
          </a:p>
        </p:txBody>
      </p:sp>
      <p:sp>
        <p:nvSpPr>
          <p:cNvPr id="19" name="18 Proceso alternativo"/>
          <p:cNvSpPr/>
          <p:nvPr/>
        </p:nvSpPr>
        <p:spPr>
          <a:xfrm>
            <a:off x="1358900" y="1789113"/>
            <a:ext cx="1079500" cy="215900"/>
          </a:xfrm>
          <a:prstGeom prst="flowChartAlternate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16397" name="78 CuadroTexto"/>
          <p:cNvSpPr txBox="1">
            <a:spLocks noChangeArrowheads="1"/>
          </p:cNvSpPr>
          <p:nvPr/>
        </p:nvSpPr>
        <p:spPr bwMode="auto">
          <a:xfrm>
            <a:off x="1358900" y="1789113"/>
            <a:ext cx="1079500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900" b="1">
                <a:latin typeface="Calibri" pitchFamily="34" charset="0"/>
              </a:rPr>
              <a:t>Registrar Cliente</a:t>
            </a:r>
          </a:p>
        </p:txBody>
      </p:sp>
      <p:cxnSp>
        <p:nvCxnSpPr>
          <p:cNvPr id="23" name="22 Conector recto de flecha"/>
          <p:cNvCxnSpPr>
            <a:stCxn id="8" idx="4"/>
            <a:endCxn id="19" idx="0"/>
          </p:cNvCxnSpPr>
          <p:nvPr/>
        </p:nvCxnSpPr>
        <p:spPr>
          <a:xfrm flipH="1">
            <a:off x="1898650" y="1571625"/>
            <a:ext cx="34925" cy="2174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recto de flecha"/>
          <p:cNvCxnSpPr>
            <a:stCxn id="16397" idx="3"/>
            <a:endCxn id="12" idx="0"/>
          </p:cNvCxnSpPr>
          <p:nvPr/>
        </p:nvCxnSpPr>
        <p:spPr>
          <a:xfrm>
            <a:off x="2438400" y="1905000"/>
            <a:ext cx="1463675" cy="5889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5 Conector recto de flecha"/>
          <p:cNvCxnSpPr>
            <a:stCxn id="12" idx="2"/>
            <a:endCxn id="13" idx="0"/>
          </p:cNvCxnSpPr>
          <p:nvPr/>
        </p:nvCxnSpPr>
        <p:spPr>
          <a:xfrm>
            <a:off x="3903663" y="2709863"/>
            <a:ext cx="0" cy="288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31 Conector recto de flecha"/>
          <p:cNvCxnSpPr>
            <a:stCxn id="16395" idx="2"/>
            <a:endCxn id="7" idx="0"/>
          </p:cNvCxnSpPr>
          <p:nvPr/>
        </p:nvCxnSpPr>
        <p:spPr>
          <a:xfrm rot="5400000">
            <a:off x="4419601" y="3360737"/>
            <a:ext cx="838200" cy="5746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35 Conector recto de flecha"/>
          <p:cNvCxnSpPr>
            <a:stCxn id="12" idx="3"/>
            <a:endCxn id="16395" idx="0"/>
          </p:cNvCxnSpPr>
          <p:nvPr/>
        </p:nvCxnSpPr>
        <p:spPr>
          <a:xfrm>
            <a:off x="4011613" y="2601913"/>
            <a:ext cx="1116012" cy="396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46 Conector recto"/>
          <p:cNvCxnSpPr>
            <a:stCxn id="16391" idx="1"/>
          </p:cNvCxnSpPr>
          <p:nvPr/>
        </p:nvCxnSpPr>
        <p:spPr>
          <a:xfrm rot="10800000" flipV="1">
            <a:off x="1925638" y="3114675"/>
            <a:ext cx="1436687" cy="17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50 Conector recto de flecha"/>
          <p:cNvCxnSpPr>
            <a:endCxn id="19" idx="2"/>
          </p:cNvCxnSpPr>
          <p:nvPr/>
        </p:nvCxnSpPr>
        <p:spPr>
          <a:xfrm rot="16200000" flipV="1">
            <a:off x="1348581" y="2555082"/>
            <a:ext cx="1127125" cy="269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214313" y="285750"/>
            <a:ext cx="4248150" cy="404813"/>
          </a:xfrm>
          <a:prstGeom prst="rect">
            <a:avLst/>
          </a:prstGeom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>
                <a:latin typeface="+mj-lt"/>
                <a:ea typeface="+mj-ea"/>
                <a:cs typeface="+mj-cs"/>
              </a:rPr>
              <a:t>Diagrama de Actividades (Gestor </a:t>
            </a:r>
            <a:r>
              <a:rPr lang="es-ES" sz="1600" dirty="0">
                <a:latin typeface="+mn-lt"/>
                <a:cs typeface="+mn-cs"/>
              </a:rPr>
              <a:t>Administrador</a:t>
            </a:r>
            <a:r>
              <a:rPr lang="es-ES" sz="1600" dirty="0">
                <a:latin typeface="+mj-lt"/>
                <a:ea typeface="+mj-ea"/>
                <a:cs typeface="+mj-cs"/>
              </a:rPr>
              <a:t>)</a:t>
            </a:r>
            <a:endParaRPr lang="es-ES" sz="1600" dirty="0">
              <a:latin typeface="+mj-lt"/>
              <a:ea typeface="+mj-ea"/>
              <a:cs typeface="+mj-cs"/>
            </a:endParaRPr>
          </a:p>
        </p:txBody>
      </p:sp>
      <p:grpSp>
        <p:nvGrpSpPr>
          <p:cNvPr id="17410" name="54 Grupo"/>
          <p:cNvGrpSpPr>
            <a:grpSpLocks/>
          </p:cNvGrpSpPr>
          <p:nvPr/>
        </p:nvGrpSpPr>
        <p:grpSpPr bwMode="auto">
          <a:xfrm>
            <a:off x="4443413" y="4067175"/>
            <a:ext cx="215900" cy="215900"/>
            <a:chOff x="6084888" y="5876925"/>
            <a:chExt cx="215900" cy="215900"/>
          </a:xfrm>
        </p:grpSpPr>
        <p:sp>
          <p:nvSpPr>
            <p:cNvPr id="6" name="5 Conector"/>
            <p:cNvSpPr/>
            <p:nvPr/>
          </p:nvSpPr>
          <p:spPr>
            <a:xfrm>
              <a:off x="6156325" y="5948363"/>
              <a:ext cx="71438" cy="73025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/>
            </a:p>
          </p:txBody>
        </p:sp>
        <p:sp>
          <p:nvSpPr>
            <p:cNvPr id="7" name="6 Anillo"/>
            <p:cNvSpPr/>
            <p:nvPr/>
          </p:nvSpPr>
          <p:spPr>
            <a:xfrm>
              <a:off x="6084888" y="5876925"/>
              <a:ext cx="215900" cy="215900"/>
            </a:xfrm>
            <a:prstGeom prst="donu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solidFill>
                  <a:schemeClr val="tx1"/>
                </a:solidFill>
              </a:endParaRPr>
            </a:p>
          </p:txBody>
        </p:sp>
      </p:grpSp>
      <p:sp>
        <p:nvSpPr>
          <p:cNvPr id="8" name="7 Conector"/>
          <p:cNvSpPr/>
          <p:nvPr/>
        </p:nvSpPr>
        <p:spPr>
          <a:xfrm flipH="1">
            <a:off x="1862138" y="1428750"/>
            <a:ext cx="144462" cy="14287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17412" name="42 CuadroTexto"/>
          <p:cNvSpPr txBox="1">
            <a:spLocks noChangeArrowheads="1"/>
          </p:cNvSpPr>
          <p:nvPr/>
        </p:nvSpPr>
        <p:spPr bwMode="auto">
          <a:xfrm>
            <a:off x="1196975" y="1143000"/>
            <a:ext cx="1512888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1000" b="1">
                <a:latin typeface="Calibri" pitchFamily="34" charset="0"/>
              </a:rPr>
              <a:t>Administrador</a:t>
            </a:r>
          </a:p>
        </p:txBody>
      </p:sp>
      <p:sp>
        <p:nvSpPr>
          <p:cNvPr id="12" name="11 Decisión"/>
          <p:cNvSpPr/>
          <p:nvPr/>
        </p:nvSpPr>
        <p:spPr>
          <a:xfrm>
            <a:off x="3794125" y="2493963"/>
            <a:ext cx="217488" cy="215900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13" name="12 Proceso alternativo"/>
          <p:cNvSpPr/>
          <p:nvPr/>
        </p:nvSpPr>
        <p:spPr>
          <a:xfrm>
            <a:off x="3362325" y="2998788"/>
            <a:ext cx="1081088" cy="215900"/>
          </a:xfrm>
          <a:prstGeom prst="flowChartAlternate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17415" name="53 CuadroTexto"/>
          <p:cNvSpPr txBox="1">
            <a:spLocks noChangeArrowheads="1"/>
          </p:cNvSpPr>
          <p:nvPr/>
        </p:nvSpPr>
        <p:spPr bwMode="auto">
          <a:xfrm>
            <a:off x="3362325" y="2998788"/>
            <a:ext cx="1081088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900" b="1">
                <a:latin typeface="Calibri" pitchFamily="34" charset="0"/>
              </a:rPr>
              <a:t>Muestra Mensaje</a:t>
            </a:r>
          </a:p>
        </p:txBody>
      </p:sp>
      <p:sp>
        <p:nvSpPr>
          <p:cNvPr id="17416" name="61 CuadroTexto"/>
          <p:cNvSpPr txBox="1">
            <a:spLocks noChangeArrowheads="1"/>
          </p:cNvSpPr>
          <p:nvPr/>
        </p:nvSpPr>
        <p:spPr bwMode="auto">
          <a:xfrm>
            <a:off x="4083050" y="2422525"/>
            <a:ext cx="1290638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900" b="1">
                <a:latin typeface="Calibri" pitchFamily="34" charset="0"/>
              </a:rPr>
              <a:t>[Datos Completos]</a:t>
            </a:r>
          </a:p>
        </p:txBody>
      </p:sp>
      <p:sp>
        <p:nvSpPr>
          <p:cNvPr id="17417" name="62 CuadroTexto"/>
          <p:cNvSpPr txBox="1">
            <a:spLocks noChangeArrowheads="1"/>
          </p:cNvSpPr>
          <p:nvPr/>
        </p:nvSpPr>
        <p:spPr bwMode="auto">
          <a:xfrm>
            <a:off x="2714625" y="2709863"/>
            <a:ext cx="1296988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900" b="1">
                <a:latin typeface="Calibri" pitchFamily="34" charset="0"/>
              </a:rPr>
              <a:t>[Faltan Datos]</a:t>
            </a:r>
          </a:p>
        </p:txBody>
      </p:sp>
      <p:sp>
        <p:nvSpPr>
          <p:cNvPr id="17" name="16 Proceso alternativo"/>
          <p:cNvSpPr/>
          <p:nvPr/>
        </p:nvSpPr>
        <p:spPr>
          <a:xfrm>
            <a:off x="4586288" y="2998788"/>
            <a:ext cx="1081087" cy="215900"/>
          </a:xfrm>
          <a:prstGeom prst="flowChartAlternate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17419" name="64 CuadroTexto"/>
          <p:cNvSpPr txBox="1">
            <a:spLocks noChangeArrowheads="1"/>
          </p:cNvSpPr>
          <p:nvPr/>
        </p:nvSpPr>
        <p:spPr bwMode="auto">
          <a:xfrm>
            <a:off x="4586288" y="2998788"/>
            <a:ext cx="1081087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900" b="1">
                <a:latin typeface="Calibri" pitchFamily="34" charset="0"/>
              </a:rPr>
              <a:t>Enviar Correos</a:t>
            </a:r>
          </a:p>
        </p:txBody>
      </p:sp>
      <p:sp>
        <p:nvSpPr>
          <p:cNvPr id="19" name="18 Proceso alternativo"/>
          <p:cNvSpPr/>
          <p:nvPr/>
        </p:nvSpPr>
        <p:spPr>
          <a:xfrm>
            <a:off x="1358900" y="1789113"/>
            <a:ext cx="1206500" cy="215900"/>
          </a:xfrm>
          <a:prstGeom prst="flowChartAlternate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17421" name="78 CuadroTexto"/>
          <p:cNvSpPr txBox="1">
            <a:spLocks noChangeArrowheads="1"/>
          </p:cNvSpPr>
          <p:nvPr/>
        </p:nvSpPr>
        <p:spPr bwMode="auto">
          <a:xfrm>
            <a:off x="1358900" y="1789113"/>
            <a:ext cx="1206500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900" b="1">
                <a:latin typeface="Calibri" pitchFamily="34" charset="0"/>
              </a:rPr>
              <a:t>Enviar Correo Masivo</a:t>
            </a:r>
          </a:p>
        </p:txBody>
      </p:sp>
      <p:cxnSp>
        <p:nvCxnSpPr>
          <p:cNvPr id="23" name="22 Conector recto de flecha"/>
          <p:cNvCxnSpPr>
            <a:stCxn id="8" idx="4"/>
            <a:endCxn id="19" idx="0"/>
          </p:cNvCxnSpPr>
          <p:nvPr/>
        </p:nvCxnSpPr>
        <p:spPr>
          <a:xfrm rot="16200000" flipH="1">
            <a:off x="1839119" y="1666081"/>
            <a:ext cx="217488" cy="28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recto de flecha"/>
          <p:cNvCxnSpPr>
            <a:stCxn id="17421" idx="3"/>
            <a:endCxn id="12" idx="0"/>
          </p:cNvCxnSpPr>
          <p:nvPr/>
        </p:nvCxnSpPr>
        <p:spPr>
          <a:xfrm>
            <a:off x="2565400" y="1905000"/>
            <a:ext cx="1336675" cy="5889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5 Conector recto de flecha"/>
          <p:cNvCxnSpPr>
            <a:stCxn id="12" idx="2"/>
            <a:endCxn id="13" idx="0"/>
          </p:cNvCxnSpPr>
          <p:nvPr/>
        </p:nvCxnSpPr>
        <p:spPr>
          <a:xfrm>
            <a:off x="3903663" y="2709863"/>
            <a:ext cx="0" cy="288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31 Conector recto de flecha"/>
          <p:cNvCxnSpPr>
            <a:stCxn id="17419" idx="2"/>
            <a:endCxn id="7" idx="0"/>
          </p:cNvCxnSpPr>
          <p:nvPr/>
        </p:nvCxnSpPr>
        <p:spPr>
          <a:xfrm rot="5400000">
            <a:off x="4419601" y="3360737"/>
            <a:ext cx="838200" cy="5746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35 Conector recto de flecha"/>
          <p:cNvCxnSpPr>
            <a:stCxn id="12" idx="3"/>
            <a:endCxn id="17419" idx="0"/>
          </p:cNvCxnSpPr>
          <p:nvPr/>
        </p:nvCxnSpPr>
        <p:spPr>
          <a:xfrm>
            <a:off x="4011613" y="2601913"/>
            <a:ext cx="1116012" cy="396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46 Conector recto"/>
          <p:cNvCxnSpPr>
            <a:stCxn id="17415" idx="1"/>
          </p:cNvCxnSpPr>
          <p:nvPr/>
        </p:nvCxnSpPr>
        <p:spPr>
          <a:xfrm rot="10800000" flipV="1">
            <a:off x="1925638" y="3114675"/>
            <a:ext cx="1436687" cy="17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50 Conector recto de flecha"/>
          <p:cNvCxnSpPr>
            <a:endCxn id="19" idx="2"/>
          </p:cNvCxnSpPr>
          <p:nvPr/>
        </p:nvCxnSpPr>
        <p:spPr>
          <a:xfrm rot="5400000" flipH="1" flipV="1">
            <a:off x="1380331" y="2550320"/>
            <a:ext cx="1127125" cy="365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214313" y="285750"/>
            <a:ext cx="4248150" cy="404813"/>
          </a:xfrm>
          <a:prstGeom prst="rect">
            <a:avLst/>
          </a:prstGeom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>
                <a:latin typeface="+mj-lt"/>
                <a:ea typeface="+mj-ea"/>
                <a:cs typeface="+mj-cs"/>
              </a:rPr>
              <a:t>Diagrama de Actividades (Gestor </a:t>
            </a:r>
            <a:r>
              <a:rPr lang="es-ES" sz="1600" dirty="0">
                <a:latin typeface="+mn-lt"/>
                <a:cs typeface="+mn-cs"/>
              </a:rPr>
              <a:t>Administrador</a:t>
            </a:r>
            <a:r>
              <a:rPr lang="es-ES" sz="1600" dirty="0">
                <a:latin typeface="+mj-lt"/>
                <a:ea typeface="+mj-ea"/>
                <a:cs typeface="+mj-cs"/>
              </a:rPr>
              <a:t>)</a:t>
            </a:r>
            <a:endParaRPr lang="es-ES" sz="1600" dirty="0">
              <a:latin typeface="+mj-lt"/>
              <a:ea typeface="+mj-ea"/>
              <a:cs typeface="+mj-cs"/>
            </a:endParaRPr>
          </a:p>
        </p:txBody>
      </p:sp>
      <p:grpSp>
        <p:nvGrpSpPr>
          <p:cNvPr id="18434" name="54 Grupo"/>
          <p:cNvGrpSpPr>
            <a:grpSpLocks/>
          </p:cNvGrpSpPr>
          <p:nvPr/>
        </p:nvGrpSpPr>
        <p:grpSpPr bwMode="auto">
          <a:xfrm>
            <a:off x="4443413" y="4067175"/>
            <a:ext cx="215900" cy="215900"/>
            <a:chOff x="6084888" y="5876925"/>
            <a:chExt cx="215900" cy="215900"/>
          </a:xfrm>
        </p:grpSpPr>
        <p:sp>
          <p:nvSpPr>
            <p:cNvPr id="6" name="5 Conector"/>
            <p:cNvSpPr/>
            <p:nvPr/>
          </p:nvSpPr>
          <p:spPr>
            <a:xfrm>
              <a:off x="6156325" y="5948363"/>
              <a:ext cx="71438" cy="73025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/>
            </a:p>
          </p:txBody>
        </p:sp>
        <p:sp>
          <p:nvSpPr>
            <p:cNvPr id="7" name="6 Anillo"/>
            <p:cNvSpPr/>
            <p:nvPr/>
          </p:nvSpPr>
          <p:spPr>
            <a:xfrm>
              <a:off x="6084888" y="5876925"/>
              <a:ext cx="215900" cy="215900"/>
            </a:xfrm>
            <a:prstGeom prst="donu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solidFill>
                  <a:schemeClr val="tx1"/>
                </a:solidFill>
              </a:endParaRPr>
            </a:p>
          </p:txBody>
        </p:sp>
      </p:grpSp>
      <p:sp>
        <p:nvSpPr>
          <p:cNvPr id="8" name="7 Conector"/>
          <p:cNvSpPr/>
          <p:nvPr/>
        </p:nvSpPr>
        <p:spPr>
          <a:xfrm flipH="1">
            <a:off x="1862138" y="1428750"/>
            <a:ext cx="144462" cy="14287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18436" name="42 CuadroTexto"/>
          <p:cNvSpPr txBox="1">
            <a:spLocks noChangeArrowheads="1"/>
          </p:cNvSpPr>
          <p:nvPr/>
        </p:nvSpPr>
        <p:spPr bwMode="auto">
          <a:xfrm>
            <a:off x="1196975" y="1143000"/>
            <a:ext cx="1512888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1000" b="1">
                <a:latin typeface="Calibri" pitchFamily="34" charset="0"/>
              </a:rPr>
              <a:t>Administrador</a:t>
            </a:r>
          </a:p>
        </p:txBody>
      </p:sp>
      <p:sp>
        <p:nvSpPr>
          <p:cNvPr id="12" name="11 Decisión"/>
          <p:cNvSpPr/>
          <p:nvPr/>
        </p:nvSpPr>
        <p:spPr>
          <a:xfrm>
            <a:off x="3794125" y="2493963"/>
            <a:ext cx="217488" cy="215900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18438" name="61 CuadroTexto"/>
          <p:cNvSpPr txBox="1">
            <a:spLocks noChangeArrowheads="1"/>
          </p:cNvSpPr>
          <p:nvPr/>
        </p:nvSpPr>
        <p:spPr bwMode="auto">
          <a:xfrm>
            <a:off x="4076700" y="2484438"/>
            <a:ext cx="1290638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900" b="1">
                <a:latin typeface="Calibri" pitchFamily="34" charset="0"/>
              </a:rPr>
              <a:t>[Aprobar]</a:t>
            </a:r>
          </a:p>
        </p:txBody>
      </p:sp>
      <p:sp>
        <p:nvSpPr>
          <p:cNvPr id="18439" name="62 CuadroTexto"/>
          <p:cNvSpPr txBox="1">
            <a:spLocks noChangeArrowheads="1"/>
          </p:cNvSpPr>
          <p:nvPr/>
        </p:nvSpPr>
        <p:spPr bwMode="auto">
          <a:xfrm>
            <a:off x="2714625" y="2709863"/>
            <a:ext cx="1296988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900" b="1">
                <a:latin typeface="Calibri" pitchFamily="34" charset="0"/>
              </a:rPr>
              <a:t>[Rechazar]</a:t>
            </a:r>
          </a:p>
        </p:txBody>
      </p:sp>
      <p:sp>
        <p:nvSpPr>
          <p:cNvPr id="17" name="16 Proceso alternativo"/>
          <p:cNvSpPr/>
          <p:nvPr/>
        </p:nvSpPr>
        <p:spPr>
          <a:xfrm>
            <a:off x="4586288" y="2998788"/>
            <a:ext cx="1081087" cy="215900"/>
          </a:xfrm>
          <a:prstGeom prst="flowChartAlternate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18441" name="64 CuadroTexto"/>
          <p:cNvSpPr txBox="1">
            <a:spLocks noChangeArrowheads="1"/>
          </p:cNvSpPr>
          <p:nvPr/>
        </p:nvSpPr>
        <p:spPr bwMode="auto">
          <a:xfrm>
            <a:off x="4586288" y="2998788"/>
            <a:ext cx="1081087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900" b="1">
                <a:latin typeface="Calibri" pitchFamily="34" charset="0"/>
              </a:rPr>
              <a:t>Aprueba Solicitud</a:t>
            </a:r>
          </a:p>
        </p:txBody>
      </p:sp>
      <p:sp>
        <p:nvSpPr>
          <p:cNvPr id="19" name="18 Proceso alternativo"/>
          <p:cNvSpPr/>
          <p:nvPr/>
        </p:nvSpPr>
        <p:spPr>
          <a:xfrm>
            <a:off x="1358900" y="1789113"/>
            <a:ext cx="1206500" cy="215900"/>
          </a:xfrm>
          <a:prstGeom prst="flowChartAlternate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18443" name="78 CuadroTexto"/>
          <p:cNvSpPr txBox="1">
            <a:spLocks noChangeArrowheads="1"/>
          </p:cNvSpPr>
          <p:nvPr/>
        </p:nvSpPr>
        <p:spPr bwMode="auto">
          <a:xfrm>
            <a:off x="1358900" y="1789113"/>
            <a:ext cx="1206500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900" b="1">
                <a:latin typeface="Calibri" pitchFamily="34" charset="0"/>
              </a:rPr>
              <a:t>Mostrar Solicitudes</a:t>
            </a:r>
          </a:p>
        </p:txBody>
      </p:sp>
      <p:cxnSp>
        <p:nvCxnSpPr>
          <p:cNvPr id="23" name="22 Conector recto de flecha"/>
          <p:cNvCxnSpPr>
            <a:stCxn id="8" idx="4"/>
            <a:endCxn id="19" idx="0"/>
          </p:cNvCxnSpPr>
          <p:nvPr/>
        </p:nvCxnSpPr>
        <p:spPr>
          <a:xfrm rot="16200000" flipH="1">
            <a:off x="1839119" y="1666081"/>
            <a:ext cx="217488" cy="28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recto de flecha"/>
          <p:cNvCxnSpPr>
            <a:stCxn id="18443" idx="3"/>
            <a:endCxn id="12" idx="0"/>
          </p:cNvCxnSpPr>
          <p:nvPr/>
        </p:nvCxnSpPr>
        <p:spPr>
          <a:xfrm>
            <a:off x="2565400" y="1905000"/>
            <a:ext cx="1336675" cy="5889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31 Conector recto de flecha"/>
          <p:cNvCxnSpPr>
            <a:stCxn id="18441" idx="2"/>
            <a:endCxn id="7" idx="0"/>
          </p:cNvCxnSpPr>
          <p:nvPr/>
        </p:nvCxnSpPr>
        <p:spPr>
          <a:xfrm rot="5400000">
            <a:off x="4419601" y="3360737"/>
            <a:ext cx="838200" cy="5746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35 Conector recto de flecha"/>
          <p:cNvCxnSpPr>
            <a:stCxn id="12" idx="3"/>
            <a:endCxn id="18441" idx="0"/>
          </p:cNvCxnSpPr>
          <p:nvPr/>
        </p:nvCxnSpPr>
        <p:spPr>
          <a:xfrm>
            <a:off x="4011613" y="2601913"/>
            <a:ext cx="1116012" cy="396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46 Conector recto"/>
          <p:cNvCxnSpPr/>
          <p:nvPr/>
        </p:nvCxnSpPr>
        <p:spPr>
          <a:xfrm rot="10800000">
            <a:off x="1989138" y="3132138"/>
            <a:ext cx="19446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50 Conector recto de flecha"/>
          <p:cNvCxnSpPr>
            <a:endCxn id="19" idx="2"/>
          </p:cNvCxnSpPr>
          <p:nvPr/>
        </p:nvCxnSpPr>
        <p:spPr>
          <a:xfrm rot="16200000" flipV="1">
            <a:off x="1412081" y="2555082"/>
            <a:ext cx="1127125" cy="269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29 Conector recto"/>
          <p:cNvCxnSpPr>
            <a:endCxn id="12" idx="2"/>
          </p:cNvCxnSpPr>
          <p:nvPr/>
        </p:nvCxnSpPr>
        <p:spPr>
          <a:xfrm rot="16200000" flipV="1">
            <a:off x="3706812" y="2905126"/>
            <a:ext cx="422275" cy="31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214313" y="285750"/>
            <a:ext cx="4248150" cy="404813"/>
          </a:xfrm>
          <a:prstGeom prst="rect">
            <a:avLst/>
          </a:prstGeom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>
                <a:latin typeface="+mj-lt"/>
                <a:ea typeface="+mj-ea"/>
                <a:cs typeface="+mj-cs"/>
              </a:rPr>
              <a:t>Diagrama de Actividades (Gestor </a:t>
            </a:r>
            <a:r>
              <a:rPr lang="es-ES" sz="1600" dirty="0">
                <a:latin typeface="+mn-lt"/>
                <a:cs typeface="+mn-cs"/>
              </a:rPr>
              <a:t>Administrador</a:t>
            </a:r>
            <a:r>
              <a:rPr lang="es-ES" sz="1600" dirty="0">
                <a:latin typeface="+mj-lt"/>
                <a:ea typeface="+mj-ea"/>
                <a:cs typeface="+mj-cs"/>
              </a:rPr>
              <a:t>)</a:t>
            </a:r>
            <a:endParaRPr lang="es-ES" sz="1600" dirty="0">
              <a:latin typeface="+mj-lt"/>
              <a:ea typeface="+mj-ea"/>
              <a:cs typeface="+mj-cs"/>
            </a:endParaRPr>
          </a:p>
        </p:txBody>
      </p:sp>
      <p:grpSp>
        <p:nvGrpSpPr>
          <p:cNvPr id="19458" name="54 Grupo"/>
          <p:cNvGrpSpPr>
            <a:grpSpLocks/>
          </p:cNvGrpSpPr>
          <p:nvPr/>
        </p:nvGrpSpPr>
        <p:grpSpPr bwMode="auto">
          <a:xfrm>
            <a:off x="4797425" y="5435600"/>
            <a:ext cx="215900" cy="215900"/>
            <a:chOff x="6084888" y="5876925"/>
            <a:chExt cx="215900" cy="215900"/>
          </a:xfrm>
        </p:grpSpPr>
        <p:sp>
          <p:nvSpPr>
            <p:cNvPr id="6" name="5 Conector"/>
            <p:cNvSpPr/>
            <p:nvPr/>
          </p:nvSpPr>
          <p:spPr>
            <a:xfrm>
              <a:off x="6156326" y="5948363"/>
              <a:ext cx="71437" cy="73025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/>
            </a:p>
          </p:txBody>
        </p:sp>
        <p:sp>
          <p:nvSpPr>
            <p:cNvPr id="7" name="6 Anillo"/>
            <p:cNvSpPr/>
            <p:nvPr/>
          </p:nvSpPr>
          <p:spPr>
            <a:xfrm>
              <a:off x="6084888" y="5876925"/>
              <a:ext cx="215900" cy="215900"/>
            </a:xfrm>
            <a:prstGeom prst="donu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solidFill>
                  <a:schemeClr val="tx1"/>
                </a:solidFill>
              </a:endParaRPr>
            </a:p>
          </p:txBody>
        </p:sp>
      </p:grpSp>
      <p:sp>
        <p:nvSpPr>
          <p:cNvPr id="8" name="7 Conector"/>
          <p:cNvSpPr/>
          <p:nvPr/>
        </p:nvSpPr>
        <p:spPr>
          <a:xfrm flipH="1">
            <a:off x="1862138" y="1428750"/>
            <a:ext cx="144462" cy="14287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19460" name="42 CuadroTexto"/>
          <p:cNvSpPr txBox="1">
            <a:spLocks noChangeArrowheads="1"/>
          </p:cNvSpPr>
          <p:nvPr/>
        </p:nvSpPr>
        <p:spPr bwMode="auto">
          <a:xfrm>
            <a:off x="1196975" y="1143000"/>
            <a:ext cx="1512888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1000" b="1">
                <a:latin typeface="Calibri" pitchFamily="34" charset="0"/>
              </a:rPr>
              <a:t>Administrador</a:t>
            </a:r>
          </a:p>
        </p:txBody>
      </p:sp>
      <p:sp>
        <p:nvSpPr>
          <p:cNvPr id="12" name="11 Decisión"/>
          <p:cNvSpPr/>
          <p:nvPr/>
        </p:nvSpPr>
        <p:spPr>
          <a:xfrm>
            <a:off x="3794125" y="2493963"/>
            <a:ext cx="217488" cy="215900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19462" name="61 CuadroTexto"/>
          <p:cNvSpPr txBox="1">
            <a:spLocks noChangeArrowheads="1"/>
          </p:cNvSpPr>
          <p:nvPr/>
        </p:nvSpPr>
        <p:spPr bwMode="auto">
          <a:xfrm>
            <a:off x="4076700" y="2484438"/>
            <a:ext cx="1290638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900" b="1">
                <a:latin typeface="Calibri" pitchFamily="34" charset="0"/>
              </a:rPr>
              <a:t>[Si Hay Clientes]</a:t>
            </a:r>
          </a:p>
        </p:txBody>
      </p:sp>
      <p:sp>
        <p:nvSpPr>
          <p:cNvPr id="19463" name="62 CuadroTexto"/>
          <p:cNvSpPr txBox="1">
            <a:spLocks noChangeArrowheads="1"/>
          </p:cNvSpPr>
          <p:nvPr/>
        </p:nvSpPr>
        <p:spPr bwMode="auto">
          <a:xfrm>
            <a:off x="2276475" y="2700338"/>
            <a:ext cx="1296988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900" b="1">
                <a:latin typeface="Calibri" pitchFamily="34" charset="0"/>
              </a:rPr>
              <a:t>[No Hay Clientes]</a:t>
            </a:r>
          </a:p>
        </p:txBody>
      </p:sp>
      <p:sp>
        <p:nvSpPr>
          <p:cNvPr id="19" name="18 Proceso alternativo"/>
          <p:cNvSpPr/>
          <p:nvPr/>
        </p:nvSpPr>
        <p:spPr>
          <a:xfrm>
            <a:off x="1125538" y="1789113"/>
            <a:ext cx="1439862" cy="215900"/>
          </a:xfrm>
          <a:prstGeom prst="flowChartAlternate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19465" name="78 CuadroTexto"/>
          <p:cNvSpPr txBox="1">
            <a:spLocks noChangeArrowheads="1"/>
          </p:cNvSpPr>
          <p:nvPr/>
        </p:nvSpPr>
        <p:spPr bwMode="auto">
          <a:xfrm>
            <a:off x="1196975" y="1789113"/>
            <a:ext cx="1368425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900" b="1">
                <a:latin typeface="Calibri" pitchFamily="34" charset="0"/>
              </a:rPr>
              <a:t>Listar Clientes por Fecha</a:t>
            </a:r>
          </a:p>
        </p:txBody>
      </p:sp>
      <p:cxnSp>
        <p:nvCxnSpPr>
          <p:cNvPr id="23" name="22 Conector recto de flecha"/>
          <p:cNvCxnSpPr>
            <a:stCxn id="8" idx="4"/>
            <a:endCxn id="19" idx="0"/>
          </p:cNvCxnSpPr>
          <p:nvPr/>
        </p:nvCxnSpPr>
        <p:spPr>
          <a:xfrm rot="5400000">
            <a:off x="1780381" y="1635919"/>
            <a:ext cx="217488" cy="88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recto de flecha"/>
          <p:cNvCxnSpPr>
            <a:stCxn id="19465" idx="3"/>
            <a:endCxn id="12" idx="0"/>
          </p:cNvCxnSpPr>
          <p:nvPr/>
        </p:nvCxnSpPr>
        <p:spPr>
          <a:xfrm>
            <a:off x="2565400" y="1905000"/>
            <a:ext cx="1336675" cy="5889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31 Conector recto de flecha"/>
          <p:cNvCxnSpPr>
            <a:stCxn id="19474" idx="2"/>
            <a:endCxn id="7" idx="7"/>
          </p:cNvCxnSpPr>
          <p:nvPr/>
        </p:nvCxnSpPr>
        <p:spPr>
          <a:xfrm rot="5400000">
            <a:off x="4913313" y="4754562"/>
            <a:ext cx="781050" cy="644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35 Conector recto de flecha"/>
          <p:cNvCxnSpPr>
            <a:stCxn id="12" idx="3"/>
            <a:endCxn id="19472" idx="0"/>
          </p:cNvCxnSpPr>
          <p:nvPr/>
        </p:nvCxnSpPr>
        <p:spPr>
          <a:xfrm>
            <a:off x="4011613" y="2601913"/>
            <a:ext cx="749300" cy="7461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50 Conector recto de flecha"/>
          <p:cNvCxnSpPr>
            <a:endCxn id="19482" idx="3"/>
          </p:cNvCxnSpPr>
          <p:nvPr/>
        </p:nvCxnSpPr>
        <p:spPr>
          <a:xfrm rot="10800000" flipV="1">
            <a:off x="2925763" y="2627313"/>
            <a:ext cx="868362" cy="692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39 Proceso alternativo"/>
          <p:cNvSpPr/>
          <p:nvPr/>
        </p:nvSpPr>
        <p:spPr>
          <a:xfrm>
            <a:off x="4221163" y="3348038"/>
            <a:ext cx="1081087" cy="215900"/>
          </a:xfrm>
          <a:prstGeom prst="flowChartAlternate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19472" name="64 CuadroTexto"/>
          <p:cNvSpPr txBox="1">
            <a:spLocks noChangeArrowheads="1"/>
          </p:cNvSpPr>
          <p:nvPr/>
        </p:nvSpPr>
        <p:spPr bwMode="auto">
          <a:xfrm>
            <a:off x="4221163" y="3348038"/>
            <a:ext cx="1081087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900" b="1">
                <a:latin typeface="Calibri" pitchFamily="34" charset="0"/>
              </a:rPr>
              <a:t>Muestran Clientes</a:t>
            </a:r>
          </a:p>
        </p:txBody>
      </p:sp>
      <p:sp>
        <p:nvSpPr>
          <p:cNvPr id="43" name="42 Proceso alternativo"/>
          <p:cNvSpPr/>
          <p:nvPr/>
        </p:nvSpPr>
        <p:spPr>
          <a:xfrm>
            <a:off x="5084763" y="4456113"/>
            <a:ext cx="1081087" cy="215900"/>
          </a:xfrm>
          <a:prstGeom prst="flowChartAlternate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19474" name="64 CuadroTexto"/>
          <p:cNvSpPr txBox="1">
            <a:spLocks noChangeArrowheads="1"/>
          </p:cNvSpPr>
          <p:nvPr/>
        </p:nvSpPr>
        <p:spPr bwMode="auto">
          <a:xfrm>
            <a:off x="5084763" y="4456113"/>
            <a:ext cx="1081087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900" b="1">
                <a:latin typeface="Calibri" pitchFamily="34" charset="0"/>
              </a:rPr>
              <a:t>Descarga Archivo</a:t>
            </a:r>
          </a:p>
        </p:txBody>
      </p:sp>
      <p:sp>
        <p:nvSpPr>
          <p:cNvPr id="45" name="44 Proceso alternativo"/>
          <p:cNvSpPr/>
          <p:nvPr/>
        </p:nvSpPr>
        <p:spPr>
          <a:xfrm>
            <a:off x="3429000" y="4456113"/>
            <a:ext cx="1081088" cy="215900"/>
          </a:xfrm>
          <a:prstGeom prst="flowChartAlternate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19476" name="64 CuadroTexto"/>
          <p:cNvSpPr txBox="1">
            <a:spLocks noChangeArrowheads="1"/>
          </p:cNvSpPr>
          <p:nvPr/>
        </p:nvSpPr>
        <p:spPr bwMode="auto">
          <a:xfrm>
            <a:off x="3429000" y="4456113"/>
            <a:ext cx="1081088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900" b="1">
                <a:latin typeface="Calibri" pitchFamily="34" charset="0"/>
              </a:rPr>
              <a:t>Notificar Clientes</a:t>
            </a:r>
          </a:p>
        </p:txBody>
      </p:sp>
      <p:cxnSp>
        <p:nvCxnSpPr>
          <p:cNvPr id="48" name="47 Conector recto de flecha"/>
          <p:cNvCxnSpPr>
            <a:endCxn id="19476" idx="0"/>
          </p:cNvCxnSpPr>
          <p:nvPr/>
        </p:nvCxnSpPr>
        <p:spPr>
          <a:xfrm rot="10800000" flipV="1">
            <a:off x="3970338" y="3851275"/>
            <a:ext cx="827087" cy="6048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48 Conector recto de flecha"/>
          <p:cNvCxnSpPr>
            <a:endCxn id="19474" idx="0"/>
          </p:cNvCxnSpPr>
          <p:nvPr/>
        </p:nvCxnSpPr>
        <p:spPr>
          <a:xfrm>
            <a:off x="4868863" y="3851275"/>
            <a:ext cx="757237" cy="6048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54 Conector recto"/>
          <p:cNvCxnSpPr/>
          <p:nvPr/>
        </p:nvCxnSpPr>
        <p:spPr>
          <a:xfrm rot="10800000" flipV="1">
            <a:off x="4365625" y="3851275"/>
            <a:ext cx="847725" cy="79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57 Conector recto de flecha"/>
          <p:cNvCxnSpPr>
            <a:stCxn id="19472" idx="2"/>
          </p:cNvCxnSpPr>
          <p:nvPr/>
        </p:nvCxnSpPr>
        <p:spPr>
          <a:xfrm rot="16200000" flipH="1">
            <a:off x="4642644" y="3696494"/>
            <a:ext cx="273050" cy="365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61 Proceso alternativo"/>
          <p:cNvSpPr/>
          <p:nvPr/>
        </p:nvSpPr>
        <p:spPr>
          <a:xfrm>
            <a:off x="1844675" y="3203575"/>
            <a:ext cx="1081088" cy="215900"/>
          </a:xfrm>
          <a:prstGeom prst="flowChartAlternate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19482" name="64 CuadroTexto"/>
          <p:cNvSpPr txBox="1">
            <a:spLocks noChangeArrowheads="1"/>
          </p:cNvSpPr>
          <p:nvPr/>
        </p:nvSpPr>
        <p:spPr bwMode="auto">
          <a:xfrm>
            <a:off x="1844675" y="3203575"/>
            <a:ext cx="1081088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900" b="1">
                <a:latin typeface="Calibri" pitchFamily="34" charset="0"/>
              </a:rPr>
              <a:t>Muestra Mensaje</a:t>
            </a:r>
          </a:p>
        </p:txBody>
      </p:sp>
      <p:cxnSp>
        <p:nvCxnSpPr>
          <p:cNvPr id="65" name="64 Conector recto de flecha"/>
          <p:cNvCxnSpPr>
            <a:stCxn id="19482" idx="0"/>
            <a:endCxn id="19465" idx="2"/>
          </p:cNvCxnSpPr>
          <p:nvPr/>
        </p:nvCxnSpPr>
        <p:spPr>
          <a:xfrm rot="16200000" flipV="1">
            <a:off x="1541463" y="2359025"/>
            <a:ext cx="1184275" cy="5048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69 Conector recto de flecha"/>
          <p:cNvCxnSpPr>
            <a:stCxn id="19476" idx="2"/>
            <a:endCxn id="7" idx="1"/>
          </p:cNvCxnSpPr>
          <p:nvPr/>
        </p:nvCxnSpPr>
        <p:spPr>
          <a:xfrm rot="16200000" flipH="1">
            <a:off x="4009232" y="4647406"/>
            <a:ext cx="781050" cy="8588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214313" y="285750"/>
            <a:ext cx="4248150" cy="404813"/>
          </a:xfrm>
          <a:prstGeom prst="rect">
            <a:avLst/>
          </a:prstGeom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>
                <a:latin typeface="+mj-lt"/>
                <a:ea typeface="+mj-ea"/>
                <a:cs typeface="+mj-cs"/>
              </a:rPr>
              <a:t>Diagrama de Actividades (Gestor </a:t>
            </a:r>
            <a:r>
              <a:rPr lang="es-ES" sz="1600" dirty="0">
                <a:latin typeface="+mn-lt"/>
                <a:cs typeface="+mn-cs"/>
              </a:rPr>
              <a:t>Administrador</a:t>
            </a:r>
            <a:r>
              <a:rPr lang="es-ES" sz="1600" dirty="0">
                <a:latin typeface="+mj-lt"/>
                <a:ea typeface="+mj-ea"/>
                <a:cs typeface="+mj-cs"/>
              </a:rPr>
              <a:t>)</a:t>
            </a:r>
            <a:endParaRPr lang="es-ES" sz="1600" dirty="0">
              <a:latin typeface="+mj-lt"/>
              <a:ea typeface="+mj-ea"/>
              <a:cs typeface="+mj-cs"/>
            </a:endParaRPr>
          </a:p>
        </p:txBody>
      </p:sp>
      <p:grpSp>
        <p:nvGrpSpPr>
          <p:cNvPr id="20482" name="54 Grupo"/>
          <p:cNvGrpSpPr>
            <a:grpSpLocks/>
          </p:cNvGrpSpPr>
          <p:nvPr/>
        </p:nvGrpSpPr>
        <p:grpSpPr bwMode="auto">
          <a:xfrm>
            <a:off x="4797425" y="5435600"/>
            <a:ext cx="215900" cy="215900"/>
            <a:chOff x="6084888" y="5876925"/>
            <a:chExt cx="215900" cy="215900"/>
          </a:xfrm>
        </p:grpSpPr>
        <p:sp>
          <p:nvSpPr>
            <p:cNvPr id="6" name="5 Conector"/>
            <p:cNvSpPr/>
            <p:nvPr/>
          </p:nvSpPr>
          <p:spPr>
            <a:xfrm>
              <a:off x="6156326" y="5948363"/>
              <a:ext cx="71437" cy="73025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/>
            </a:p>
          </p:txBody>
        </p:sp>
        <p:sp>
          <p:nvSpPr>
            <p:cNvPr id="7" name="6 Anillo"/>
            <p:cNvSpPr/>
            <p:nvPr/>
          </p:nvSpPr>
          <p:spPr>
            <a:xfrm>
              <a:off x="6084888" y="5876925"/>
              <a:ext cx="215900" cy="215900"/>
            </a:xfrm>
            <a:prstGeom prst="donu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solidFill>
                  <a:schemeClr val="tx1"/>
                </a:solidFill>
              </a:endParaRPr>
            </a:p>
          </p:txBody>
        </p:sp>
      </p:grpSp>
      <p:sp>
        <p:nvSpPr>
          <p:cNvPr id="8" name="7 Conector"/>
          <p:cNvSpPr/>
          <p:nvPr/>
        </p:nvSpPr>
        <p:spPr>
          <a:xfrm flipH="1">
            <a:off x="1862138" y="1428750"/>
            <a:ext cx="144462" cy="14287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20484" name="42 CuadroTexto"/>
          <p:cNvSpPr txBox="1">
            <a:spLocks noChangeArrowheads="1"/>
          </p:cNvSpPr>
          <p:nvPr/>
        </p:nvSpPr>
        <p:spPr bwMode="auto">
          <a:xfrm>
            <a:off x="1196975" y="1143000"/>
            <a:ext cx="1512888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1000" b="1">
                <a:latin typeface="Calibri" pitchFamily="34" charset="0"/>
              </a:rPr>
              <a:t>Administrador</a:t>
            </a:r>
          </a:p>
        </p:txBody>
      </p:sp>
      <p:sp>
        <p:nvSpPr>
          <p:cNvPr id="12" name="11 Decisión"/>
          <p:cNvSpPr/>
          <p:nvPr/>
        </p:nvSpPr>
        <p:spPr>
          <a:xfrm>
            <a:off x="3794125" y="2493963"/>
            <a:ext cx="217488" cy="215900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20486" name="61 CuadroTexto"/>
          <p:cNvSpPr txBox="1">
            <a:spLocks noChangeArrowheads="1"/>
          </p:cNvSpPr>
          <p:nvPr/>
        </p:nvSpPr>
        <p:spPr bwMode="auto">
          <a:xfrm>
            <a:off x="4076700" y="2484438"/>
            <a:ext cx="1290638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900" b="1">
                <a:latin typeface="Calibri" pitchFamily="34" charset="0"/>
              </a:rPr>
              <a:t>[Si Hay Tickets]</a:t>
            </a:r>
          </a:p>
        </p:txBody>
      </p:sp>
      <p:sp>
        <p:nvSpPr>
          <p:cNvPr id="20487" name="62 CuadroTexto"/>
          <p:cNvSpPr txBox="1">
            <a:spLocks noChangeArrowheads="1"/>
          </p:cNvSpPr>
          <p:nvPr/>
        </p:nvSpPr>
        <p:spPr bwMode="auto">
          <a:xfrm>
            <a:off x="2276475" y="2700338"/>
            <a:ext cx="1296988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900" b="1">
                <a:latin typeface="Calibri" pitchFamily="34" charset="0"/>
              </a:rPr>
              <a:t>[No Hay Tickets]</a:t>
            </a:r>
          </a:p>
        </p:txBody>
      </p:sp>
      <p:sp>
        <p:nvSpPr>
          <p:cNvPr id="19" name="18 Proceso alternativo"/>
          <p:cNvSpPr/>
          <p:nvPr/>
        </p:nvSpPr>
        <p:spPr>
          <a:xfrm>
            <a:off x="1125538" y="1789113"/>
            <a:ext cx="1439862" cy="215900"/>
          </a:xfrm>
          <a:prstGeom prst="flowChartAlternate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20489" name="78 CuadroTexto"/>
          <p:cNvSpPr txBox="1">
            <a:spLocks noChangeArrowheads="1"/>
          </p:cNvSpPr>
          <p:nvPr/>
        </p:nvSpPr>
        <p:spPr bwMode="auto">
          <a:xfrm>
            <a:off x="1196975" y="1789113"/>
            <a:ext cx="1368425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900" b="1">
                <a:latin typeface="Calibri" pitchFamily="34" charset="0"/>
              </a:rPr>
              <a:t>Listar Tickets</a:t>
            </a:r>
          </a:p>
        </p:txBody>
      </p:sp>
      <p:cxnSp>
        <p:nvCxnSpPr>
          <p:cNvPr id="23" name="22 Conector recto de flecha"/>
          <p:cNvCxnSpPr>
            <a:stCxn id="8" idx="4"/>
            <a:endCxn id="19" idx="0"/>
          </p:cNvCxnSpPr>
          <p:nvPr/>
        </p:nvCxnSpPr>
        <p:spPr>
          <a:xfrm rot="5400000">
            <a:off x="1780381" y="1635919"/>
            <a:ext cx="217488" cy="88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recto de flecha"/>
          <p:cNvCxnSpPr>
            <a:stCxn id="20489" idx="3"/>
            <a:endCxn id="12" idx="0"/>
          </p:cNvCxnSpPr>
          <p:nvPr/>
        </p:nvCxnSpPr>
        <p:spPr>
          <a:xfrm>
            <a:off x="2565400" y="1905000"/>
            <a:ext cx="1336675" cy="5889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31 Conector recto de flecha"/>
          <p:cNvCxnSpPr>
            <a:stCxn id="62" idx="2"/>
            <a:endCxn id="7" idx="2"/>
          </p:cNvCxnSpPr>
          <p:nvPr/>
        </p:nvCxnSpPr>
        <p:spPr>
          <a:xfrm rot="16200000" flipH="1">
            <a:off x="2529681" y="3275807"/>
            <a:ext cx="2124075" cy="24114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35 Conector recto de flecha"/>
          <p:cNvCxnSpPr>
            <a:stCxn id="12" idx="3"/>
            <a:endCxn id="20496" idx="0"/>
          </p:cNvCxnSpPr>
          <p:nvPr/>
        </p:nvCxnSpPr>
        <p:spPr>
          <a:xfrm>
            <a:off x="4011613" y="2601913"/>
            <a:ext cx="749300" cy="7461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50 Conector recto de flecha"/>
          <p:cNvCxnSpPr>
            <a:endCxn id="20501" idx="3"/>
          </p:cNvCxnSpPr>
          <p:nvPr/>
        </p:nvCxnSpPr>
        <p:spPr>
          <a:xfrm rot="10800000" flipV="1">
            <a:off x="2925763" y="2627313"/>
            <a:ext cx="868362" cy="692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39 Proceso alternativo"/>
          <p:cNvSpPr/>
          <p:nvPr/>
        </p:nvSpPr>
        <p:spPr>
          <a:xfrm>
            <a:off x="4221163" y="3348038"/>
            <a:ext cx="1081087" cy="215900"/>
          </a:xfrm>
          <a:prstGeom prst="flowChartAlternate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20496" name="64 CuadroTexto"/>
          <p:cNvSpPr txBox="1">
            <a:spLocks noChangeArrowheads="1"/>
          </p:cNvSpPr>
          <p:nvPr/>
        </p:nvSpPr>
        <p:spPr bwMode="auto">
          <a:xfrm>
            <a:off x="4221163" y="3348038"/>
            <a:ext cx="1081087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900" b="1">
                <a:latin typeface="Calibri" pitchFamily="34" charset="0"/>
              </a:rPr>
              <a:t>Muestra Ticket</a:t>
            </a:r>
          </a:p>
        </p:txBody>
      </p:sp>
      <p:sp>
        <p:nvSpPr>
          <p:cNvPr id="45" name="44 Proceso alternativo"/>
          <p:cNvSpPr/>
          <p:nvPr/>
        </p:nvSpPr>
        <p:spPr>
          <a:xfrm>
            <a:off x="4292600" y="4067175"/>
            <a:ext cx="1081088" cy="215900"/>
          </a:xfrm>
          <a:prstGeom prst="flowChartAlternate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20498" name="64 CuadroTexto"/>
          <p:cNvSpPr txBox="1">
            <a:spLocks noChangeArrowheads="1"/>
          </p:cNvSpPr>
          <p:nvPr/>
        </p:nvSpPr>
        <p:spPr bwMode="auto">
          <a:xfrm>
            <a:off x="4292600" y="4067175"/>
            <a:ext cx="1081088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900" b="1">
                <a:latin typeface="Calibri" pitchFamily="34" charset="0"/>
              </a:rPr>
              <a:t>Responder Tickets</a:t>
            </a:r>
          </a:p>
        </p:txBody>
      </p:sp>
      <p:cxnSp>
        <p:nvCxnSpPr>
          <p:cNvPr id="58" name="57 Conector recto de flecha"/>
          <p:cNvCxnSpPr>
            <a:stCxn id="20496" idx="2"/>
            <a:endCxn id="20498" idx="0"/>
          </p:cNvCxnSpPr>
          <p:nvPr/>
        </p:nvCxnSpPr>
        <p:spPr>
          <a:xfrm rot="16200000" flipH="1">
            <a:off x="4552951" y="3786187"/>
            <a:ext cx="488950" cy="730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61 Proceso alternativo"/>
          <p:cNvSpPr/>
          <p:nvPr/>
        </p:nvSpPr>
        <p:spPr>
          <a:xfrm>
            <a:off x="1844675" y="3203575"/>
            <a:ext cx="1081088" cy="215900"/>
          </a:xfrm>
          <a:prstGeom prst="flowChartAlternate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20501" name="64 CuadroTexto"/>
          <p:cNvSpPr txBox="1">
            <a:spLocks noChangeArrowheads="1"/>
          </p:cNvSpPr>
          <p:nvPr/>
        </p:nvSpPr>
        <p:spPr bwMode="auto">
          <a:xfrm>
            <a:off x="1844675" y="3203575"/>
            <a:ext cx="1081088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900" b="1">
                <a:latin typeface="Calibri" pitchFamily="34" charset="0"/>
              </a:rPr>
              <a:t>Muestra Mensaje</a:t>
            </a:r>
          </a:p>
        </p:txBody>
      </p:sp>
      <p:cxnSp>
        <p:nvCxnSpPr>
          <p:cNvPr id="70" name="69 Conector recto de flecha"/>
          <p:cNvCxnSpPr>
            <a:stCxn id="20498" idx="2"/>
            <a:endCxn id="7" idx="0"/>
          </p:cNvCxnSpPr>
          <p:nvPr/>
        </p:nvCxnSpPr>
        <p:spPr>
          <a:xfrm rot="16200000" flipH="1">
            <a:off x="4300538" y="4830763"/>
            <a:ext cx="1138237" cy="714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53 Proceso alternativo"/>
          <p:cNvSpPr/>
          <p:nvPr/>
        </p:nvSpPr>
        <p:spPr>
          <a:xfrm>
            <a:off x="1916113" y="4140200"/>
            <a:ext cx="1081087" cy="215900"/>
          </a:xfrm>
          <a:prstGeom prst="flowChartAlternate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214313" y="285750"/>
            <a:ext cx="4248150" cy="404813"/>
          </a:xfrm>
          <a:prstGeom prst="rect">
            <a:avLst/>
          </a:prstGeom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>
                <a:latin typeface="+mj-lt"/>
                <a:ea typeface="+mj-ea"/>
                <a:cs typeface="+mj-cs"/>
              </a:rPr>
              <a:t>Diagrama de Actividades (Gestor </a:t>
            </a:r>
            <a:r>
              <a:rPr lang="es-ES" sz="1600" dirty="0">
                <a:latin typeface="+mn-lt"/>
                <a:cs typeface="+mn-cs"/>
              </a:rPr>
              <a:t>Cliente</a:t>
            </a:r>
            <a:r>
              <a:rPr lang="es-ES" sz="1600" dirty="0">
                <a:latin typeface="+mj-lt"/>
                <a:ea typeface="+mj-ea"/>
                <a:cs typeface="+mj-cs"/>
              </a:rPr>
              <a:t>)</a:t>
            </a:r>
            <a:endParaRPr lang="es-ES" sz="1600" dirty="0">
              <a:latin typeface="+mj-lt"/>
              <a:ea typeface="+mj-ea"/>
              <a:cs typeface="+mj-cs"/>
            </a:endParaRPr>
          </a:p>
        </p:txBody>
      </p:sp>
      <p:grpSp>
        <p:nvGrpSpPr>
          <p:cNvPr id="21507" name="54 Grupo"/>
          <p:cNvGrpSpPr>
            <a:grpSpLocks/>
          </p:cNvGrpSpPr>
          <p:nvPr/>
        </p:nvGrpSpPr>
        <p:grpSpPr bwMode="auto">
          <a:xfrm>
            <a:off x="4797425" y="5435600"/>
            <a:ext cx="215900" cy="215900"/>
            <a:chOff x="6084888" y="5876925"/>
            <a:chExt cx="215900" cy="215900"/>
          </a:xfrm>
        </p:grpSpPr>
        <p:sp>
          <p:nvSpPr>
            <p:cNvPr id="6" name="5 Conector"/>
            <p:cNvSpPr/>
            <p:nvPr/>
          </p:nvSpPr>
          <p:spPr>
            <a:xfrm>
              <a:off x="6156326" y="5948363"/>
              <a:ext cx="71437" cy="73025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/>
            </a:p>
          </p:txBody>
        </p:sp>
        <p:sp>
          <p:nvSpPr>
            <p:cNvPr id="7" name="6 Anillo"/>
            <p:cNvSpPr/>
            <p:nvPr/>
          </p:nvSpPr>
          <p:spPr>
            <a:xfrm>
              <a:off x="6084888" y="5876925"/>
              <a:ext cx="215900" cy="215900"/>
            </a:xfrm>
            <a:prstGeom prst="donu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solidFill>
                  <a:schemeClr val="tx1"/>
                </a:solidFill>
              </a:endParaRPr>
            </a:p>
          </p:txBody>
        </p:sp>
      </p:grpSp>
      <p:sp>
        <p:nvSpPr>
          <p:cNvPr id="8" name="7 Conector"/>
          <p:cNvSpPr/>
          <p:nvPr/>
        </p:nvSpPr>
        <p:spPr>
          <a:xfrm flipH="1">
            <a:off x="1862138" y="1428750"/>
            <a:ext cx="144462" cy="14287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21509" name="42 CuadroTexto"/>
          <p:cNvSpPr txBox="1">
            <a:spLocks noChangeArrowheads="1"/>
          </p:cNvSpPr>
          <p:nvPr/>
        </p:nvSpPr>
        <p:spPr bwMode="auto">
          <a:xfrm>
            <a:off x="1196975" y="1143000"/>
            <a:ext cx="1512888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1000" b="1">
                <a:latin typeface="Calibri" pitchFamily="34" charset="0"/>
              </a:rPr>
              <a:t>Cliente</a:t>
            </a:r>
          </a:p>
        </p:txBody>
      </p:sp>
      <p:sp>
        <p:nvSpPr>
          <p:cNvPr id="21510" name="62 CuadroTexto"/>
          <p:cNvSpPr txBox="1">
            <a:spLocks noChangeArrowheads="1"/>
          </p:cNvSpPr>
          <p:nvPr/>
        </p:nvSpPr>
        <p:spPr bwMode="auto">
          <a:xfrm>
            <a:off x="2349500" y="3563938"/>
            <a:ext cx="1296988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900" b="1">
                <a:latin typeface="Calibri" pitchFamily="34" charset="0"/>
              </a:rPr>
              <a:t>[Faltan Datos]</a:t>
            </a:r>
          </a:p>
        </p:txBody>
      </p:sp>
      <p:sp>
        <p:nvSpPr>
          <p:cNvPr id="19" name="18 Proceso alternativo"/>
          <p:cNvSpPr/>
          <p:nvPr/>
        </p:nvSpPr>
        <p:spPr>
          <a:xfrm>
            <a:off x="1125538" y="1789113"/>
            <a:ext cx="1727200" cy="215900"/>
          </a:xfrm>
          <a:prstGeom prst="flowChartAlternate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21512" name="78 CuadroTexto"/>
          <p:cNvSpPr txBox="1">
            <a:spLocks noChangeArrowheads="1"/>
          </p:cNvSpPr>
          <p:nvPr/>
        </p:nvSpPr>
        <p:spPr bwMode="auto">
          <a:xfrm>
            <a:off x="1125538" y="1789113"/>
            <a:ext cx="1655762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900" b="1">
                <a:latin typeface="Calibri" pitchFamily="34" charset="0"/>
              </a:rPr>
              <a:t>Mostrar Datos de la Cuenta</a:t>
            </a:r>
          </a:p>
        </p:txBody>
      </p:sp>
      <p:cxnSp>
        <p:nvCxnSpPr>
          <p:cNvPr id="23" name="22 Conector recto de flecha"/>
          <p:cNvCxnSpPr>
            <a:stCxn id="8" idx="4"/>
            <a:endCxn id="19" idx="0"/>
          </p:cNvCxnSpPr>
          <p:nvPr/>
        </p:nvCxnSpPr>
        <p:spPr>
          <a:xfrm rot="16200000" flipH="1">
            <a:off x="1852613" y="1652587"/>
            <a:ext cx="217488" cy="555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recto de flecha"/>
          <p:cNvCxnSpPr>
            <a:stCxn id="19" idx="3"/>
            <a:endCxn id="33" idx="0"/>
          </p:cNvCxnSpPr>
          <p:nvPr/>
        </p:nvCxnSpPr>
        <p:spPr>
          <a:xfrm>
            <a:off x="2852738" y="1897063"/>
            <a:ext cx="1117600" cy="6588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50 Conector recto de flecha"/>
          <p:cNvCxnSpPr>
            <a:stCxn id="21519" idx="2"/>
            <a:endCxn id="42" idx="0"/>
          </p:cNvCxnSpPr>
          <p:nvPr/>
        </p:nvCxnSpPr>
        <p:spPr>
          <a:xfrm rot="16200000" flipH="1">
            <a:off x="3659981" y="3096420"/>
            <a:ext cx="657225" cy="365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44 Proceso alternativo"/>
          <p:cNvSpPr/>
          <p:nvPr/>
        </p:nvSpPr>
        <p:spPr>
          <a:xfrm>
            <a:off x="4305300" y="4310063"/>
            <a:ext cx="1081088" cy="215900"/>
          </a:xfrm>
          <a:prstGeom prst="flowChartAlternate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cxnSp>
        <p:nvCxnSpPr>
          <p:cNvPr id="70" name="69 Conector recto de flecha"/>
          <p:cNvCxnSpPr>
            <a:stCxn id="21523" idx="2"/>
            <a:endCxn id="7" idx="0"/>
          </p:cNvCxnSpPr>
          <p:nvPr/>
        </p:nvCxnSpPr>
        <p:spPr>
          <a:xfrm rot="16200000" flipH="1">
            <a:off x="4431507" y="4961731"/>
            <a:ext cx="908050" cy="396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32 Proceso alternativo"/>
          <p:cNvSpPr/>
          <p:nvPr/>
        </p:nvSpPr>
        <p:spPr>
          <a:xfrm>
            <a:off x="3429000" y="2555875"/>
            <a:ext cx="1081088" cy="215900"/>
          </a:xfrm>
          <a:prstGeom prst="flowChartAlternate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21519" name="64 CuadroTexto"/>
          <p:cNvSpPr txBox="1">
            <a:spLocks noChangeArrowheads="1"/>
          </p:cNvSpPr>
          <p:nvPr/>
        </p:nvSpPr>
        <p:spPr bwMode="auto">
          <a:xfrm>
            <a:off x="3429000" y="2555875"/>
            <a:ext cx="1081088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900" b="1">
                <a:latin typeface="Calibri" pitchFamily="34" charset="0"/>
              </a:rPr>
              <a:t>Actualizar Datos</a:t>
            </a:r>
          </a:p>
        </p:txBody>
      </p:sp>
      <p:sp>
        <p:nvSpPr>
          <p:cNvPr id="42" name="41 Decisión"/>
          <p:cNvSpPr/>
          <p:nvPr/>
        </p:nvSpPr>
        <p:spPr>
          <a:xfrm>
            <a:off x="3897313" y="3443288"/>
            <a:ext cx="217487" cy="215900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cxnSp>
        <p:nvCxnSpPr>
          <p:cNvPr id="43" name="42 Conector recto de flecha"/>
          <p:cNvCxnSpPr>
            <a:stCxn id="42" idx="3"/>
            <a:endCxn id="21523" idx="0"/>
          </p:cNvCxnSpPr>
          <p:nvPr/>
        </p:nvCxnSpPr>
        <p:spPr>
          <a:xfrm>
            <a:off x="4114800" y="3551238"/>
            <a:ext cx="750888" cy="7461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43 Conector recto de flecha"/>
          <p:cNvCxnSpPr>
            <a:endCxn id="54" idx="3"/>
          </p:cNvCxnSpPr>
          <p:nvPr/>
        </p:nvCxnSpPr>
        <p:spPr>
          <a:xfrm rot="10800000" flipV="1">
            <a:off x="2997200" y="3576638"/>
            <a:ext cx="900113" cy="6715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3" name="64 CuadroTexto"/>
          <p:cNvSpPr txBox="1">
            <a:spLocks noChangeArrowheads="1"/>
          </p:cNvSpPr>
          <p:nvPr/>
        </p:nvSpPr>
        <p:spPr bwMode="auto">
          <a:xfrm>
            <a:off x="4324350" y="4297363"/>
            <a:ext cx="1081088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900" b="1">
                <a:latin typeface="Calibri" pitchFamily="34" charset="0"/>
              </a:rPr>
              <a:t>Actualiza Datos</a:t>
            </a:r>
          </a:p>
        </p:txBody>
      </p:sp>
      <p:sp>
        <p:nvSpPr>
          <p:cNvPr id="21524" name="64 CuadroTexto"/>
          <p:cNvSpPr txBox="1">
            <a:spLocks noChangeArrowheads="1"/>
          </p:cNvSpPr>
          <p:nvPr/>
        </p:nvSpPr>
        <p:spPr bwMode="auto">
          <a:xfrm>
            <a:off x="1947863" y="4152900"/>
            <a:ext cx="1081087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900" b="1">
                <a:latin typeface="Calibri" pitchFamily="34" charset="0"/>
              </a:rPr>
              <a:t>Muestra Mensaje</a:t>
            </a:r>
          </a:p>
        </p:txBody>
      </p:sp>
      <p:sp>
        <p:nvSpPr>
          <p:cNvPr id="21525" name="62 CuadroTexto"/>
          <p:cNvSpPr txBox="1">
            <a:spLocks noChangeArrowheads="1"/>
          </p:cNvSpPr>
          <p:nvPr/>
        </p:nvSpPr>
        <p:spPr bwMode="auto">
          <a:xfrm>
            <a:off x="4508500" y="3635375"/>
            <a:ext cx="1296988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sz="900" b="1">
                <a:latin typeface="Calibri" pitchFamily="34" charset="0"/>
              </a:rPr>
              <a:t>[Datos Completos]</a:t>
            </a:r>
          </a:p>
        </p:txBody>
      </p:sp>
      <p:cxnSp>
        <p:nvCxnSpPr>
          <p:cNvPr id="59" name="58 Conector recto de flecha"/>
          <p:cNvCxnSpPr>
            <a:stCxn id="21524" idx="0"/>
            <a:endCxn id="21512" idx="2"/>
          </p:cNvCxnSpPr>
          <p:nvPr/>
        </p:nvCxnSpPr>
        <p:spPr>
          <a:xfrm rot="16200000" flipV="1">
            <a:off x="1154113" y="2817812"/>
            <a:ext cx="2133600" cy="536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</TotalTime>
  <Words>656</Words>
  <Application>Microsoft Office PowerPoint</Application>
  <PresentationFormat>Presentación en pantalla (4:3)</PresentationFormat>
  <Paragraphs>288</Paragraphs>
  <Slides>23</Slides>
  <Notes>0</Notes>
  <HiddenSlides>5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Plantilla de diseño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6" baseType="lpstr">
      <vt:lpstr>Calibri</vt:lpstr>
      <vt:lpstr>Arial</vt:lpstr>
      <vt:lpstr>Tema de Office</vt:lpstr>
      <vt:lpstr>Diagrama de Casos de Uso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  <vt:lpstr>Diapositiva 20</vt:lpstr>
      <vt:lpstr>Diapositiva 21</vt:lpstr>
      <vt:lpstr>Diapositiva 22</vt:lpstr>
      <vt:lpstr>Diapositiva 23</vt:lpstr>
    </vt:vector>
  </TitlesOfParts>
  <Company>Windows XP Titan Ultimate Edition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Diagrama de Casos de Uso</dc:title>
  <dc:creator>FelixR</dc:creator>
  <cp:lastModifiedBy>Marcos Suniaga</cp:lastModifiedBy>
  <cp:revision>27</cp:revision>
  <dcterms:created xsi:type="dcterms:W3CDTF">2013-03-25T17:38:16Z</dcterms:created>
  <dcterms:modified xsi:type="dcterms:W3CDTF">2013-03-26T12:59:00Z</dcterms:modified>
</cp:coreProperties>
</file>