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AE1D-CC28-498D-B586-C1B7250F78C8}" type="datetimeFigureOut">
              <a:rPr lang="es-ES" smtClean="0"/>
              <a:pPr/>
              <a:t>18/11/2013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2196-771C-4161-889C-AA6FEEA1201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/>
          </p:nvPr>
        </p:nvSpPr>
        <p:spPr>
          <a:xfrm>
            <a:off x="1739900" y="458391"/>
            <a:ext cx="5664200" cy="485775"/>
          </a:xfrm>
        </p:spPr>
        <p:txBody>
          <a:bodyPr/>
          <a:lstStyle/>
          <a:p>
            <a:r>
              <a:rPr lang="es-ES" sz="2000" smtClean="0"/>
              <a:t>Diagrama de Casos de Uso</a:t>
            </a:r>
          </a:p>
        </p:txBody>
      </p:sp>
      <p:sp>
        <p:nvSpPr>
          <p:cNvPr id="13314" name="4 CuadroTexto"/>
          <p:cNvSpPr txBox="1">
            <a:spLocks noChangeArrowheads="1"/>
          </p:cNvSpPr>
          <p:nvPr/>
        </p:nvSpPr>
        <p:spPr bwMode="auto">
          <a:xfrm>
            <a:off x="-31750" y="3232548"/>
            <a:ext cx="19050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>
                <a:latin typeface="Calibri" pitchFamily="34" charset="0"/>
              </a:rPr>
              <a:t>Administrador</a:t>
            </a:r>
          </a:p>
        </p:txBody>
      </p:sp>
      <p:sp>
        <p:nvSpPr>
          <p:cNvPr id="13315" name="18 CuadroTexto"/>
          <p:cNvSpPr txBox="1">
            <a:spLocks noChangeArrowheads="1"/>
          </p:cNvSpPr>
          <p:nvPr/>
        </p:nvSpPr>
        <p:spPr bwMode="auto">
          <a:xfrm>
            <a:off x="2440518" y="1533525"/>
            <a:ext cx="18309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VE" sz="900" b="1">
              <a:latin typeface="Calibri" pitchFamily="34" charset="0"/>
            </a:endParaRPr>
          </a:p>
        </p:txBody>
      </p:sp>
      <p:grpSp>
        <p:nvGrpSpPr>
          <p:cNvPr id="2" name="26 Grupo"/>
          <p:cNvGrpSpPr>
            <a:grpSpLocks/>
          </p:cNvGrpSpPr>
          <p:nvPr/>
        </p:nvGrpSpPr>
        <p:grpSpPr bwMode="auto">
          <a:xfrm>
            <a:off x="497418" y="2240757"/>
            <a:ext cx="666749" cy="750094"/>
            <a:chOff x="1250133" y="2893215"/>
            <a:chExt cx="500066" cy="1000132"/>
          </a:xfrm>
        </p:grpSpPr>
        <p:sp>
          <p:nvSpPr>
            <p:cNvPr id="8" name="7 Elipse"/>
            <p:cNvSpPr/>
            <p:nvPr/>
          </p:nvSpPr>
          <p:spPr>
            <a:xfrm>
              <a:off x="1350146" y="2893215"/>
              <a:ext cx="300040" cy="250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8 Conector recto"/>
            <p:cNvCxnSpPr>
              <a:stCxn id="8" idx="4"/>
            </p:cNvCxnSpPr>
            <p:nvPr/>
          </p:nvCxnSpPr>
          <p:spPr>
            <a:xfrm rot="5400000">
              <a:off x="1201714" y="3443288"/>
              <a:ext cx="59849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5400000">
              <a:off x="1350147" y="3742533"/>
              <a:ext cx="150813" cy="150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rot="16200000" flipH="1">
              <a:off x="1500167" y="3743327"/>
              <a:ext cx="150813" cy="1492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1250133" y="3321843"/>
              <a:ext cx="5000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Rectángulo"/>
          <p:cNvSpPr/>
          <p:nvPr/>
        </p:nvSpPr>
        <p:spPr>
          <a:xfrm>
            <a:off x="1571604" y="1000108"/>
            <a:ext cx="6858048" cy="5429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13318" name="33 CuadroTexto"/>
          <p:cNvSpPr txBox="1">
            <a:spLocks noChangeArrowheads="1"/>
          </p:cNvSpPr>
          <p:nvPr/>
        </p:nvSpPr>
        <p:spPr bwMode="auto">
          <a:xfrm>
            <a:off x="1571604" y="6121619"/>
            <a:ext cx="46504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400" b="1" dirty="0">
                <a:latin typeface="Calibri" pitchFamily="34" charset="0"/>
              </a:rPr>
              <a:t>Sistema para el control  y administración de cuentas-</a:t>
            </a:r>
            <a:r>
              <a:rPr lang="es-VE" sz="1400" b="1" dirty="0" err="1">
                <a:latin typeface="Calibri" pitchFamily="34" charset="0"/>
              </a:rPr>
              <a:t>hosting</a:t>
            </a:r>
            <a:endParaRPr lang="es-VE" sz="1400" b="1" dirty="0">
              <a:latin typeface="Calibri" pitchFamily="34" charset="0"/>
            </a:endParaRPr>
          </a:p>
        </p:txBody>
      </p:sp>
      <p:sp>
        <p:nvSpPr>
          <p:cNvPr id="15" name="14 Elipse"/>
          <p:cNvSpPr/>
          <p:nvPr/>
        </p:nvSpPr>
        <p:spPr bwMode="auto">
          <a:xfrm>
            <a:off x="2000232" y="2143116"/>
            <a:ext cx="2000264" cy="759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tx1"/>
                </a:solidFill>
              </a:rPr>
              <a:t>Gestionar </a:t>
            </a:r>
            <a:r>
              <a:rPr lang="es-ES" sz="1600" b="1" dirty="0" smtClean="0">
                <a:solidFill>
                  <a:schemeClr val="tx1"/>
                </a:solidFill>
              </a:rPr>
              <a:t>Administrador</a:t>
            </a:r>
            <a:endParaRPr lang="es-ES" sz="1600" b="1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 bwMode="auto">
          <a:xfrm>
            <a:off x="2071671" y="4913140"/>
            <a:ext cx="1643073" cy="8536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1"/>
                </a:solidFill>
              </a:rPr>
              <a:t>Gestionar Cliente</a:t>
            </a:r>
          </a:p>
        </p:txBody>
      </p:sp>
      <p:cxnSp>
        <p:nvCxnSpPr>
          <p:cNvPr id="18" name="17 Conector recto"/>
          <p:cNvCxnSpPr>
            <a:endCxn id="15" idx="2"/>
          </p:cNvCxnSpPr>
          <p:nvPr/>
        </p:nvCxnSpPr>
        <p:spPr>
          <a:xfrm flipV="1">
            <a:off x="1142976" y="2522924"/>
            <a:ext cx="857256" cy="3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endCxn id="17" idx="2"/>
          </p:cNvCxnSpPr>
          <p:nvPr/>
        </p:nvCxnSpPr>
        <p:spPr>
          <a:xfrm>
            <a:off x="1071538" y="5338200"/>
            <a:ext cx="1000133" cy="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26 Grupo"/>
          <p:cNvGrpSpPr>
            <a:grpSpLocks/>
          </p:cNvGrpSpPr>
          <p:nvPr/>
        </p:nvGrpSpPr>
        <p:grpSpPr bwMode="auto">
          <a:xfrm>
            <a:off x="515939" y="5017888"/>
            <a:ext cx="666751" cy="750094"/>
            <a:chOff x="1250133" y="2893215"/>
            <a:chExt cx="500066" cy="1000132"/>
          </a:xfrm>
        </p:grpSpPr>
        <p:sp>
          <p:nvSpPr>
            <p:cNvPr id="22" name="21 Elipse"/>
            <p:cNvSpPr/>
            <p:nvPr/>
          </p:nvSpPr>
          <p:spPr>
            <a:xfrm>
              <a:off x="1350147" y="2893215"/>
              <a:ext cx="300039" cy="250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" name="22 Conector recto"/>
            <p:cNvCxnSpPr>
              <a:stCxn id="22" idx="4"/>
            </p:cNvCxnSpPr>
            <p:nvPr/>
          </p:nvCxnSpPr>
          <p:spPr>
            <a:xfrm rot="5400000">
              <a:off x="1201713" y="3443288"/>
              <a:ext cx="59849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1350147" y="3742534"/>
              <a:ext cx="150813" cy="15081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16200000" flipH="1">
              <a:off x="1500166" y="3743327"/>
              <a:ext cx="150813" cy="1492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1250133" y="3321843"/>
              <a:ext cx="5000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4" name="26 CuadroTexto"/>
          <p:cNvSpPr txBox="1">
            <a:spLocks noChangeArrowheads="1"/>
          </p:cNvSpPr>
          <p:nvPr/>
        </p:nvSpPr>
        <p:spPr bwMode="auto">
          <a:xfrm>
            <a:off x="71438" y="5782854"/>
            <a:ext cx="15001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>
                <a:latin typeface="Calibri" pitchFamily="34" charset="0"/>
              </a:rPr>
              <a:t>Cliente</a:t>
            </a:r>
          </a:p>
        </p:txBody>
      </p:sp>
      <p:cxnSp>
        <p:nvCxnSpPr>
          <p:cNvPr id="45" name="44 Conector recto de flecha"/>
          <p:cNvCxnSpPr>
            <a:stCxn id="15" idx="7"/>
            <a:endCxn id="47" idx="2"/>
          </p:cNvCxnSpPr>
          <p:nvPr/>
        </p:nvCxnSpPr>
        <p:spPr>
          <a:xfrm rot="5400000" flipH="1" flipV="1">
            <a:off x="4405632" y="730669"/>
            <a:ext cx="825623" cy="2221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Elipse"/>
          <p:cNvSpPr/>
          <p:nvPr/>
        </p:nvSpPr>
        <p:spPr bwMode="auto">
          <a:xfrm>
            <a:off x="5929322" y="1214422"/>
            <a:ext cx="1785950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Registrar </a:t>
            </a:r>
            <a:r>
              <a:rPr lang="es-ES" sz="1200" b="1" dirty="0" smtClean="0">
                <a:solidFill>
                  <a:schemeClr val="tx1"/>
                </a:solidFill>
              </a:rPr>
              <a:t>Cliente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>
            <a:endCxn id="51" idx="2"/>
          </p:cNvCxnSpPr>
          <p:nvPr/>
        </p:nvCxnSpPr>
        <p:spPr>
          <a:xfrm flipV="1">
            <a:off x="3972188" y="2000240"/>
            <a:ext cx="1885696" cy="4286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Elipse"/>
          <p:cNvSpPr/>
          <p:nvPr/>
        </p:nvSpPr>
        <p:spPr bwMode="auto">
          <a:xfrm>
            <a:off x="5857884" y="1785926"/>
            <a:ext cx="192882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Actualizar</a:t>
            </a:r>
            <a:r>
              <a:rPr lang="es-ES" sz="1200" b="1" dirty="0" smtClean="0">
                <a:solidFill>
                  <a:schemeClr val="tx1"/>
                </a:solidFill>
              </a:rPr>
              <a:t> </a:t>
            </a:r>
            <a:r>
              <a:rPr lang="es-ES" sz="1200" b="1" dirty="0" smtClean="0">
                <a:solidFill>
                  <a:schemeClr val="tx1"/>
                </a:solidFill>
              </a:rPr>
              <a:t>Cliente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61" name="60 Conector recto de flecha"/>
          <p:cNvCxnSpPr>
            <a:stCxn id="15" idx="6"/>
            <a:endCxn id="63" idx="2"/>
          </p:cNvCxnSpPr>
          <p:nvPr/>
        </p:nvCxnSpPr>
        <p:spPr>
          <a:xfrm>
            <a:off x="4000496" y="2522924"/>
            <a:ext cx="1857388" cy="1202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Elipse"/>
          <p:cNvSpPr/>
          <p:nvPr/>
        </p:nvSpPr>
        <p:spPr bwMode="auto">
          <a:xfrm>
            <a:off x="5857884" y="2428868"/>
            <a:ext cx="192882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Eliminar Cliente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65" name="64 Conector recto de flecha"/>
          <p:cNvCxnSpPr>
            <a:stCxn id="15" idx="5"/>
            <a:endCxn id="66" idx="2"/>
          </p:cNvCxnSpPr>
          <p:nvPr/>
        </p:nvCxnSpPr>
        <p:spPr>
          <a:xfrm rot="16200000" flipH="1">
            <a:off x="4606844" y="1892208"/>
            <a:ext cx="423198" cy="222175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Elipse"/>
          <p:cNvSpPr/>
          <p:nvPr/>
        </p:nvSpPr>
        <p:spPr bwMode="auto">
          <a:xfrm>
            <a:off x="5929322" y="3000372"/>
            <a:ext cx="192882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Enviar Correo Masivo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68" name="67 Conector recto de flecha"/>
          <p:cNvCxnSpPr>
            <a:endCxn id="69" idx="2"/>
          </p:cNvCxnSpPr>
          <p:nvPr/>
        </p:nvCxnSpPr>
        <p:spPr>
          <a:xfrm>
            <a:off x="3428992" y="2857496"/>
            <a:ext cx="2643206" cy="10001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Elipse"/>
          <p:cNvSpPr/>
          <p:nvPr/>
        </p:nvSpPr>
        <p:spPr bwMode="auto">
          <a:xfrm>
            <a:off x="6072198" y="3643314"/>
            <a:ext cx="192882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Activación de Planes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72" name="71 Conector recto de flecha"/>
          <p:cNvCxnSpPr>
            <a:stCxn id="15" idx="4"/>
            <a:endCxn id="75" idx="0"/>
          </p:cNvCxnSpPr>
          <p:nvPr/>
        </p:nvCxnSpPr>
        <p:spPr>
          <a:xfrm rot="16200000" flipH="1">
            <a:off x="3201577" y="2701518"/>
            <a:ext cx="812021" cy="121444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Elipse"/>
          <p:cNvSpPr/>
          <p:nvPr/>
        </p:nvSpPr>
        <p:spPr bwMode="auto">
          <a:xfrm>
            <a:off x="3071802" y="3714752"/>
            <a:ext cx="228601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Listar Fecha Vencimiento/Notificar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79" name="78 Conector recto de flecha"/>
          <p:cNvCxnSpPr>
            <a:stCxn id="15" idx="0"/>
            <a:endCxn id="82" idx="4"/>
          </p:cNvCxnSpPr>
          <p:nvPr/>
        </p:nvCxnSpPr>
        <p:spPr>
          <a:xfrm rot="5400000" flipH="1" flipV="1">
            <a:off x="3161099" y="1268001"/>
            <a:ext cx="714380" cy="103585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81 Elipse"/>
          <p:cNvSpPr/>
          <p:nvPr/>
        </p:nvSpPr>
        <p:spPr bwMode="auto">
          <a:xfrm>
            <a:off x="3214678" y="1071546"/>
            <a:ext cx="1643074" cy="3571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Ticket Soporte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02" name="101 CuadroTexto"/>
          <p:cNvSpPr txBox="1"/>
          <p:nvPr/>
        </p:nvSpPr>
        <p:spPr>
          <a:xfrm rot="19577587">
            <a:off x="2967287" y="162098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03" name="102 CuadroTexto"/>
          <p:cNvSpPr txBox="1"/>
          <p:nvPr/>
        </p:nvSpPr>
        <p:spPr>
          <a:xfrm rot="20414636">
            <a:off x="4449428" y="1559985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04" name="103 CuadroTexto"/>
          <p:cNvSpPr txBox="1"/>
          <p:nvPr/>
        </p:nvSpPr>
        <p:spPr>
          <a:xfrm rot="20848646">
            <a:off x="4735730" y="1925300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05" name="104 CuadroTexto"/>
          <p:cNvSpPr txBox="1"/>
          <p:nvPr/>
        </p:nvSpPr>
        <p:spPr>
          <a:xfrm rot="194179">
            <a:off x="4794963" y="2374026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06" name="105 CuadroTexto"/>
          <p:cNvSpPr txBox="1"/>
          <p:nvPr/>
        </p:nvSpPr>
        <p:spPr>
          <a:xfrm rot="693779">
            <a:off x="4732964" y="2817397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07" name="106 CuadroTexto"/>
          <p:cNvSpPr txBox="1"/>
          <p:nvPr/>
        </p:nvSpPr>
        <p:spPr>
          <a:xfrm rot="1204806">
            <a:off x="4955909" y="3347876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08" name="107 CuadroTexto"/>
          <p:cNvSpPr txBox="1"/>
          <p:nvPr/>
        </p:nvSpPr>
        <p:spPr>
          <a:xfrm rot="2111165">
            <a:off x="3327839" y="3112050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cxnSp>
        <p:nvCxnSpPr>
          <p:cNvPr id="109" name="108 Conector recto de flecha"/>
          <p:cNvCxnSpPr>
            <a:stCxn id="17" idx="7"/>
            <a:endCxn id="110" idx="2"/>
          </p:cNvCxnSpPr>
          <p:nvPr/>
        </p:nvCxnSpPr>
        <p:spPr>
          <a:xfrm rot="5400000" flipH="1" flipV="1">
            <a:off x="4432927" y="3541765"/>
            <a:ext cx="537589" cy="24552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109 Elipse"/>
          <p:cNvSpPr/>
          <p:nvPr/>
        </p:nvSpPr>
        <p:spPr bwMode="auto">
          <a:xfrm>
            <a:off x="5929322" y="4286256"/>
            <a:ext cx="1785950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Actualizar Datos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11" name="110 Elipse"/>
          <p:cNvSpPr/>
          <p:nvPr/>
        </p:nvSpPr>
        <p:spPr bwMode="auto">
          <a:xfrm>
            <a:off x="5857884" y="4929198"/>
            <a:ext cx="192882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Solicitar Plan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112" name="111 Conector recto de flecha"/>
          <p:cNvCxnSpPr>
            <a:stCxn id="17" idx="5"/>
            <a:endCxn id="113" idx="2"/>
          </p:cNvCxnSpPr>
          <p:nvPr/>
        </p:nvCxnSpPr>
        <p:spPr>
          <a:xfrm rot="16200000" flipH="1">
            <a:off x="4593679" y="4522249"/>
            <a:ext cx="216084" cy="245520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Elipse"/>
          <p:cNvSpPr/>
          <p:nvPr/>
        </p:nvSpPr>
        <p:spPr bwMode="auto">
          <a:xfrm>
            <a:off x="5929322" y="5643578"/>
            <a:ext cx="1928826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 smtClean="0">
                <a:solidFill>
                  <a:schemeClr val="tx1"/>
                </a:solidFill>
              </a:rPr>
              <a:t>Generar Ticket Soporte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 rot="20923761">
            <a:off x="4236451" y="4506837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15" name="114 CuadroTexto"/>
          <p:cNvSpPr txBox="1"/>
          <p:nvPr/>
        </p:nvSpPr>
        <p:spPr>
          <a:xfrm rot="21386475">
            <a:off x="4460073" y="4997134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sp>
        <p:nvSpPr>
          <p:cNvPr id="116" name="115 CuadroTexto"/>
          <p:cNvSpPr txBox="1"/>
          <p:nvPr/>
        </p:nvSpPr>
        <p:spPr>
          <a:xfrm rot="279693">
            <a:off x="4529713" y="550734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&lt;&lt;</a:t>
            </a:r>
            <a:r>
              <a:rPr lang="es-ES" sz="1000" dirty="0" err="1" smtClean="0"/>
              <a:t>include</a:t>
            </a:r>
            <a:r>
              <a:rPr lang="es-ES" sz="1000" dirty="0" smtClean="0"/>
              <a:t>&gt;&gt;</a:t>
            </a:r>
            <a:endParaRPr lang="es-ES" sz="1000" dirty="0"/>
          </a:p>
        </p:txBody>
      </p:sp>
      <p:cxnSp>
        <p:nvCxnSpPr>
          <p:cNvPr id="131" name="130 Conector recto de flecha"/>
          <p:cNvCxnSpPr>
            <a:stCxn id="17" idx="6"/>
            <a:endCxn id="111" idx="2"/>
          </p:cNvCxnSpPr>
          <p:nvPr/>
        </p:nvCxnSpPr>
        <p:spPr>
          <a:xfrm flipV="1">
            <a:off x="3714744" y="5143512"/>
            <a:ext cx="2143140" cy="19647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327127" y="642918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Cliente)</a:t>
            </a:r>
          </a:p>
          <a:p>
            <a:r>
              <a:rPr lang="es-ES" dirty="0" smtClean="0">
                <a:latin typeface="Calibri" pitchFamily="34" charset="0"/>
              </a:rPr>
              <a:t>Actualizar Datos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000352" y="157160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778352" y="1571605"/>
            <a:ext cx="156051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496027" y="1571605"/>
            <a:ext cx="150018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Cliente</a:t>
            </a:r>
          </a:p>
          <a:p>
            <a:pPr algn="ctr"/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079602" y="347184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976664" y="334801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768952" y="326864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571852" y="241456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338739" y="242885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067527" y="242885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970314" y="255109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214414" y="205738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041479" y="2000218"/>
            <a:ext cx="1486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muestra los datos del Cliente, se selecciona los datos a modificar y envía la petición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714977" y="263364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907087" y="2000218"/>
            <a:ext cx="14304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Verifica que todos los datos obligatorios estén completos para proceder con su actualización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756252" y="2357418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Muestra los datos del cliente actualizados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042127" y="400048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327627" y="421479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541689" y="450054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260499" y="642918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Cliente)</a:t>
            </a:r>
          </a:p>
          <a:p>
            <a:r>
              <a:rPr lang="es-ES" dirty="0" smtClean="0">
                <a:latin typeface="Calibri" pitchFamily="34" charset="0"/>
              </a:rPr>
              <a:t>Solicitar Plan de Servicio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933724" y="157160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711724" y="1571605"/>
            <a:ext cx="156051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429399" y="1571605"/>
            <a:ext cx="150018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Cliente</a:t>
            </a:r>
          </a:p>
          <a:p>
            <a:pPr algn="ctr"/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012974" y="347184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910036" y="334801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702324" y="326864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505224" y="241456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272111" y="242885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000899" y="242885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903686" y="255109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147786" y="205738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974851" y="1928780"/>
            <a:ext cx="14864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muestra los planes disponibles y los campos necesarios para registrar los datos de pago.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648349" y="263364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840459" y="1857342"/>
            <a:ext cx="14304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verifica los campos obligatorios y se procesa la solicitud y se coloca en espera hasta ser aprobada por el administrador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689624" y="2214532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a la interfaz de solicitud de plan.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975499" y="400048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260999" y="421479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475061" y="450054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474813" y="642950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Cliente)</a:t>
            </a:r>
          </a:p>
          <a:p>
            <a:r>
              <a:rPr lang="es-ES" dirty="0" smtClean="0">
                <a:latin typeface="Calibri" pitchFamily="34" charset="0"/>
              </a:rPr>
              <a:t>Generar Ticket de Soporte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148038" y="1571637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926038" y="1571637"/>
            <a:ext cx="156051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643713" y="1571637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Cliente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227288" y="3471874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4124350" y="3348050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916638" y="3268674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719538" y="2414600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486425" y="2428887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215213" y="2428887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118000" y="2551125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362100" y="2057412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189188" y="1928812"/>
            <a:ext cx="14864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El cliente llena los campos donde explica su problema que esta presentando con algunos de los servicios contratado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862663" y="2633675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4054773" y="2000250"/>
            <a:ext cx="14304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El ticket es procesado y se almacena, para ser revisado por el administrador y darle respuesta a dicha solicitud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903938" y="2071688"/>
            <a:ext cx="1285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a la interfaz de generar tickets de soporte en caso que se desee generar otro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189813" y="4000512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475313" y="421482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689375" y="450057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is Documentos\Trabajos UDO\ds\digrama_domin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57" y="445856"/>
            <a:ext cx="8895825" cy="5961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403375" y="642918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</a:t>
            </a:r>
          </a:p>
          <a:p>
            <a:r>
              <a:rPr lang="es-ES" dirty="0" smtClean="0">
                <a:latin typeface="Calibri" pitchFamily="34" charset="0"/>
              </a:rPr>
              <a:t>Actualizar Datos del Cliente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076600" y="157160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854600" y="157160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572275" y="1571605"/>
            <a:ext cx="150018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</a:p>
          <a:p>
            <a:pPr algn="ctr"/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293971" y="3333723"/>
            <a:ext cx="3019411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4187843" y="3390455"/>
            <a:ext cx="2714641" cy="31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stCxn id="7" idx="2"/>
          </p:cNvCxnSpPr>
          <p:nvPr/>
        </p:nvCxnSpPr>
        <p:spPr>
          <a:xfrm rot="5400000">
            <a:off x="5767678" y="3526871"/>
            <a:ext cx="3048293" cy="610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648100" y="241456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414987" y="242885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143775" y="242885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046562" y="255109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290662" y="205738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260603" y="2038619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busca el cliente y una vez encontrado se envían los datos a modificar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791225" y="263364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4046562" y="2114786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Procedemos  a verificar que todos los datos sean correcto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4046562" y="2643160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Los datos una vez verificado,  se procesa y actualiza al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135627" y="4071921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403875" y="4286236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637609" y="450054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57" name="37 CuadroTexto"/>
          <p:cNvSpPr txBox="1">
            <a:spLocks noChangeArrowheads="1"/>
          </p:cNvSpPr>
          <p:nvPr/>
        </p:nvSpPr>
        <p:spPr bwMode="auto">
          <a:xfrm>
            <a:off x="5832503" y="2214532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los nuevos datos del cliente actualizados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331937" y="642918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</a:t>
            </a:r>
          </a:p>
          <a:p>
            <a:r>
              <a:rPr lang="es-ES" dirty="0" smtClean="0">
                <a:latin typeface="Calibri" pitchFamily="34" charset="0"/>
              </a:rPr>
              <a:t>Registrar Cliente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005162" y="1571605"/>
            <a:ext cx="150177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783162" y="157160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500837" y="157160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084800" y="3472230"/>
            <a:ext cx="3294877" cy="476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981474" y="334801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773762" y="326864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576662" y="241456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343549" y="242885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072337" y="242885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975124" y="255109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219224" y="205738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117727" y="2038619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Rellena los campos con</a:t>
            </a:r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los datos del cliente nuevo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719787" y="263364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975124" y="2571722"/>
            <a:ext cx="1285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verifican que los campos obligatorios estén llenos y procedemos a registrar el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761062" y="2181495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Una vez registrado se muestra un mensaje de exitoso el registro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046937" y="400048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332437" y="421479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546499" y="450054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541441" y="642950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</a:t>
            </a:r>
          </a:p>
          <a:p>
            <a:r>
              <a:rPr lang="es-ES" dirty="0" smtClean="0">
                <a:latin typeface="Calibri" pitchFamily="34" charset="0"/>
              </a:rPr>
              <a:t>Eliminar Cliente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214666" y="1571637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992666" y="1571637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710341" y="1571637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293916" y="3471874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4190978" y="3348050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983266" y="3268674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786166" y="2414600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553053" y="2428887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281841" y="2428887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184628" y="2551125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428728" y="2057412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398678" y="2038651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lista a los clientes y seleccionamos al que deseamos eliminar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929291" y="2633675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4256066" y="2214564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procede a eliminar el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970566" y="2214564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a la lista de los cliente nuevamente actualizada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256441" y="4000512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541941" y="421482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756003" y="450057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403375" y="642950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</a:p>
          <a:p>
            <a:r>
              <a:rPr lang="es-ES" dirty="0" smtClean="0">
                <a:latin typeface="Calibri" pitchFamily="34" charset="0"/>
              </a:rPr>
              <a:t>Enviar Correo Masivo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076600" y="1571637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854600" y="1571637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572275" y="1571637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155850" y="3471874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4052912" y="3348050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845200" y="3268674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648100" y="2414600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414987" y="2428887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143775" y="2428887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046562" y="2551125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290662" y="2057412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189174" y="2000250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Seleccionamos a los clientes y llenamos los campos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791225" y="2633675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4118000" y="2214564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Verificamos y se procesan los datos para su envió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832500" y="2286002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Notificación de correos enviados correctamente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118375" y="4000512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403875" y="421482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617937" y="450057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546251" y="642950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</a:t>
            </a:r>
          </a:p>
          <a:p>
            <a:r>
              <a:rPr lang="es-ES" dirty="0" smtClean="0">
                <a:latin typeface="Calibri" pitchFamily="34" charset="0"/>
              </a:rPr>
              <a:t>Solicitudes de Activaciones de Planes “Servicios”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219476" y="1571637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997476" y="1571637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715151" y="1571637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298726" y="3471874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4195788" y="3348050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988076" y="3268674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790976" y="2414600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557863" y="2428887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286651" y="2428887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4189438" y="2551125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433538" y="2057412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274306" y="1915541"/>
            <a:ext cx="14864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Muestra las solicitudes por aprobar o rechazar “Seleccionamos unas de ellas y la aprobamos o rechazamos”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934101" y="2633675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4169341" y="2214564"/>
            <a:ext cx="14304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Procesamos la solicitud Aprobación/Rechazo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975376" y="2181527"/>
            <a:ext cx="1285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Solicitud Procesada y retornamos a las solicitudes pendientes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261251" y="4000512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546751" y="421482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760813" y="450057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331937" y="642950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</a:t>
            </a:r>
          </a:p>
          <a:p>
            <a:r>
              <a:rPr lang="es-ES" dirty="0" smtClean="0">
                <a:latin typeface="Calibri" pitchFamily="34" charset="0"/>
              </a:rPr>
              <a:t>Listado de Fecha Vencimiento y Notificación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005162" y="1571637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783162" y="1571637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500837" y="1571637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GUI 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084412" y="3471874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981474" y="3348050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773762" y="3268674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576662" y="2414600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343549" y="2428887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072337" y="2428887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975124" y="2551125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219224" y="2057412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117727" y="2500316"/>
            <a:ext cx="14864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obtiene un listado  por fecha de vencimiento y procedemos hacer una notificación a los clientes de su fecha de vencimiento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719787" y="2633675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911897" y="2000250"/>
            <a:ext cx="14304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Obtenemos los correos de cada unos de los clientes y se les notifica vía correo de su fecha de vencimiento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761065" y="2643192"/>
            <a:ext cx="12858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Una vez notificados volvemos a la interfaz anterior en caso que queramos consultar otras fechas de vencimientos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7046937" y="4000512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332437" y="421482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546499" y="450057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1327127" y="642950"/>
            <a:ext cx="4714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</a:t>
            </a:r>
          </a:p>
          <a:p>
            <a:r>
              <a:rPr lang="es-ES" dirty="0" smtClean="0">
                <a:latin typeface="Calibri" pitchFamily="34" charset="0"/>
              </a:rPr>
              <a:t>Tickets Soporte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3000352" y="1571637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778352" y="1571637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6496027" y="1571637"/>
            <a:ext cx="150018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GIU Administrador</a:t>
            </a:r>
          </a:p>
          <a:p>
            <a:pPr algn="ctr"/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2079602" y="3471874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976664" y="3348050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768952" y="3268674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571852" y="2414600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5338739" y="2428887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7067527" y="2428887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970314" y="2551125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1214414" y="2057412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2041502" y="2000250"/>
            <a:ext cx="1486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Listado de Tickets se responde unos de ellos y  se envía la solicitud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714977" y="2633675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907087" y="2071688"/>
            <a:ext cx="14304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 procesa la respuesta dada al ticket generado por el cliente y se guarda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756252" y="2286002"/>
            <a:ext cx="1285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Retorno al listado de</a:t>
            </a:r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tickets por responder</a:t>
            </a:r>
          </a:p>
        </p:txBody>
      </p:sp>
      <p:sp>
        <p:nvSpPr>
          <p:cNvPr id="35" name="34 Multiplicar"/>
          <p:cNvSpPr/>
          <p:nvPr/>
        </p:nvSpPr>
        <p:spPr>
          <a:xfrm>
            <a:off x="7042127" y="4000512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5327627" y="421482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3541689" y="4500575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634</Words>
  <Application>Microsoft Office PowerPoint</Application>
  <PresentationFormat>Presentación en pantalla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Diagrama de Casos de Uso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FelixR</dc:creator>
  <cp:lastModifiedBy>FelixR</cp:lastModifiedBy>
  <cp:revision>27</cp:revision>
  <dcterms:created xsi:type="dcterms:W3CDTF">2013-10-28T22:05:18Z</dcterms:created>
  <dcterms:modified xsi:type="dcterms:W3CDTF">2013-11-18T21:00:35Z</dcterms:modified>
</cp:coreProperties>
</file>