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1" r:id="rId14"/>
    <p:sldId id="270" r:id="rId15"/>
  </p:sldIdLst>
  <p:sldSz cx="9144000" cy="6858000" type="screen4x3"/>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1368" y="-9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VE"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2E363E-6B47-4674-9D66-20E05C84D9D8}" type="datetimeFigureOut">
              <a:rPr lang="es-VE" smtClean="0"/>
              <a:t>27/01/2013</a:t>
            </a:fld>
            <a:endParaRPr lang="es-VE"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VE"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VE"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44C27-ABA5-40EE-A0DB-DED3E97F956B}" type="slidenum">
              <a:rPr lang="es-VE" smtClean="0"/>
              <a:t>‹Nº›</a:t>
            </a:fld>
            <a:endParaRPr lang="es-VE" dirty="0"/>
          </a:p>
        </p:txBody>
      </p:sp>
    </p:spTree>
    <p:extLst>
      <p:ext uri="{BB962C8B-B14F-4D97-AF65-F5344CB8AC3E}">
        <p14:creationId xmlns:p14="http://schemas.microsoft.com/office/powerpoint/2010/main" val="4061949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27193EAE-F84A-4D19-8F10-F638174019B3}" type="datetimeFigureOut">
              <a:rPr lang="es-VE" smtClean="0"/>
              <a:t>27/01/2013</a:t>
            </a:fld>
            <a:endParaRPr lang="es-VE" dirty="0"/>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VE" dirty="0"/>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799F9774-5980-49E3-A3C9-3A4D7355685E}" type="slidenum">
              <a:rPr lang="es-VE" smtClean="0"/>
              <a:t>‹Nº›</a:t>
            </a:fld>
            <a:endParaRPr lang="es-V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27193EAE-F84A-4D19-8F10-F638174019B3}" type="datetimeFigureOut">
              <a:rPr lang="es-VE" smtClean="0"/>
              <a:t>27/01/2013</a:t>
            </a:fld>
            <a:endParaRPr lang="es-VE" dirty="0"/>
          </a:p>
        </p:txBody>
      </p:sp>
      <p:sp>
        <p:nvSpPr>
          <p:cNvPr id="5" name="4 Marcador de pie de página"/>
          <p:cNvSpPr>
            <a:spLocks noGrp="1"/>
          </p:cNvSpPr>
          <p:nvPr>
            <p:ph type="ftr" sz="quarter" idx="11"/>
          </p:nvPr>
        </p:nvSpPr>
        <p:spPr/>
        <p:txBody>
          <a:bodyPr/>
          <a:lstStyle>
            <a:extLst/>
          </a:lstStyle>
          <a:p>
            <a:endParaRPr lang="es-VE" dirty="0"/>
          </a:p>
        </p:txBody>
      </p:sp>
      <p:sp>
        <p:nvSpPr>
          <p:cNvPr id="6" name="5 Marcador de número de diapositiva"/>
          <p:cNvSpPr>
            <a:spLocks noGrp="1"/>
          </p:cNvSpPr>
          <p:nvPr>
            <p:ph type="sldNum" sz="quarter" idx="12"/>
          </p:nvPr>
        </p:nvSpPr>
        <p:spPr/>
        <p:txBody>
          <a:bodyPr/>
          <a:lstStyle>
            <a:extLst/>
          </a:lstStyle>
          <a:p>
            <a:fld id="{799F9774-5980-49E3-A3C9-3A4D7355685E}" type="slidenum">
              <a:rPr lang="es-VE" smtClean="0"/>
              <a:t>‹Nº›</a:t>
            </a:fld>
            <a:endParaRPr lang="es-V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27193EAE-F84A-4D19-8F10-F638174019B3}" type="datetimeFigureOut">
              <a:rPr lang="es-VE" smtClean="0"/>
              <a:t>27/01/2013</a:t>
            </a:fld>
            <a:endParaRPr lang="es-VE" dirty="0"/>
          </a:p>
        </p:txBody>
      </p:sp>
      <p:sp>
        <p:nvSpPr>
          <p:cNvPr id="5" name="4 Marcador de pie de página"/>
          <p:cNvSpPr>
            <a:spLocks noGrp="1"/>
          </p:cNvSpPr>
          <p:nvPr>
            <p:ph type="ftr" sz="quarter" idx="11"/>
          </p:nvPr>
        </p:nvSpPr>
        <p:spPr/>
        <p:txBody>
          <a:bodyPr/>
          <a:lstStyle>
            <a:extLst/>
          </a:lstStyle>
          <a:p>
            <a:endParaRPr lang="es-VE" dirty="0"/>
          </a:p>
        </p:txBody>
      </p:sp>
      <p:sp>
        <p:nvSpPr>
          <p:cNvPr id="6" name="5 Marcador de número de diapositiva"/>
          <p:cNvSpPr>
            <a:spLocks noGrp="1"/>
          </p:cNvSpPr>
          <p:nvPr>
            <p:ph type="sldNum" sz="quarter" idx="12"/>
          </p:nvPr>
        </p:nvSpPr>
        <p:spPr/>
        <p:txBody>
          <a:bodyPr/>
          <a:lstStyle>
            <a:extLst/>
          </a:lstStyle>
          <a:p>
            <a:fld id="{799F9774-5980-49E3-A3C9-3A4D7355685E}" type="slidenum">
              <a:rPr lang="es-VE" smtClean="0"/>
              <a:t>‹Nº›</a:t>
            </a:fld>
            <a:endParaRPr lang="es-V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27193EAE-F84A-4D19-8F10-F638174019B3}" type="datetimeFigureOut">
              <a:rPr lang="es-VE" smtClean="0"/>
              <a:t>27/01/2013</a:t>
            </a:fld>
            <a:endParaRPr lang="es-VE" dirty="0"/>
          </a:p>
        </p:txBody>
      </p:sp>
      <p:sp>
        <p:nvSpPr>
          <p:cNvPr id="5" name="4 Marcador de pie de página"/>
          <p:cNvSpPr>
            <a:spLocks noGrp="1"/>
          </p:cNvSpPr>
          <p:nvPr>
            <p:ph type="ftr" sz="quarter" idx="11"/>
          </p:nvPr>
        </p:nvSpPr>
        <p:spPr/>
        <p:txBody>
          <a:bodyPr/>
          <a:lstStyle>
            <a:extLst/>
          </a:lstStyle>
          <a:p>
            <a:endParaRPr lang="es-VE" dirty="0"/>
          </a:p>
        </p:txBody>
      </p:sp>
      <p:sp>
        <p:nvSpPr>
          <p:cNvPr id="6" name="5 Marcador de número de diapositiva"/>
          <p:cNvSpPr>
            <a:spLocks noGrp="1"/>
          </p:cNvSpPr>
          <p:nvPr>
            <p:ph type="sldNum" sz="quarter" idx="12"/>
          </p:nvPr>
        </p:nvSpPr>
        <p:spPr/>
        <p:txBody>
          <a:bodyPr/>
          <a:lstStyle>
            <a:extLst/>
          </a:lstStyle>
          <a:p>
            <a:fld id="{799F9774-5980-49E3-A3C9-3A4D7355685E}" type="slidenum">
              <a:rPr lang="es-VE" smtClean="0"/>
              <a:t>‹Nº›</a:t>
            </a:fld>
            <a:endParaRPr lang="es-VE" dirty="0"/>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27193EAE-F84A-4D19-8F10-F638174019B3}" type="datetimeFigureOut">
              <a:rPr lang="es-VE" smtClean="0"/>
              <a:t>27/01/2013</a:t>
            </a:fld>
            <a:endParaRPr lang="es-VE" dirty="0"/>
          </a:p>
        </p:txBody>
      </p:sp>
      <p:sp>
        <p:nvSpPr>
          <p:cNvPr id="5" name="4 Marcador de pie de página"/>
          <p:cNvSpPr>
            <a:spLocks noGrp="1"/>
          </p:cNvSpPr>
          <p:nvPr>
            <p:ph type="ftr" sz="quarter" idx="11"/>
          </p:nvPr>
        </p:nvSpPr>
        <p:spPr/>
        <p:txBody>
          <a:bodyPr/>
          <a:lstStyle>
            <a:extLst/>
          </a:lstStyle>
          <a:p>
            <a:endParaRPr lang="es-VE" dirty="0"/>
          </a:p>
        </p:txBody>
      </p:sp>
      <p:sp>
        <p:nvSpPr>
          <p:cNvPr id="6" name="5 Marcador de número de diapositiva"/>
          <p:cNvSpPr>
            <a:spLocks noGrp="1"/>
          </p:cNvSpPr>
          <p:nvPr>
            <p:ph type="sldNum" sz="quarter" idx="12"/>
          </p:nvPr>
        </p:nvSpPr>
        <p:spPr/>
        <p:txBody>
          <a:bodyPr/>
          <a:lstStyle>
            <a:extLst/>
          </a:lstStyle>
          <a:p>
            <a:fld id="{799F9774-5980-49E3-A3C9-3A4D7355685E}" type="slidenum">
              <a:rPr lang="es-VE" smtClean="0"/>
              <a:t>‹Nº›</a:t>
            </a:fld>
            <a:endParaRPr lang="es-VE" dirty="0"/>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27193EAE-F84A-4D19-8F10-F638174019B3}" type="datetimeFigureOut">
              <a:rPr lang="es-VE" smtClean="0"/>
              <a:t>27/01/2013</a:t>
            </a:fld>
            <a:endParaRPr lang="es-VE" dirty="0"/>
          </a:p>
        </p:txBody>
      </p:sp>
      <p:sp>
        <p:nvSpPr>
          <p:cNvPr id="6" name="5 Marcador de pie de página"/>
          <p:cNvSpPr>
            <a:spLocks noGrp="1"/>
          </p:cNvSpPr>
          <p:nvPr>
            <p:ph type="ftr" sz="quarter" idx="11"/>
          </p:nvPr>
        </p:nvSpPr>
        <p:spPr/>
        <p:txBody>
          <a:bodyPr/>
          <a:lstStyle>
            <a:extLst/>
          </a:lstStyle>
          <a:p>
            <a:endParaRPr lang="es-VE" dirty="0"/>
          </a:p>
        </p:txBody>
      </p:sp>
      <p:sp>
        <p:nvSpPr>
          <p:cNvPr id="7" name="6 Marcador de número de diapositiva"/>
          <p:cNvSpPr>
            <a:spLocks noGrp="1"/>
          </p:cNvSpPr>
          <p:nvPr>
            <p:ph type="sldNum" sz="quarter" idx="12"/>
          </p:nvPr>
        </p:nvSpPr>
        <p:spPr/>
        <p:txBody>
          <a:bodyPr/>
          <a:lstStyle>
            <a:extLst/>
          </a:lstStyle>
          <a:p>
            <a:fld id="{799F9774-5980-49E3-A3C9-3A4D7355685E}" type="slidenum">
              <a:rPr lang="es-VE" smtClean="0"/>
              <a:t>‹Nº›</a:t>
            </a:fld>
            <a:endParaRPr lang="es-VE" dirty="0"/>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27193EAE-F84A-4D19-8F10-F638174019B3}" type="datetimeFigureOut">
              <a:rPr lang="es-VE" smtClean="0"/>
              <a:t>27/01/2013</a:t>
            </a:fld>
            <a:endParaRPr lang="es-VE" dirty="0"/>
          </a:p>
        </p:txBody>
      </p:sp>
      <p:sp>
        <p:nvSpPr>
          <p:cNvPr id="8" name="7 Marcador de pie de página"/>
          <p:cNvSpPr>
            <a:spLocks noGrp="1"/>
          </p:cNvSpPr>
          <p:nvPr>
            <p:ph type="ftr" sz="quarter" idx="11"/>
          </p:nvPr>
        </p:nvSpPr>
        <p:spPr/>
        <p:txBody>
          <a:bodyPr/>
          <a:lstStyle>
            <a:extLst/>
          </a:lstStyle>
          <a:p>
            <a:endParaRPr lang="es-VE" dirty="0"/>
          </a:p>
        </p:txBody>
      </p:sp>
      <p:sp>
        <p:nvSpPr>
          <p:cNvPr id="9" name="8 Marcador de número de diapositiva"/>
          <p:cNvSpPr>
            <a:spLocks noGrp="1"/>
          </p:cNvSpPr>
          <p:nvPr>
            <p:ph type="sldNum" sz="quarter" idx="12"/>
          </p:nvPr>
        </p:nvSpPr>
        <p:spPr/>
        <p:txBody>
          <a:bodyPr/>
          <a:lstStyle>
            <a:extLst/>
          </a:lstStyle>
          <a:p>
            <a:fld id="{799F9774-5980-49E3-A3C9-3A4D7355685E}" type="slidenum">
              <a:rPr lang="es-VE" smtClean="0"/>
              <a:t>‹Nº›</a:t>
            </a:fld>
            <a:endParaRPr lang="es-VE"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27193EAE-F84A-4D19-8F10-F638174019B3}" type="datetimeFigureOut">
              <a:rPr lang="es-VE" smtClean="0"/>
              <a:t>27/01/2013</a:t>
            </a:fld>
            <a:endParaRPr lang="es-VE" dirty="0"/>
          </a:p>
        </p:txBody>
      </p:sp>
      <p:sp>
        <p:nvSpPr>
          <p:cNvPr id="4" name="3 Marcador de pie de página"/>
          <p:cNvSpPr>
            <a:spLocks noGrp="1"/>
          </p:cNvSpPr>
          <p:nvPr>
            <p:ph type="ftr" sz="quarter" idx="11"/>
          </p:nvPr>
        </p:nvSpPr>
        <p:spPr/>
        <p:txBody>
          <a:bodyPr/>
          <a:lstStyle>
            <a:extLst/>
          </a:lstStyle>
          <a:p>
            <a:endParaRPr lang="es-VE" dirty="0"/>
          </a:p>
        </p:txBody>
      </p:sp>
      <p:sp>
        <p:nvSpPr>
          <p:cNvPr id="5" name="4 Marcador de número de diapositiva"/>
          <p:cNvSpPr>
            <a:spLocks noGrp="1"/>
          </p:cNvSpPr>
          <p:nvPr>
            <p:ph type="sldNum" sz="quarter" idx="12"/>
          </p:nvPr>
        </p:nvSpPr>
        <p:spPr/>
        <p:txBody>
          <a:bodyPr/>
          <a:lstStyle>
            <a:extLst/>
          </a:lstStyle>
          <a:p>
            <a:fld id="{799F9774-5980-49E3-A3C9-3A4D7355685E}" type="slidenum">
              <a:rPr lang="es-VE" smtClean="0"/>
              <a:t>‹Nº›</a:t>
            </a:fld>
            <a:endParaRPr lang="es-VE" dirty="0"/>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27193EAE-F84A-4D19-8F10-F638174019B3}" type="datetimeFigureOut">
              <a:rPr lang="es-VE" smtClean="0"/>
              <a:t>27/01/2013</a:t>
            </a:fld>
            <a:endParaRPr lang="es-VE" dirty="0"/>
          </a:p>
        </p:txBody>
      </p:sp>
      <p:sp>
        <p:nvSpPr>
          <p:cNvPr id="3" name="2 Marcador de pie de página"/>
          <p:cNvSpPr>
            <a:spLocks noGrp="1"/>
          </p:cNvSpPr>
          <p:nvPr>
            <p:ph type="ftr" sz="quarter" idx="11"/>
          </p:nvPr>
        </p:nvSpPr>
        <p:spPr/>
        <p:txBody>
          <a:bodyPr/>
          <a:lstStyle>
            <a:extLst/>
          </a:lstStyle>
          <a:p>
            <a:endParaRPr lang="es-VE" dirty="0"/>
          </a:p>
        </p:txBody>
      </p:sp>
      <p:sp>
        <p:nvSpPr>
          <p:cNvPr id="4" name="3 Marcador de número de diapositiva"/>
          <p:cNvSpPr>
            <a:spLocks noGrp="1"/>
          </p:cNvSpPr>
          <p:nvPr>
            <p:ph type="sldNum" sz="quarter" idx="12"/>
          </p:nvPr>
        </p:nvSpPr>
        <p:spPr/>
        <p:txBody>
          <a:bodyPr/>
          <a:lstStyle>
            <a:extLst/>
          </a:lstStyle>
          <a:p>
            <a:fld id="{799F9774-5980-49E3-A3C9-3A4D7355685E}" type="slidenum">
              <a:rPr lang="es-VE" smtClean="0"/>
              <a:t>‹Nº›</a:t>
            </a:fld>
            <a:endParaRPr lang="es-V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27193EAE-F84A-4D19-8F10-F638174019B3}" type="datetimeFigureOut">
              <a:rPr lang="es-VE" smtClean="0"/>
              <a:t>27/01/2013</a:t>
            </a:fld>
            <a:endParaRPr lang="es-VE" dirty="0"/>
          </a:p>
        </p:txBody>
      </p:sp>
      <p:sp>
        <p:nvSpPr>
          <p:cNvPr id="6" name="5 Marcador de pie de página"/>
          <p:cNvSpPr>
            <a:spLocks noGrp="1"/>
          </p:cNvSpPr>
          <p:nvPr>
            <p:ph type="ftr" sz="quarter" idx="11"/>
          </p:nvPr>
        </p:nvSpPr>
        <p:spPr/>
        <p:txBody>
          <a:bodyPr/>
          <a:lstStyle>
            <a:extLst/>
          </a:lstStyle>
          <a:p>
            <a:endParaRPr lang="es-VE" dirty="0"/>
          </a:p>
        </p:txBody>
      </p:sp>
      <p:sp>
        <p:nvSpPr>
          <p:cNvPr id="7" name="6 Marcador de número de diapositiva"/>
          <p:cNvSpPr>
            <a:spLocks noGrp="1"/>
          </p:cNvSpPr>
          <p:nvPr>
            <p:ph type="sldNum" sz="quarter" idx="12"/>
          </p:nvPr>
        </p:nvSpPr>
        <p:spPr/>
        <p:txBody>
          <a:bodyPr/>
          <a:lstStyle>
            <a:extLst/>
          </a:lstStyle>
          <a:p>
            <a:fld id="{799F9774-5980-49E3-A3C9-3A4D7355685E}" type="slidenum">
              <a:rPr lang="es-VE" smtClean="0"/>
              <a:t>‹Nº›</a:t>
            </a:fld>
            <a:endParaRPr lang="es-VE"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dirty="0"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27193EAE-F84A-4D19-8F10-F638174019B3}" type="datetimeFigureOut">
              <a:rPr lang="es-VE" smtClean="0"/>
              <a:t>27/01/2013</a:t>
            </a:fld>
            <a:endParaRPr lang="es-VE" dirty="0"/>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VE" dirty="0"/>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799F9774-5980-49E3-A3C9-3A4D7355685E}" type="slidenum">
              <a:rPr lang="es-VE" smtClean="0"/>
              <a:t>‹Nº›</a:t>
            </a:fld>
            <a:endParaRPr lang="es-VE" dirty="0"/>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7193EAE-F84A-4D19-8F10-F638174019B3}" type="datetimeFigureOut">
              <a:rPr lang="es-VE" smtClean="0"/>
              <a:t>27/01/2013</a:t>
            </a:fld>
            <a:endParaRPr lang="es-VE" dirty="0"/>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VE" dirty="0"/>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99F9774-5980-49E3-A3C9-3A4D7355685E}" type="slidenum">
              <a:rPr lang="es-VE" smtClean="0"/>
              <a:t>‹Nº›</a:t>
            </a:fld>
            <a:endParaRPr lang="es-VE"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1950486" y="810191"/>
            <a:ext cx="5357818"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UNIVERSIDAD BICENTENARIA DE ARAGUA</a:t>
            </a: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VICERRECTORADO ACAD</a:t>
            </a:r>
            <a:r>
              <a:rPr kumimoji="0" lang="pt-BR" sz="1200" b="1" i="0" u="none" strike="noStrike" cap="none" normalizeH="0" baseline="0" dirty="0" smtClean="0">
                <a:ln>
                  <a:noFill/>
                </a:ln>
                <a:solidFill>
                  <a:schemeClr val="tx1"/>
                </a:solidFill>
                <a:effectLst/>
                <a:latin typeface="Calibri"/>
                <a:ea typeface="Calibri" pitchFamily="34" charset="0"/>
                <a:cs typeface="Arial" pitchFamily="34" charset="0"/>
              </a:rPr>
              <a:t>É</a:t>
            </a:r>
            <a:r>
              <a:rPr kumimoji="0" lang="pt-BR"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MICO</a:t>
            </a: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ESCUELA DE INGENIERIA</a:t>
            </a: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TURMERO</a:t>
            </a:r>
            <a:r>
              <a:rPr kumimoji="0" lang="pt-BR" sz="1200" b="1" i="0" u="none" strike="noStrike" cap="none" normalizeH="0" baseline="0" dirty="0" smtClean="0">
                <a:ln>
                  <a:noFill/>
                </a:ln>
                <a:solidFill>
                  <a:schemeClr val="tx1"/>
                </a:solidFill>
                <a:effectLst/>
                <a:latin typeface="Calibri"/>
                <a:ea typeface="Calibri" pitchFamily="34" charset="0"/>
                <a:cs typeface="Arial" pitchFamily="34" charset="0"/>
              </a:rPr>
              <a:t>–</a:t>
            </a:r>
            <a:r>
              <a:rPr kumimoji="0" lang="pt-BR"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ESTADO ARAGUA</a:t>
            </a:r>
            <a:endParaRPr kumimoji="0" lang="es-VE" sz="1100" b="0" i="0" u="none" strike="noStrike" cap="none" normalizeH="0" baseline="0" dirty="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8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8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pt-BR" b="1"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8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8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pt-BR" b="1" dirty="0" smtClean="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VE" sz="3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Diagrama de Clases</a:t>
            </a:r>
            <a:endParaRPr kumimoji="0" lang="es-VE" sz="12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VE" sz="1200" b="1"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VE" sz="12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VE" sz="1200" b="1"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VE" sz="12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VE" sz="1200" b="1"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VE" sz="12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VE" sz="1200" b="1"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VE" sz="12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VE" sz="1200" b="1"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VE" sz="12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VE" sz="1200" b="1"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VE" sz="12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VE" sz="1200" b="1"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VE" sz="12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VE"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Turmero, 2013.</a:t>
            </a:r>
            <a:endParaRPr kumimoji="0" lang="es-VE" sz="1800" b="0" i="0" u="none" strike="noStrike" cap="none" normalizeH="0" baseline="0" dirty="0" smtClean="0">
              <a:ln>
                <a:noFill/>
              </a:ln>
              <a:solidFill>
                <a:schemeClr val="tx1"/>
              </a:solidFill>
              <a:effectLst/>
              <a:latin typeface="Arial" pitchFamily="34" charset="0"/>
            </a:endParaRPr>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VE" dirty="0"/>
          </a:p>
        </p:txBody>
      </p:sp>
      <p:pic>
        <p:nvPicPr>
          <p:cNvPr id="2049" name="Imagen 1" descr="logoUBA"/>
          <p:cNvPicPr>
            <a:picLocks noChangeAspect="1" noChangeArrowheads="1"/>
          </p:cNvPicPr>
          <p:nvPr/>
        </p:nvPicPr>
        <p:blipFill>
          <a:blip r:embed="rId2"/>
          <a:srcRect/>
          <a:stretch>
            <a:fillRect/>
          </a:stretch>
        </p:blipFill>
        <p:spPr bwMode="auto">
          <a:xfrm>
            <a:off x="785786" y="785794"/>
            <a:ext cx="1028700" cy="1028700"/>
          </a:xfrm>
          <a:prstGeom prst="rect">
            <a:avLst/>
          </a:prstGeom>
          <a:noFill/>
        </p:spPr>
      </p:pic>
      <p:sp>
        <p:nvSpPr>
          <p:cNvPr id="2" name="1 CuadroTexto"/>
          <p:cNvSpPr txBox="1"/>
          <p:nvPr/>
        </p:nvSpPr>
        <p:spPr>
          <a:xfrm>
            <a:off x="6732240" y="4966632"/>
            <a:ext cx="2029723" cy="646331"/>
          </a:xfrm>
          <a:prstGeom prst="rect">
            <a:avLst/>
          </a:prstGeom>
          <a:noFill/>
        </p:spPr>
        <p:txBody>
          <a:bodyPr wrap="none" rtlCol="0">
            <a:spAutoFit/>
          </a:bodyPr>
          <a:lstStyle/>
          <a:p>
            <a:r>
              <a:rPr lang="es-VE" sz="1200" b="1" dirty="0" smtClean="0">
                <a:latin typeface="Arial" pitchFamily="34" charset="0"/>
                <a:cs typeface="Arial" pitchFamily="34" charset="0"/>
              </a:rPr>
              <a:t>Leon, Mijaíl    19.655.535</a:t>
            </a:r>
          </a:p>
          <a:p>
            <a:r>
              <a:rPr lang="es-VE" sz="1200" b="1" dirty="0">
                <a:latin typeface="Arial" pitchFamily="34" charset="0"/>
                <a:cs typeface="Arial" pitchFamily="34" charset="0"/>
              </a:rPr>
              <a:t>Vidal, Manuel 20.695.426</a:t>
            </a:r>
          </a:p>
          <a:p>
            <a:r>
              <a:rPr lang="es-VE" sz="1200" b="1" dirty="0" smtClean="0">
                <a:latin typeface="Arial" pitchFamily="34" charset="0"/>
                <a:cs typeface="Arial" pitchFamily="34" charset="0"/>
              </a:rPr>
              <a:t>Linares, Juan  22.954.930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lvl="0"/>
            <a:r>
              <a:rPr lang="es-VE" sz="1800" b="1" dirty="0">
                <a:latin typeface="Arial" pitchFamily="34" charset="0"/>
                <a:cs typeface="Arial" pitchFamily="34" charset="0"/>
              </a:rPr>
              <a:t>Dependencia o Instanciación (uso)</a:t>
            </a:r>
            <a:r>
              <a:rPr lang="es-VE" sz="1800" dirty="0">
                <a:latin typeface="Arial" pitchFamily="34" charset="0"/>
                <a:cs typeface="Arial" pitchFamily="34" charset="0"/>
              </a:rPr>
              <a:t>:  </a:t>
            </a:r>
          </a:p>
          <a:p>
            <a:pPr marL="109728" indent="0">
              <a:buNone/>
            </a:pPr>
            <a:r>
              <a:rPr lang="es-VE" sz="1800" dirty="0">
                <a:latin typeface="Arial" pitchFamily="34" charset="0"/>
                <a:cs typeface="Arial" pitchFamily="34" charset="0"/>
              </a:rPr>
              <a:t>Representa un tipo de relación muy particular, en la que una clase es instanciada (su instanciación es dependiente de otro objeto/clase). Se denota por una flecha punteada.</a:t>
            </a:r>
          </a:p>
          <a:p>
            <a:pPr marL="109728" indent="0">
              <a:buNone/>
            </a:pPr>
            <a:endParaRPr lang="es-VE" sz="1800" dirty="0" smtClean="0">
              <a:latin typeface="Arial" pitchFamily="34" charset="0"/>
              <a:cs typeface="Arial" pitchFamily="34" charset="0"/>
            </a:endParaRPr>
          </a:p>
          <a:p>
            <a:pPr marL="109728" indent="0">
              <a:buNone/>
            </a:pPr>
            <a:r>
              <a:rPr lang="es-VE" sz="1800" dirty="0" smtClean="0">
                <a:latin typeface="Arial" pitchFamily="34" charset="0"/>
                <a:cs typeface="Arial" pitchFamily="34" charset="0"/>
              </a:rPr>
              <a:t>El </a:t>
            </a:r>
            <a:r>
              <a:rPr lang="es-VE" sz="1800" dirty="0">
                <a:latin typeface="Arial" pitchFamily="34" charset="0"/>
                <a:cs typeface="Arial" pitchFamily="34" charset="0"/>
              </a:rPr>
              <a:t>uso más particular de este tipo de relación es para denotar la dependencia que tiene una clase de otra, como por ejemplo una aplicación grafica que instancia una ventana (la creación del Objeto Ventana esta condicionado a la instanciación proveniente desde el objeto </a:t>
            </a:r>
            <a:r>
              <a:rPr lang="es-VE" sz="1800" dirty="0" smtClean="0">
                <a:latin typeface="Arial" pitchFamily="34" charset="0"/>
                <a:cs typeface="Arial" pitchFamily="34" charset="0"/>
              </a:rPr>
              <a:t>Aplicación):</a:t>
            </a:r>
          </a:p>
          <a:p>
            <a:pPr marL="109728" indent="0">
              <a:buNone/>
            </a:pPr>
            <a:endParaRPr lang="es-VE" sz="1800" dirty="0">
              <a:latin typeface="Arial" pitchFamily="34" charset="0"/>
              <a:cs typeface="Arial" pitchFamily="34" charset="0"/>
            </a:endParaRPr>
          </a:p>
          <a:p>
            <a:pPr marL="109728" indent="0">
              <a:buNone/>
            </a:pPr>
            <a:endParaRPr lang="es-VE" sz="1800" dirty="0" smtClean="0">
              <a:latin typeface="Arial" pitchFamily="34" charset="0"/>
              <a:cs typeface="Arial" pitchFamily="34" charset="0"/>
            </a:endParaRPr>
          </a:p>
          <a:p>
            <a:pPr marL="109728" indent="0">
              <a:buNone/>
            </a:pPr>
            <a:endParaRPr lang="es-VE" sz="1800" dirty="0" smtClean="0">
              <a:latin typeface="Arial" pitchFamily="34" charset="0"/>
              <a:cs typeface="Arial" pitchFamily="34" charset="0"/>
            </a:endParaRPr>
          </a:p>
          <a:p>
            <a:pPr marL="109728" indent="0">
              <a:buNone/>
            </a:pPr>
            <a:endParaRPr lang="es-VE" sz="1800" dirty="0">
              <a:latin typeface="Arial" pitchFamily="34" charset="0"/>
              <a:cs typeface="Arial" pitchFamily="34" charset="0"/>
            </a:endParaRPr>
          </a:p>
          <a:p>
            <a:pPr marL="109728" indent="0">
              <a:buNone/>
            </a:pPr>
            <a:endParaRPr lang="es-VE" sz="1800" dirty="0">
              <a:latin typeface="Arial" pitchFamily="34" charset="0"/>
              <a:cs typeface="Arial" pitchFamily="34" charset="0"/>
            </a:endParaRPr>
          </a:p>
          <a:p>
            <a:r>
              <a:rPr lang="es-VE" sz="1800" dirty="0">
                <a:latin typeface="Arial" pitchFamily="34" charset="0"/>
                <a:cs typeface="Arial" pitchFamily="34" charset="0"/>
              </a:rPr>
              <a:t>Cabe destacar que el objeto creado (en este caso la Ventana gráfica) no se almacena dentro del objeto que lo crea (en este caso la Aplicación).</a:t>
            </a:r>
          </a:p>
          <a:p>
            <a:pPr lvl="0"/>
            <a:endParaRPr lang="es-VE" sz="1800" dirty="0">
              <a:latin typeface="Arial" pitchFamily="34" charset="0"/>
              <a:cs typeface="Arial" pitchFamily="34" charset="0"/>
            </a:endParaRPr>
          </a:p>
        </p:txBody>
      </p:sp>
      <p:sp>
        <p:nvSpPr>
          <p:cNvPr id="3" name="2 Título"/>
          <p:cNvSpPr>
            <a:spLocks noGrp="1"/>
          </p:cNvSpPr>
          <p:nvPr>
            <p:ph type="title"/>
          </p:nvPr>
        </p:nvSpPr>
        <p:spPr/>
        <p:txBody>
          <a:bodyPr/>
          <a:lstStyle/>
          <a:p>
            <a:pPr algn="ctr"/>
            <a:r>
              <a:rPr lang="es-VE" dirty="0"/>
              <a:t>Simbología</a:t>
            </a:r>
          </a:p>
        </p:txBody>
      </p:sp>
      <p:pic>
        <p:nvPicPr>
          <p:cNvPr id="4" name="3 Imagen" descr="http://users.dcc.uchile.cl/~psalinas/uml/img/modelo/edependencia.jpg"/>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077072"/>
            <a:ext cx="4007321" cy="1298625"/>
          </a:xfrm>
          <a:prstGeom prst="rect">
            <a:avLst/>
          </a:prstGeom>
          <a:noFill/>
          <a:ln>
            <a:noFill/>
          </a:ln>
        </p:spPr>
      </p:pic>
    </p:spTree>
    <p:extLst>
      <p:ext uri="{BB962C8B-B14F-4D97-AF65-F5344CB8AC3E}">
        <p14:creationId xmlns:p14="http://schemas.microsoft.com/office/powerpoint/2010/main" val="2437770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VE" sz="1800" dirty="0" smtClean="0">
                <a:latin typeface="Arial" pitchFamily="34" charset="0"/>
                <a:cs typeface="Arial" pitchFamily="34" charset="0"/>
              </a:rPr>
              <a:t>Es </a:t>
            </a:r>
            <a:r>
              <a:rPr lang="es-VE" sz="1800" dirty="0">
                <a:latin typeface="Arial" pitchFamily="34" charset="0"/>
                <a:cs typeface="Arial" pitchFamily="34" charset="0"/>
              </a:rPr>
              <a:t>el más utilizado y más conocido de los diagramas orientados a </a:t>
            </a:r>
            <a:r>
              <a:rPr lang="es-VE" sz="1800" dirty="0" smtClean="0">
                <a:latin typeface="Arial" pitchFamily="34" charset="0"/>
                <a:cs typeface="Arial" pitchFamily="34" charset="0"/>
              </a:rPr>
              <a:t>objetos.</a:t>
            </a:r>
          </a:p>
          <a:p>
            <a:r>
              <a:rPr lang="es-VE" sz="1800" dirty="0" smtClean="0">
                <a:latin typeface="Arial" pitchFamily="34" charset="0"/>
                <a:cs typeface="Arial" pitchFamily="34" charset="0"/>
              </a:rPr>
              <a:t>Genera </a:t>
            </a:r>
            <a:r>
              <a:rPr lang="es-VE" sz="1800" dirty="0">
                <a:latin typeface="Arial" pitchFamily="34" charset="0"/>
                <a:cs typeface="Arial" pitchFamily="34" charset="0"/>
              </a:rPr>
              <a:t>un código </a:t>
            </a:r>
            <a:r>
              <a:rPr lang="es-VE" sz="1800" dirty="0" smtClean="0">
                <a:latin typeface="Arial" pitchFamily="34" charset="0"/>
                <a:cs typeface="Arial" pitchFamily="34" charset="0"/>
              </a:rPr>
              <a:t>automáticamente.</a:t>
            </a:r>
          </a:p>
          <a:p>
            <a:r>
              <a:rPr lang="es-VE" sz="1800" dirty="0" smtClean="0">
                <a:latin typeface="Arial" pitchFamily="34" charset="0"/>
                <a:cs typeface="Arial" pitchFamily="34" charset="0"/>
              </a:rPr>
              <a:t>Propone </a:t>
            </a:r>
            <a:r>
              <a:rPr lang="es-VE" sz="1800" dirty="0">
                <a:latin typeface="Arial" pitchFamily="34" charset="0"/>
                <a:cs typeface="Arial" pitchFamily="34" charset="0"/>
              </a:rPr>
              <a:t>soluciones a algunos </a:t>
            </a:r>
            <a:r>
              <a:rPr lang="es-VE" sz="1800" dirty="0" smtClean="0">
                <a:latin typeface="Arial" pitchFamily="34" charset="0"/>
                <a:cs typeface="Arial" pitchFamily="34" charset="0"/>
              </a:rPr>
              <a:t>errores.</a:t>
            </a:r>
          </a:p>
          <a:p>
            <a:r>
              <a:rPr lang="es-VE" sz="1800" dirty="0" smtClean="0">
                <a:latin typeface="Arial" pitchFamily="34" charset="0"/>
                <a:cs typeface="Arial" pitchFamily="34" charset="0"/>
              </a:rPr>
              <a:t>Representa </a:t>
            </a:r>
            <a:r>
              <a:rPr lang="es-VE" sz="1800" dirty="0">
                <a:latin typeface="Arial" pitchFamily="34" charset="0"/>
                <a:cs typeface="Arial" pitchFamily="34" charset="0"/>
              </a:rPr>
              <a:t>las relaciones entre las clases de </a:t>
            </a:r>
            <a:r>
              <a:rPr lang="es-VE" sz="1800" dirty="0" smtClean="0">
                <a:latin typeface="Arial" pitchFamily="34" charset="0"/>
                <a:cs typeface="Arial" pitchFamily="34" charset="0"/>
              </a:rPr>
              <a:t>sistema.</a:t>
            </a:r>
          </a:p>
          <a:p>
            <a:r>
              <a:rPr lang="es-VE" sz="1800" dirty="0" smtClean="0">
                <a:latin typeface="Arial" pitchFamily="34" charset="0"/>
                <a:cs typeface="Arial" pitchFamily="34" charset="0"/>
              </a:rPr>
              <a:t>Se </a:t>
            </a:r>
            <a:r>
              <a:rPr lang="es-VE" sz="1800" dirty="0">
                <a:latin typeface="Arial" pitchFamily="34" charset="0"/>
                <a:cs typeface="Arial" pitchFamily="34" charset="0"/>
              </a:rPr>
              <a:t>diseña los componentes de la </a:t>
            </a:r>
            <a:r>
              <a:rPr lang="es-VE" sz="1800" dirty="0" smtClean="0">
                <a:latin typeface="Arial" pitchFamily="34" charset="0"/>
                <a:cs typeface="Arial" pitchFamily="34" charset="0"/>
              </a:rPr>
              <a:t>sistemas.</a:t>
            </a:r>
          </a:p>
          <a:p>
            <a:r>
              <a:rPr lang="es-VE" sz="1800" dirty="0" smtClean="0">
                <a:latin typeface="Arial" pitchFamily="34" charset="0"/>
                <a:cs typeface="Arial" pitchFamily="34" charset="0"/>
              </a:rPr>
              <a:t>Se </a:t>
            </a:r>
            <a:r>
              <a:rPr lang="es-VE" sz="1800" dirty="0">
                <a:latin typeface="Arial" pitchFamily="34" charset="0"/>
                <a:cs typeface="Arial" pitchFamily="34" charset="0"/>
              </a:rPr>
              <a:t>protegen los </a:t>
            </a:r>
            <a:r>
              <a:rPr lang="es-VE" sz="1800" dirty="0" smtClean="0">
                <a:latin typeface="Arial" pitchFamily="34" charset="0"/>
                <a:cs typeface="Arial" pitchFamily="34" charset="0"/>
              </a:rPr>
              <a:t>datos.</a:t>
            </a:r>
          </a:p>
          <a:p>
            <a:r>
              <a:rPr lang="es-VE" sz="1800" dirty="0" smtClean="0">
                <a:latin typeface="Arial" pitchFamily="34" charset="0"/>
                <a:cs typeface="Arial" pitchFamily="34" charset="0"/>
              </a:rPr>
              <a:t>Se </a:t>
            </a:r>
            <a:r>
              <a:rPr lang="es-VE" sz="1800" dirty="0">
                <a:latin typeface="Arial" pitchFamily="34" charset="0"/>
                <a:cs typeface="Arial" pitchFamily="34" charset="0"/>
              </a:rPr>
              <a:t>posibilita una reducción de </a:t>
            </a:r>
            <a:r>
              <a:rPr lang="es-VE" sz="1800" dirty="0" smtClean="0">
                <a:latin typeface="Arial" pitchFamily="34" charset="0"/>
                <a:cs typeface="Arial" pitchFamily="34" charset="0"/>
              </a:rPr>
              <a:t>acoplamiento.</a:t>
            </a:r>
          </a:p>
          <a:p>
            <a:r>
              <a:rPr lang="es-VE" sz="1800" dirty="0" smtClean="0">
                <a:latin typeface="Arial" pitchFamily="34" charset="0"/>
                <a:cs typeface="Arial" pitchFamily="34" charset="0"/>
              </a:rPr>
              <a:t>Es </a:t>
            </a:r>
            <a:r>
              <a:rPr lang="es-VE" sz="1800" dirty="0">
                <a:latin typeface="Arial" pitchFamily="34" charset="0"/>
                <a:cs typeface="Arial" pitchFamily="34" charset="0"/>
              </a:rPr>
              <a:t>la fuente de generación de </a:t>
            </a:r>
            <a:r>
              <a:rPr lang="es-VE" sz="1800" dirty="0" smtClean="0">
                <a:latin typeface="Arial" pitchFamily="34" charset="0"/>
                <a:cs typeface="Arial" pitchFamily="34" charset="0"/>
              </a:rPr>
              <a:t>código.</a:t>
            </a:r>
          </a:p>
          <a:p>
            <a:r>
              <a:rPr lang="es-VE" sz="1800" dirty="0" smtClean="0">
                <a:latin typeface="Arial" pitchFamily="34" charset="0"/>
                <a:cs typeface="Arial" pitchFamily="34" charset="0"/>
              </a:rPr>
              <a:t>El </a:t>
            </a:r>
            <a:r>
              <a:rPr lang="es-VE" sz="1800" dirty="0">
                <a:latin typeface="Arial" pitchFamily="34" charset="0"/>
                <a:cs typeface="Arial" pitchFamily="34" charset="0"/>
              </a:rPr>
              <a:t>diagrama de clase representa clases, sus partes y la forma en la que las clases de los objetos están relacionados con otro.</a:t>
            </a:r>
          </a:p>
          <a:p>
            <a:pPr lvl="0"/>
            <a:endParaRPr lang="es-VE" sz="1800" dirty="0">
              <a:latin typeface="Arial" pitchFamily="34" charset="0"/>
              <a:cs typeface="Arial" pitchFamily="34" charset="0"/>
            </a:endParaRPr>
          </a:p>
        </p:txBody>
      </p:sp>
      <p:sp>
        <p:nvSpPr>
          <p:cNvPr id="3" name="2 Título"/>
          <p:cNvSpPr>
            <a:spLocks noGrp="1"/>
          </p:cNvSpPr>
          <p:nvPr>
            <p:ph type="title"/>
          </p:nvPr>
        </p:nvSpPr>
        <p:spPr/>
        <p:txBody>
          <a:bodyPr/>
          <a:lstStyle/>
          <a:p>
            <a:pPr algn="ctr"/>
            <a:r>
              <a:rPr lang="es-VE" dirty="0" smtClean="0"/>
              <a:t>Ventajas</a:t>
            </a:r>
            <a:endParaRPr lang="es-VE" dirty="0"/>
          </a:p>
        </p:txBody>
      </p:sp>
    </p:spTree>
    <p:extLst>
      <p:ext uri="{BB962C8B-B14F-4D97-AF65-F5344CB8AC3E}">
        <p14:creationId xmlns:p14="http://schemas.microsoft.com/office/powerpoint/2010/main" val="311756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96752"/>
            <a:ext cx="7920879" cy="4752528"/>
          </a:xfrm>
          <a:prstGeom prst="rect">
            <a:avLst/>
          </a:prstGeom>
          <a:noFill/>
          <a:ln>
            <a:noFill/>
          </a:ln>
        </p:spPr>
      </p:pic>
      <p:sp>
        <p:nvSpPr>
          <p:cNvPr id="3" name="2 Título"/>
          <p:cNvSpPr>
            <a:spLocks noGrp="1"/>
          </p:cNvSpPr>
          <p:nvPr>
            <p:ph type="title"/>
          </p:nvPr>
        </p:nvSpPr>
        <p:spPr>
          <a:xfrm>
            <a:off x="395536" y="116632"/>
            <a:ext cx="8229600" cy="1143000"/>
          </a:xfrm>
        </p:spPr>
        <p:txBody>
          <a:bodyPr/>
          <a:lstStyle/>
          <a:p>
            <a:pPr algn="ctr"/>
            <a:r>
              <a:rPr lang="es-VE" dirty="0" smtClean="0"/>
              <a:t>Ejemplo</a:t>
            </a:r>
            <a:endParaRPr lang="es-VE" dirty="0"/>
          </a:p>
        </p:txBody>
      </p:sp>
    </p:spTree>
    <p:extLst>
      <p:ext uri="{BB962C8B-B14F-4D97-AF65-F5344CB8AC3E}">
        <p14:creationId xmlns:p14="http://schemas.microsoft.com/office/powerpoint/2010/main" val="3773020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VE" dirty="0" smtClean="0"/>
              <a:t>Ejemplo</a:t>
            </a:r>
            <a:endParaRPr lang="es-V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69544"/>
            <a:ext cx="6552728"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81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69168" y="3065504"/>
            <a:ext cx="9443392" cy="1011568"/>
          </a:xfrm>
        </p:spPr>
        <p:txBody>
          <a:bodyPr>
            <a:normAutofit/>
          </a:bodyPr>
          <a:lstStyle/>
          <a:p>
            <a:pPr marL="109728" indent="0">
              <a:buNone/>
            </a:pPr>
            <a:r>
              <a:rPr lang="es-VE" sz="5500" dirty="0" smtClean="0"/>
              <a:t>Gracias por su atención.</a:t>
            </a:r>
            <a:endParaRPr lang="es-VE" sz="5500" dirty="0"/>
          </a:p>
        </p:txBody>
      </p:sp>
    </p:spTree>
    <p:extLst>
      <p:ext uri="{BB962C8B-B14F-4D97-AF65-F5344CB8AC3E}">
        <p14:creationId xmlns:p14="http://schemas.microsoft.com/office/powerpoint/2010/main" val="2380760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VE" sz="1800" dirty="0">
                <a:latin typeface="Arial" pitchFamily="34" charset="0"/>
                <a:cs typeface="Arial" pitchFamily="34" charset="0"/>
              </a:rPr>
              <a:t>Los diagramas de clases son diagramas de estructura estática que muestran las clases del sistema y sus interrelaciones (incluyendo herencia, agregación, asociación, etc.). Los diagramas de clase son el pilar básico del modelado con UML, siendo utilizados tanto para mostrar lo que el sistema puede hacer (análisis), como para mostrar cómo puede ser construido (diseño). El diagrama de clases de más alto nivel, será lógicamente un dibujo de los paquetes que componen el sistema. Las clases se documentan con una descripción de lo que hacen, sus métodos y sus atributos. Las relaciones entre clases se documentan con una descripción de su propósito, sus objetos que intervienen en la relación y su opcionalidad (cuando un objeto es opcional el que intervenga en una relación). </a:t>
            </a:r>
          </a:p>
        </p:txBody>
      </p:sp>
      <p:sp>
        <p:nvSpPr>
          <p:cNvPr id="3" name="2 Título"/>
          <p:cNvSpPr>
            <a:spLocks noGrp="1"/>
          </p:cNvSpPr>
          <p:nvPr>
            <p:ph type="title"/>
          </p:nvPr>
        </p:nvSpPr>
        <p:spPr/>
        <p:txBody>
          <a:bodyPr/>
          <a:lstStyle/>
          <a:p>
            <a:pPr algn="ctr"/>
            <a:r>
              <a:rPr lang="es-VE" dirty="0" smtClean="0"/>
              <a:t>Diagramas de Clases</a:t>
            </a:r>
            <a:endParaRPr lang="es-VE" dirty="0"/>
          </a:p>
        </p:txBody>
      </p:sp>
    </p:spTree>
    <p:extLst>
      <p:ext uri="{BB962C8B-B14F-4D97-AF65-F5344CB8AC3E}">
        <p14:creationId xmlns:p14="http://schemas.microsoft.com/office/powerpoint/2010/main" val="31058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VE" sz="1900" b="1" dirty="0">
                <a:latin typeface="Arial" pitchFamily="34" charset="0"/>
                <a:cs typeface="Arial" pitchFamily="34" charset="0"/>
              </a:rPr>
              <a:t>Clase</a:t>
            </a:r>
            <a:endParaRPr lang="es-VE" sz="1900" dirty="0">
              <a:latin typeface="Arial" pitchFamily="34" charset="0"/>
              <a:cs typeface="Arial" pitchFamily="34" charset="0"/>
            </a:endParaRPr>
          </a:p>
          <a:p>
            <a:pPr marL="109728" indent="0">
              <a:buNone/>
            </a:pPr>
            <a:r>
              <a:rPr lang="es-VE" sz="1900" dirty="0">
                <a:latin typeface="Arial" pitchFamily="34" charset="0"/>
                <a:cs typeface="Arial" pitchFamily="34" charset="0"/>
              </a:rPr>
              <a:t>Es la unidad básica que encapsula toda la información de un Objeto (un objeto es una instancia de una clase). A través de ella podemos modelar el entorno en estudio (una Casa, un Auto, una Cuenta Corriente, etc.).</a:t>
            </a:r>
          </a:p>
          <a:p>
            <a:r>
              <a:rPr lang="es-VE" sz="1900" dirty="0">
                <a:latin typeface="Arial" pitchFamily="34" charset="0"/>
                <a:cs typeface="Arial" pitchFamily="34" charset="0"/>
              </a:rPr>
              <a:t>En UML, una clase es representada por </a:t>
            </a:r>
            <a:r>
              <a:rPr lang="es-VE" sz="1900" dirty="0" smtClean="0">
                <a:latin typeface="Arial" pitchFamily="34" charset="0"/>
                <a:cs typeface="Arial" pitchFamily="34" charset="0"/>
              </a:rPr>
              <a:t>un </a:t>
            </a:r>
          </a:p>
          <a:p>
            <a:pPr marL="109728" indent="0">
              <a:buNone/>
            </a:pPr>
            <a:r>
              <a:rPr lang="es-VE" sz="1900" dirty="0" smtClean="0">
                <a:latin typeface="Arial" pitchFamily="34" charset="0"/>
                <a:cs typeface="Arial" pitchFamily="34" charset="0"/>
              </a:rPr>
              <a:t>rectángulo </a:t>
            </a:r>
            <a:r>
              <a:rPr lang="es-VE" sz="1900" dirty="0">
                <a:latin typeface="Arial" pitchFamily="34" charset="0"/>
                <a:cs typeface="Arial" pitchFamily="34" charset="0"/>
              </a:rPr>
              <a:t>que posee tres divisiones:</a:t>
            </a:r>
          </a:p>
          <a:p>
            <a:pPr marL="109728" indent="0">
              <a:buNone/>
            </a:pPr>
            <a:r>
              <a:rPr lang="es-VE" sz="1900" dirty="0" smtClean="0">
                <a:latin typeface="Arial" pitchFamily="34" charset="0"/>
                <a:cs typeface="Arial" pitchFamily="34" charset="0"/>
              </a:rPr>
              <a:t> En </a:t>
            </a:r>
            <a:r>
              <a:rPr lang="es-VE" sz="1900" dirty="0">
                <a:latin typeface="Arial" pitchFamily="34" charset="0"/>
                <a:cs typeface="Arial" pitchFamily="34" charset="0"/>
              </a:rPr>
              <a:t>donde:</a:t>
            </a:r>
          </a:p>
          <a:p>
            <a:pPr lvl="0"/>
            <a:r>
              <a:rPr lang="es-VE" sz="1900" b="1" dirty="0">
                <a:latin typeface="Arial" pitchFamily="34" charset="0"/>
                <a:cs typeface="Arial" pitchFamily="34" charset="0"/>
              </a:rPr>
              <a:t>Superior</a:t>
            </a:r>
            <a:r>
              <a:rPr lang="es-VE" sz="1900" dirty="0">
                <a:latin typeface="Arial" pitchFamily="34" charset="0"/>
                <a:cs typeface="Arial" pitchFamily="34" charset="0"/>
              </a:rPr>
              <a:t>: Contiene el nombre de la Clase</a:t>
            </a:r>
          </a:p>
          <a:p>
            <a:pPr lvl="0"/>
            <a:r>
              <a:rPr lang="es-VE" sz="1900" b="1" dirty="0">
                <a:latin typeface="Arial" pitchFamily="34" charset="0"/>
                <a:cs typeface="Arial" pitchFamily="34" charset="0"/>
              </a:rPr>
              <a:t>Intermedio</a:t>
            </a:r>
            <a:r>
              <a:rPr lang="es-VE" sz="1900" dirty="0">
                <a:latin typeface="Arial" pitchFamily="34" charset="0"/>
                <a:cs typeface="Arial" pitchFamily="34" charset="0"/>
              </a:rPr>
              <a:t>: Contiene los atributos (o variables de instancia) que caracterizan a la Clase (pueden ser private, protected o public).</a:t>
            </a:r>
          </a:p>
          <a:p>
            <a:pPr lvl="0"/>
            <a:r>
              <a:rPr lang="es-VE" sz="1900" b="1" dirty="0">
                <a:latin typeface="Arial" pitchFamily="34" charset="0"/>
                <a:cs typeface="Arial" pitchFamily="34" charset="0"/>
              </a:rPr>
              <a:t>Inferior</a:t>
            </a:r>
            <a:r>
              <a:rPr lang="es-VE" sz="1900" dirty="0">
                <a:latin typeface="Arial" pitchFamily="34" charset="0"/>
                <a:cs typeface="Arial" pitchFamily="34" charset="0"/>
              </a:rPr>
              <a:t>: Contiene los métodos u operaciones, los cuales son la forma como interactúa el objeto con su entorno (dependiendo de la visibilidad: private, protected o public).</a:t>
            </a:r>
          </a:p>
          <a:p>
            <a:endParaRPr lang="es-VE" dirty="0"/>
          </a:p>
        </p:txBody>
      </p:sp>
      <p:sp>
        <p:nvSpPr>
          <p:cNvPr id="3" name="2 Título"/>
          <p:cNvSpPr>
            <a:spLocks noGrp="1"/>
          </p:cNvSpPr>
          <p:nvPr>
            <p:ph type="title"/>
          </p:nvPr>
        </p:nvSpPr>
        <p:spPr/>
        <p:txBody>
          <a:bodyPr>
            <a:normAutofit fontScale="90000"/>
          </a:bodyPr>
          <a:lstStyle/>
          <a:p>
            <a:pPr algn="ctr"/>
            <a:r>
              <a:rPr lang="es-VE" dirty="0" smtClean="0"/>
              <a:t>Elementos de  los diagramas de clases</a:t>
            </a:r>
            <a:endParaRPr lang="es-VE" dirty="0"/>
          </a:p>
        </p:txBody>
      </p:sp>
      <p:pic>
        <p:nvPicPr>
          <p:cNvPr id="4" name="3 Imagen" descr="http://users.dcc.uchile.cl/~psalinas/uml/img/modelo/clase1.jpg"/>
          <p:cNvPicPr/>
          <p:nvPr/>
        </p:nvPicPr>
        <p:blipFill>
          <a:blip r:embed="rId2">
            <a:extLst>
              <a:ext uri="{28A0092B-C50C-407E-A947-70E740481C1C}">
                <a14:useLocalDpi xmlns:a14="http://schemas.microsoft.com/office/drawing/2010/main" val="0"/>
              </a:ext>
            </a:extLst>
          </a:blip>
          <a:srcRect/>
          <a:stretch>
            <a:fillRect/>
          </a:stretch>
        </p:blipFill>
        <p:spPr bwMode="auto">
          <a:xfrm>
            <a:off x="7308305" y="2844924"/>
            <a:ext cx="1296143" cy="1232148"/>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5960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8"/>
            <a:ext cx="8229600" cy="4755984"/>
          </a:xfrm>
        </p:spPr>
        <p:txBody>
          <a:bodyPr>
            <a:normAutofit/>
          </a:bodyPr>
          <a:lstStyle/>
          <a:p>
            <a:r>
              <a:rPr lang="es-VE" sz="1800" b="1" dirty="0">
                <a:latin typeface="Arial" pitchFamily="34" charset="0"/>
                <a:cs typeface="Arial" pitchFamily="34" charset="0"/>
              </a:rPr>
              <a:t>Atributos:</a:t>
            </a:r>
            <a:r>
              <a:rPr lang="es-VE" sz="1800" dirty="0">
                <a:latin typeface="Arial" pitchFamily="34" charset="0"/>
                <a:cs typeface="Arial" pitchFamily="34" charset="0"/>
              </a:rPr>
              <a:t> son valores que corresponden a un objeto, como color, material, cantidad, ubicación. Generalmente se conoce como la información detallada del objeto. Ejemplo: el objeto es una puerta, sus propiedades o atributos serían: la marca, tamaño, color y peso.</a:t>
            </a:r>
          </a:p>
          <a:p>
            <a:r>
              <a:rPr lang="es-VE" sz="1800" dirty="0">
                <a:latin typeface="Arial" pitchFamily="34" charset="0"/>
                <a:cs typeface="Arial" pitchFamily="34" charset="0"/>
              </a:rPr>
              <a:t>Tipos de atributos:</a:t>
            </a:r>
          </a:p>
          <a:p>
            <a:pPr lvl="1"/>
            <a:r>
              <a:rPr lang="es-VE" sz="1800" b="1" dirty="0">
                <a:latin typeface="Arial" pitchFamily="34" charset="0"/>
                <a:cs typeface="Arial" pitchFamily="34" charset="0"/>
              </a:rPr>
              <a:t>public</a:t>
            </a:r>
            <a:r>
              <a:rPr lang="es-VE" sz="1800" dirty="0">
                <a:latin typeface="Arial" pitchFamily="34" charset="0"/>
                <a:cs typeface="Arial" pitchFamily="34" charset="0"/>
              </a:rPr>
              <a:t> </a:t>
            </a:r>
            <a:r>
              <a:rPr lang="es-VE" sz="1800" dirty="0" smtClean="0">
                <a:latin typeface="Arial" pitchFamily="34" charset="0"/>
                <a:cs typeface="Arial" pitchFamily="34" charset="0"/>
              </a:rPr>
              <a:t>(+,       </a:t>
            </a:r>
            <a:r>
              <a:rPr lang="es-VE" sz="1800" dirty="0">
                <a:latin typeface="Arial" pitchFamily="34" charset="0"/>
                <a:cs typeface="Arial" pitchFamily="34" charset="0"/>
              </a:rPr>
              <a:t>): Indica que el atributo será visible tanto dentro como fuera de la clase, es decir, es </a:t>
            </a:r>
            <a:r>
              <a:rPr lang="es-VE" sz="1800" dirty="0" smtClean="0">
                <a:latin typeface="Arial" pitchFamily="34" charset="0"/>
                <a:cs typeface="Arial" pitchFamily="34" charset="0"/>
              </a:rPr>
              <a:t>accesible </a:t>
            </a:r>
            <a:r>
              <a:rPr lang="es-VE" sz="1800" dirty="0">
                <a:latin typeface="Arial" pitchFamily="34" charset="0"/>
                <a:cs typeface="Arial" pitchFamily="34" charset="0"/>
              </a:rPr>
              <a:t>desde todos lados.</a:t>
            </a:r>
          </a:p>
          <a:p>
            <a:pPr lvl="1"/>
            <a:r>
              <a:rPr lang="es-VE" sz="1800" b="1" dirty="0">
                <a:latin typeface="Arial" pitchFamily="34" charset="0"/>
                <a:cs typeface="Arial" pitchFamily="34" charset="0"/>
              </a:rPr>
              <a:t>private</a:t>
            </a:r>
            <a:r>
              <a:rPr lang="es-VE" sz="1800" dirty="0">
                <a:latin typeface="Arial" pitchFamily="34" charset="0"/>
                <a:cs typeface="Arial" pitchFamily="34" charset="0"/>
              </a:rPr>
              <a:t> (-, </a:t>
            </a:r>
            <a:r>
              <a:rPr lang="es-VE" sz="1800" dirty="0" smtClean="0">
                <a:latin typeface="Arial" pitchFamily="34" charset="0"/>
                <a:cs typeface="Arial" pitchFamily="34" charset="0"/>
              </a:rPr>
              <a:t>      ): </a:t>
            </a:r>
            <a:r>
              <a:rPr lang="es-VE" sz="1800" dirty="0">
                <a:latin typeface="Arial" pitchFamily="34" charset="0"/>
                <a:cs typeface="Arial" pitchFamily="34" charset="0"/>
              </a:rPr>
              <a:t>Indica que el atributo sólo será accesible desde dentro de la clase (sólo sus métodos lo pueden </a:t>
            </a:r>
            <a:r>
              <a:rPr lang="es-VE" sz="1800" dirty="0" smtClean="0">
                <a:latin typeface="Arial" pitchFamily="34" charset="0"/>
                <a:cs typeface="Arial" pitchFamily="34" charset="0"/>
              </a:rPr>
              <a:t>utilizar).</a:t>
            </a:r>
            <a:endParaRPr lang="es-VE" sz="1800" dirty="0">
              <a:latin typeface="Arial" pitchFamily="34" charset="0"/>
              <a:cs typeface="Arial" pitchFamily="34" charset="0"/>
            </a:endParaRPr>
          </a:p>
          <a:p>
            <a:pPr lvl="1"/>
            <a:r>
              <a:rPr lang="es-VE" sz="1800" b="1" dirty="0">
                <a:latin typeface="Arial" pitchFamily="34" charset="0"/>
                <a:cs typeface="Arial" pitchFamily="34" charset="0"/>
              </a:rPr>
              <a:t>protected</a:t>
            </a:r>
            <a:r>
              <a:rPr lang="es-VE" sz="1800" dirty="0">
                <a:latin typeface="Arial" pitchFamily="34" charset="0"/>
                <a:cs typeface="Arial" pitchFamily="34" charset="0"/>
              </a:rPr>
              <a:t> </a:t>
            </a:r>
            <a:r>
              <a:rPr lang="es-VE" sz="1800" dirty="0" smtClean="0">
                <a:latin typeface="Arial" pitchFamily="34" charset="0"/>
                <a:cs typeface="Arial" pitchFamily="34" charset="0"/>
              </a:rPr>
              <a:t>(#,       </a:t>
            </a:r>
            <a:r>
              <a:rPr lang="es-VE" sz="1800" dirty="0">
                <a:latin typeface="Arial" pitchFamily="34" charset="0"/>
                <a:cs typeface="Arial" pitchFamily="34" charset="0"/>
              </a:rPr>
              <a:t>): Indica que el atributo no será accesible desde fuera de la clase, pero si podrá ser accesado por métodos de la clase además de las subclases que se deriven (ver herencia).</a:t>
            </a:r>
          </a:p>
          <a:p>
            <a:endParaRPr lang="es-VE" dirty="0"/>
          </a:p>
        </p:txBody>
      </p:sp>
      <p:sp>
        <p:nvSpPr>
          <p:cNvPr id="3" name="2 Título"/>
          <p:cNvSpPr>
            <a:spLocks noGrp="1"/>
          </p:cNvSpPr>
          <p:nvPr>
            <p:ph type="title"/>
          </p:nvPr>
        </p:nvSpPr>
        <p:spPr/>
        <p:txBody>
          <a:bodyPr>
            <a:normAutofit fontScale="90000"/>
          </a:bodyPr>
          <a:lstStyle/>
          <a:p>
            <a:pPr algn="ctr"/>
            <a:r>
              <a:rPr lang="es-VE" dirty="0" smtClean="0"/>
              <a:t>Elementos de  los diagramas de clases</a:t>
            </a:r>
            <a:endParaRPr lang="es-VE" dirty="0"/>
          </a:p>
        </p:txBody>
      </p:sp>
      <p:pic>
        <p:nvPicPr>
          <p:cNvPr id="6" name="5 Imagen" descr="http://users.dcc.uchile.cl/~psalinas/uml/img/modelo/public.jpg"/>
          <p:cNvPicPr/>
          <p:nvPr/>
        </p:nvPicPr>
        <p:blipFill>
          <a:blip r:embed="rId2">
            <a:extLst>
              <a:ext uri="{28A0092B-C50C-407E-A947-70E740481C1C}">
                <a14:useLocalDpi xmlns:a14="http://schemas.microsoft.com/office/drawing/2010/main" val="0"/>
              </a:ext>
            </a:extLst>
          </a:blip>
          <a:srcRect/>
          <a:stretch>
            <a:fillRect/>
          </a:stretch>
        </p:blipFill>
        <p:spPr bwMode="auto">
          <a:xfrm>
            <a:off x="2252504" y="2961516"/>
            <a:ext cx="342900" cy="266700"/>
          </a:xfrm>
          <a:prstGeom prst="rect">
            <a:avLst/>
          </a:prstGeom>
          <a:noFill/>
          <a:ln>
            <a:noFill/>
          </a:ln>
        </p:spPr>
      </p:pic>
      <p:pic>
        <p:nvPicPr>
          <p:cNvPr id="7" name="6 Imagen" descr="http://users.dcc.uchile.cl/~psalinas/uml/img/modelo/private.jpg"/>
          <p:cNvPicPr/>
          <p:nvPr/>
        </p:nvPicPr>
        <p:blipFill>
          <a:blip r:embed="rId3">
            <a:extLst>
              <a:ext uri="{28A0092B-C50C-407E-A947-70E740481C1C}">
                <a14:useLocalDpi xmlns:a14="http://schemas.microsoft.com/office/drawing/2010/main" val="0"/>
              </a:ext>
            </a:extLst>
          </a:blip>
          <a:srcRect/>
          <a:stretch>
            <a:fillRect/>
          </a:stretch>
        </p:blipFill>
        <p:spPr bwMode="auto">
          <a:xfrm>
            <a:off x="2271554" y="3581400"/>
            <a:ext cx="323850" cy="304800"/>
          </a:xfrm>
          <a:prstGeom prst="rect">
            <a:avLst/>
          </a:prstGeom>
          <a:noFill/>
          <a:ln>
            <a:noFill/>
          </a:ln>
        </p:spPr>
      </p:pic>
      <p:pic>
        <p:nvPicPr>
          <p:cNvPr id="8" name="7 Imagen" descr="http://users.dcc.uchile.cl/~psalinas/uml/img/modelo/protected.jpg"/>
          <p:cNvPicPr/>
          <p:nvPr/>
        </p:nvPicPr>
        <p:blipFill>
          <a:blip r:embed="rId4">
            <a:extLst>
              <a:ext uri="{28A0092B-C50C-407E-A947-70E740481C1C}">
                <a14:useLocalDpi xmlns:a14="http://schemas.microsoft.com/office/drawing/2010/main" val="0"/>
              </a:ext>
            </a:extLst>
          </a:blip>
          <a:srcRect/>
          <a:stretch>
            <a:fillRect/>
          </a:stretch>
        </p:blipFill>
        <p:spPr bwMode="auto">
          <a:xfrm>
            <a:off x="2595404" y="4149080"/>
            <a:ext cx="323850" cy="285750"/>
          </a:xfrm>
          <a:prstGeom prst="rect">
            <a:avLst/>
          </a:prstGeom>
          <a:noFill/>
          <a:ln>
            <a:noFill/>
          </a:ln>
        </p:spPr>
      </p:pic>
    </p:spTree>
    <p:extLst>
      <p:ext uri="{BB962C8B-B14F-4D97-AF65-F5344CB8AC3E}">
        <p14:creationId xmlns:p14="http://schemas.microsoft.com/office/powerpoint/2010/main" val="3503401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8"/>
            <a:ext cx="8229600" cy="5376672"/>
          </a:xfrm>
        </p:spPr>
        <p:txBody>
          <a:bodyPr>
            <a:noAutofit/>
          </a:bodyPr>
          <a:lstStyle/>
          <a:p>
            <a:r>
              <a:rPr lang="es-VE" sz="1800" b="1" dirty="0" smtClean="0">
                <a:latin typeface="Arial" pitchFamily="34" charset="0"/>
                <a:cs typeface="Arial" pitchFamily="34" charset="0"/>
              </a:rPr>
              <a:t>Operaciones/Métodos:</a:t>
            </a:r>
            <a:r>
              <a:rPr lang="es-VE" sz="1800" dirty="0">
                <a:latin typeface="Arial" pitchFamily="34" charset="0"/>
                <a:cs typeface="Arial" pitchFamily="34" charset="0"/>
              </a:rPr>
              <a:t> son aquellas actividades o verbos que se pueden realizar con o para este objeto, como por ejemplo abrir, cerrar, buscar, cancelar, confirmar, cargar. El nombre de una operación se escribe con minúsculas si consta de una sola palabra. Si el nombre contiene más de una palabra, cada palabra será unida a la anterior y comenzará con una letra mayúscula, a excepción de la primera palabra que comenzará en minúscula. Por ejemplo: abrirPuerta, cerrarPuerta, buscarPuerta, etc.</a:t>
            </a:r>
          </a:p>
          <a:p>
            <a:r>
              <a:rPr lang="es-VE" sz="1800" dirty="0">
                <a:latin typeface="Arial" pitchFamily="34" charset="0"/>
                <a:cs typeface="Arial" pitchFamily="34" charset="0"/>
              </a:rPr>
              <a:t>Tipos de métodos</a:t>
            </a:r>
            <a:r>
              <a:rPr lang="es-VE" sz="1800" dirty="0" smtClean="0">
                <a:latin typeface="Arial" pitchFamily="34" charset="0"/>
                <a:cs typeface="Arial" pitchFamily="34" charset="0"/>
              </a:rPr>
              <a:t>:</a:t>
            </a:r>
            <a:endParaRPr lang="es-VE" sz="1800" dirty="0">
              <a:latin typeface="Arial" pitchFamily="34" charset="0"/>
              <a:cs typeface="Arial" pitchFamily="34" charset="0"/>
            </a:endParaRPr>
          </a:p>
          <a:p>
            <a:pPr lvl="1"/>
            <a:r>
              <a:rPr lang="es-VE" sz="1800" b="1" dirty="0" smtClean="0">
                <a:latin typeface="Arial" pitchFamily="34" charset="0"/>
                <a:cs typeface="Arial" pitchFamily="34" charset="0"/>
              </a:rPr>
              <a:t>public</a:t>
            </a:r>
            <a:r>
              <a:rPr lang="es-VE" sz="1800" dirty="0">
                <a:latin typeface="Arial" pitchFamily="34" charset="0"/>
                <a:cs typeface="Arial" pitchFamily="34" charset="0"/>
              </a:rPr>
              <a:t> (+, </a:t>
            </a:r>
            <a:r>
              <a:rPr lang="es-VE" sz="1800" dirty="0" smtClean="0">
                <a:latin typeface="Arial" pitchFamily="34" charset="0"/>
                <a:cs typeface="Arial" pitchFamily="34" charset="0"/>
              </a:rPr>
              <a:t>      ): </a:t>
            </a:r>
            <a:r>
              <a:rPr lang="es-VE" sz="1800" dirty="0">
                <a:latin typeface="Arial" pitchFamily="34" charset="0"/>
                <a:cs typeface="Arial" pitchFamily="34" charset="0"/>
              </a:rPr>
              <a:t>Indica que el método será visible tanto dentro como fuera de la clase, es decir, es </a:t>
            </a:r>
            <a:r>
              <a:rPr lang="es-VE" sz="1800" dirty="0" smtClean="0">
                <a:latin typeface="Arial" pitchFamily="34" charset="0"/>
                <a:cs typeface="Arial" pitchFamily="34" charset="0"/>
              </a:rPr>
              <a:t>accesible </a:t>
            </a:r>
            <a:r>
              <a:rPr lang="es-VE" sz="1800" dirty="0">
                <a:latin typeface="Arial" pitchFamily="34" charset="0"/>
                <a:cs typeface="Arial" pitchFamily="34" charset="0"/>
              </a:rPr>
              <a:t>desde todos lados.</a:t>
            </a:r>
          </a:p>
          <a:p>
            <a:pPr lvl="1"/>
            <a:r>
              <a:rPr lang="es-VE" sz="1800" b="1" dirty="0">
                <a:latin typeface="Arial" pitchFamily="34" charset="0"/>
                <a:cs typeface="Arial" pitchFamily="34" charset="0"/>
              </a:rPr>
              <a:t>private</a:t>
            </a:r>
            <a:r>
              <a:rPr lang="es-VE" sz="1800" dirty="0">
                <a:latin typeface="Arial" pitchFamily="34" charset="0"/>
                <a:cs typeface="Arial" pitchFamily="34" charset="0"/>
              </a:rPr>
              <a:t> </a:t>
            </a:r>
            <a:r>
              <a:rPr lang="es-VE" sz="1800" dirty="0" smtClean="0">
                <a:latin typeface="Arial" pitchFamily="34" charset="0"/>
                <a:cs typeface="Arial" pitchFamily="34" charset="0"/>
              </a:rPr>
              <a:t>(-,       </a:t>
            </a:r>
            <a:r>
              <a:rPr lang="es-VE" sz="1800" dirty="0">
                <a:latin typeface="Arial" pitchFamily="34" charset="0"/>
                <a:cs typeface="Arial" pitchFamily="34" charset="0"/>
              </a:rPr>
              <a:t>): Indica que el método sólo será accesible desde dentro de la clase (sólo otros métodos de la clase lo pueden </a:t>
            </a:r>
            <a:r>
              <a:rPr lang="es-VE" sz="1800" dirty="0" smtClean="0">
                <a:latin typeface="Arial" pitchFamily="34" charset="0"/>
                <a:cs typeface="Arial" pitchFamily="34" charset="0"/>
              </a:rPr>
              <a:t>utilizar).</a:t>
            </a:r>
            <a:endParaRPr lang="es-VE" sz="1800" dirty="0">
              <a:latin typeface="Arial" pitchFamily="34" charset="0"/>
              <a:cs typeface="Arial" pitchFamily="34" charset="0"/>
            </a:endParaRPr>
          </a:p>
          <a:p>
            <a:pPr lvl="1"/>
            <a:r>
              <a:rPr lang="es-VE" sz="1800" b="1" dirty="0">
                <a:latin typeface="Arial" pitchFamily="34" charset="0"/>
                <a:cs typeface="Arial" pitchFamily="34" charset="0"/>
              </a:rPr>
              <a:t>protected</a:t>
            </a:r>
            <a:r>
              <a:rPr lang="es-VE" sz="1800" dirty="0">
                <a:latin typeface="Arial" pitchFamily="34" charset="0"/>
                <a:cs typeface="Arial" pitchFamily="34" charset="0"/>
              </a:rPr>
              <a:t> (#, </a:t>
            </a:r>
            <a:r>
              <a:rPr lang="es-VE" sz="1800" dirty="0" smtClean="0">
                <a:latin typeface="Arial" pitchFamily="34" charset="0"/>
                <a:cs typeface="Arial" pitchFamily="34" charset="0"/>
              </a:rPr>
              <a:t>      ): </a:t>
            </a:r>
            <a:r>
              <a:rPr lang="es-VE" sz="1800" dirty="0">
                <a:latin typeface="Arial" pitchFamily="34" charset="0"/>
                <a:cs typeface="Arial" pitchFamily="34" charset="0"/>
              </a:rPr>
              <a:t>Indica que el método no será accesible desde fuera de la clase, pero si podrá ser accesado por métodos de la clase además de métodos de las subclases que se deriven (ver herencia</a:t>
            </a:r>
            <a:r>
              <a:rPr lang="es-VE" sz="1800" dirty="0" smtClean="0">
                <a:latin typeface="Arial" pitchFamily="34" charset="0"/>
                <a:cs typeface="Arial" pitchFamily="34" charset="0"/>
              </a:rPr>
              <a:t>).</a:t>
            </a:r>
            <a:endParaRPr lang="es-VE" sz="1800" dirty="0">
              <a:latin typeface="Arial" pitchFamily="34" charset="0"/>
              <a:cs typeface="Arial" pitchFamily="34" charset="0"/>
            </a:endParaRPr>
          </a:p>
        </p:txBody>
      </p:sp>
      <p:sp>
        <p:nvSpPr>
          <p:cNvPr id="3" name="2 Título"/>
          <p:cNvSpPr>
            <a:spLocks noGrp="1"/>
          </p:cNvSpPr>
          <p:nvPr>
            <p:ph type="title"/>
          </p:nvPr>
        </p:nvSpPr>
        <p:spPr/>
        <p:txBody>
          <a:bodyPr>
            <a:normAutofit fontScale="90000"/>
          </a:bodyPr>
          <a:lstStyle/>
          <a:p>
            <a:pPr algn="ctr"/>
            <a:r>
              <a:rPr lang="es-VE" dirty="0" smtClean="0"/>
              <a:t>Elementos de  los diagramas de clases</a:t>
            </a:r>
            <a:endParaRPr lang="es-VE" dirty="0"/>
          </a:p>
        </p:txBody>
      </p:sp>
      <p:pic>
        <p:nvPicPr>
          <p:cNvPr id="9" name="8 Imagen" descr="http://users.dcc.uchile.cl/~psalinas/uml/img/modelo/public2.jpg"/>
          <p:cNvPicPr/>
          <p:nvPr/>
        </p:nvPicPr>
        <p:blipFill>
          <a:blip r:embed="rId2">
            <a:extLst>
              <a:ext uri="{28A0092B-C50C-407E-A947-70E740481C1C}">
                <a14:useLocalDpi xmlns:a14="http://schemas.microsoft.com/office/drawing/2010/main" val="0"/>
              </a:ext>
            </a:extLst>
          </a:blip>
          <a:srcRect/>
          <a:stretch>
            <a:fillRect/>
          </a:stretch>
        </p:blipFill>
        <p:spPr bwMode="auto">
          <a:xfrm>
            <a:off x="2253630" y="3819520"/>
            <a:ext cx="327309" cy="257175"/>
          </a:xfrm>
          <a:prstGeom prst="rect">
            <a:avLst/>
          </a:prstGeom>
          <a:noFill/>
          <a:ln>
            <a:noFill/>
          </a:ln>
        </p:spPr>
      </p:pic>
      <p:pic>
        <p:nvPicPr>
          <p:cNvPr id="10" name="9 Imagen" descr="http://users.dcc.uchile.cl/~psalinas/uml/img/modelo/private2.jpg"/>
          <p:cNvPicPr/>
          <p:nvPr/>
        </p:nvPicPr>
        <p:blipFill>
          <a:blip r:embed="rId3">
            <a:extLst>
              <a:ext uri="{28A0092B-C50C-407E-A947-70E740481C1C}">
                <a14:useLocalDpi xmlns:a14="http://schemas.microsoft.com/office/drawing/2010/main" val="0"/>
              </a:ext>
            </a:extLst>
          </a:blip>
          <a:srcRect/>
          <a:stretch>
            <a:fillRect/>
          </a:stretch>
        </p:blipFill>
        <p:spPr bwMode="auto">
          <a:xfrm>
            <a:off x="2252678" y="4338811"/>
            <a:ext cx="356235" cy="314325"/>
          </a:xfrm>
          <a:prstGeom prst="rect">
            <a:avLst/>
          </a:prstGeom>
          <a:noFill/>
          <a:ln>
            <a:noFill/>
          </a:ln>
        </p:spPr>
      </p:pic>
      <p:pic>
        <p:nvPicPr>
          <p:cNvPr id="11" name="10 Imagen" descr="http://users.dcc.uchile.cl/~psalinas/uml/img/modelo/protected2.jpg"/>
          <p:cNvPicPr/>
          <p:nvPr/>
        </p:nvPicPr>
        <p:blipFill>
          <a:blip r:embed="rId4">
            <a:extLst>
              <a:ext uri="{28A0092B-C50C-407E-A947-70E740481C1C}">
                <a14:useLocalDpi xmlns:a14="http://schemas.microsoft.com/office/drawing/2010/main" val="0"/>
              </a:ext>
            </a:extLst>
          </a:blip>
          <a:srcRect/>
          <a:stretch>
            <a:fillRect/>
          </a:stretch>
        </p:blipFill>
        <p:spPr bwMode="auto">
          <a:xfrm>
            <a:off x="2577481" y="4941168"/>
            <a:ext cx="356235" cy="295275"/>
          </a:xfrm>
          <a:prstGeom prst="rect">
            <a:avLst/>
          </a:prstGeom>
          <a:noFill/>
          <a:ln>
            <a:noFill/>
          </a:ln>
        </p:spPr>
      </p:pic>
    </p:spTree>
    <p:extLst>
      <p:ext uri="{BB962C8B-B14F-4D97-AF65-F5344CB8AC3E}">
        <p14:creationId xmlns:p14="http://schemas.microsoft.com/office/powerpoint/2010/main" val="4277410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VE" sz="1800" b="1" dirty="0">
                <a:latin typeface="Arial" pitchFamily="34" charset="0"/>
                <a:cs typeface="Arial" pitchFamily="34" charset="0"/>
              </a:rPr>
              <a:t>Cardinalidad de relaciones</a:t>
            </a:r>
            <a:r>
              <a:rPr lang="es-VE" sz="1800" dirty="0">
                <a:latin typeface="Arial" pitchFamily="34" charset="0"/>
                <a:cs typeface="Arial" pitchFamily="34" charset="0"/>
              </a:rPr>
              <a:t>: </a:t>
            </a:r>
            <a:r>
              <a:rPr lang="es-VE" sz="1800" dirty="0" smtClean="0">
                <a:latin typeface="Arial" pitchFamily="34" charset="0"/>
                <a:cs typeface="Arial" pitchFamily="34" charset="0"/>
              </a:rPr>
              <a:t>indica </a:t>
            </a:r>
            <a:r>
              <a:rPr lang="es-VE" sz="1800" dirty="0">
                <a:latin typeface="Arial" pitchFamily="34" charset="0"/>
                <a:cs typeface="Arial" pitchFamily="34" charset="0"/>
              </a:rPr>
              <a:t>el grado y nivel de </a:t>
            </a:r>
            <a:r>
              <a:rPr lang="es-VE" sz="1800" dirty="0" smtClean="0">
                <a:latin typeface="Arial" pitchFamily="34" charset="0"/>
                <a:cs typeface="Arial" pitchFamily="34" charset="0"/>
              </a:rPr>
              <a:t>dependencia de las clases, </a:t>
            </a:r>
            <a:r>
              <a:rPr lang="es-VE" sz="1800" dirty="0">
                <a:latin typeface="Arial" pitchFamily="34" charset="0"/>
                <a:cs typeface="Arial" pitchFamily="34" charset="0"/>
              </a:rPr>
              <a:t>se anotan en cada extremo de la relación y éstas pueden ser:</a:t>
            </a:r>
          </a:p>
          <a:p>
            <a:r>
              <a:rPr lang="es-ES" sz="1800" dirty="0" smtClean="0">
                <a:latin typeface="Arial" pitchFamily="34" charset="0"/>
                <a:cs typeface="Arial" pitchFamily="34" charset="0"/>
              </a:rPr>
              <a:t>* </a:t>
            </a:r>
            <a:r>
              <a:rPr lang="es-ES" sz="1800" dirty="0">
                <a:latin typeface="Arial" pitchFamily="34" charset="0"/>
                <a:cs typeface="Arial" pitchFamily="34" charset="0"/>
              </a:rPr>
              <a:t>= Cero, uno ó n.</a:t>
            </a:r>
          </a:p>
          <a:p>
            <a:r>
              <a:rPr lang="es-ES" sz="1800" dirty="0" smtClean="0">
                <a:latin typeface="Arial" pitchFamily="34" charset="0"/>
                <a:cs typeface="Arial" pitchFamily="34" charset="0"/>
              </a:rPr>
              <a:t>0,1 </a:t>
            </a:r>
            <a:r>
              <a:rPr lang="es-ES" sz="1800" dirty="0">
                <a:latin typeface="Arial" pitchFamily="34" charset="0"/>
                <a:cs typeface="Arial" pitchFamily="34" charset="0"/>
              </a:rPr>
              <a:t>= Cero o uno.</a:t>
            </a:r>
          </a:p>
          <a:p>
            <a:r>
              <a:rPr lang="es-ES" sz="1800" dirty="0" smtClean="0">
                <a:latin typeface="Arial" pitchFamily="34" charset="0"/>
                <a:cs typeface="Arial" pitchFamily="34" charset="0"/>
              </a:rPr>
              <a:t>1</a:t>
            </a:r>
            <a:r>
              <a:rPr lang="es-ES" sz="1800" dirty="0">
                <a:latin typeface="Arial" pitchFamily="34" charset="0"/>
                <a:cs typeface="Arial" pitchFamily="34" charset="0"/>
              </a:rPr>
              <a:t>..* = Uno o más.</a:t>
            </a:r>
          </a:p>
          <a:p>
            <a:r>
              <a:rPr lang="es-ES" sz="1800" dirty="0" smtClean="0">
                <a:latin typeface="Arial" pitchFamily="34" charset="0"/>
                <a:cs typeface="Arial" pitchFamily="34" charset="0"/>
              </a:rPr>
              <a:t>1 </a:t>
            </a:r>
            <a:r>
              <a:rPr lang="es-ES" sz="1800" dirty="0">
                <a:latin typeface="Arial" pitchFamily="34" charset="0"/>
                <a:cs typeface="Arial" pitchFamily="34" charset="0"/>
              </a:rPr>
              <a:t>= Exactamente uno (también podría ser otro número).</a:t>
            </a:r>
          </a:p>
          <a:p>
            <a:r>
              <a:rPr lang="es-ES" sz="1800" dirty="0" smtClean="0">
                <a:latin typeface="Arial" pitchFamily="34" charset="0"/>
                <a:cs typeface="Arial" pitchFamily="34" charset="0"/>
              </a:rPr>
              <a:t>1</a:t>
            </a:r>
            <a:r>
              <a:rPr lang="es-ES" sz="1800" dirty="0">
                <a:latin typeface="Arial" pitchFamily="34" charset="0"/>
                <a:cs typeface="Arial" pitchFamily="34" charset="0"/>
              </a:rPr>
              <a:t>..5 = Entre uno y cinco.</a:t>
            </a:r>
          </a:p>
          <a:p>
            <a:endParaRPr lang="es-VE" dirty="0"/>
          </a:p>
        </p:txBody>
      </p:sp>
      <p:sp>
        <p:nvSpPr>
          <p:cNvPr id="3" name="2 Título"/>
          <p:cNvSpPr>
            <a:spLocks noGrp="1"/>
          </p:cNvSpPr>
          <p:nvPr>
            <p:ph type="title"/>
          </p:nvPr>
        </p:nvSpPr>
        <p:spPr/>
        <p:txBody>
          <a:bodyPr>
            <a:normAutofit/>
          </a:bodyPr>
          <a:lstStyle/>
          <a:p>
            <a:pPr algn="ctr"/>
            <a:r>
              <a:rPr lang="es-VE" dirty="0" smtClean="0"/>
              <a:t>Simbología</a:t>
            </a:r>
            <a:endParaRPr lang="es-V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933056"/>
            <a:ext cx="64008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149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0"/>
            <a:r>
              <a:rPr lang="es-VE" sz="1800" b="1" dirty="0">
                <a:latin typeface="Arial" pitchFamily="34" charset="0"/>
                <a:cs typeface="Arial" pitchFamily="34" charset="0"/>
              </a:rPr>
              <a:t>Herencia (Especialización/Generalización)</a:t>
            </a:r>
            <a:r>
              <a:rPr lang="es-VE" sz="1800" dirty="0">
                <a:latin typeface="Arial" pitchFamily="34" charset="0"/>
                <a:cs typeface="Arial" pitchFamily="34" charset="0"/>
              </a:rPr>
              <a:t>:  </a:t>
            </a:r>
          </a:p>
          <a:p>
            <a:pPr marL="109728" indent="0">
              <a:buNone/>
            </a:pPr>
            <a:r>
              <a:rPr lang="es-VE" sz="1800" dirty="0">
                <a:latin typeface="Arial" pitchFamily="34" charset="0"/>
                <a:cs typeface="Arial" pitchFamily="34" charset="0"/>
              </a:rPr>
              <a:t>Indica que una subclase hereda los métodos y atributos especificados por una Super Clase (también llamada clase padre), por ende la Subclase además de poseer sus propios métodos y atributos, poseerá las características y atributos visibles de la Super Clase (public y protected</a:t>
            </a:r>
            <a:r>
              <a:rPr lang="es-VE" sz="1800" dirty="0" smtClean="0">
                <a:latin typeface="Arial" pitchFamily="34" charset="0"/>
                <a:cs typeface="Arial" pitchFamily="34" charset="0"/>
              </a:rPr>
              <a:t>).</a:t>
            </a:r>
            <a:endParaRPr lang="es-VE" dirty="0"/>
          </a:p>
        </p:txBody>
      </p:sp>
      <p:sp>
        <p:nvSpPr>
          <p:cNvPr id="3" name="2 Título"/>
          <p:cNvSpPr>
            <a:spLocks noGrp="1"/>
          </p:cNvSpPr>
          <p:nvPr>
            <p:ph type="title"/>
          </p:nvPr>
        </p:nvSpPr>
        <p:spPr/>
        <p:txBody>
          <a:bodyPr>
            <a:normAutofit/>
          </a:bodyPr>
          <a:lstStyle/>
          <a:p>
            <a:pPr algn="ctr"/>
            <a:r>
              <a:rPr lang="es-VE" dirty="0" smtClean="0"/>
              <a:t>Simbología</a:t>
            </a:r>
            <a:endParaRPr lang="es-VE" dirty="0"/>
          </a:p>
        </p:txBody>
      </p:sp>
      <p:pic>
        <p:nvPicPr>
          <p:cNvPr id="5" name="4 Imagen" descr="http://users.dcc.uchile.cl/~psalinas/uml/img/modelo/herencia1.jpg"/>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484784"/>
            <a:ext cx="1224136" cy="360040"/>
          </a:xfrm>
          <a:prstGeom prst="rect">
            <a:avLst/>
          </a:prstGeom>
          <a:noFill/>
          <a:ln>
            <a:noFill/>
          </a:ln>
        </p:spPr>
      </p:pic>
      <p:pic>
        <p:nvPicPr>
          <p:cNvPr id="6" name="5 Imagen" descr="http://users.dcc.uchile.cl/~psalinas/uml/img/modelo/herencia2.jpg"/>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212976"/>
            <a:ext cx="3752850" cy="3533775"/>
          </a:xfrm>
          <a:prstGeom prst="rect">
            <a:avLst/>
          </a:prstGeom>
          <a:noFill/>
          <a:ln>
            <a:noFill/>
          </a:ln>
        </p:spPr>
      </p:pic>
    </p:spTree>
    <p:extLst>
      <p:ext uri="{BB962C8B-B14F-4D97-AF65-F5344CB8AC3E}">
        <p14:creationId xmlns:p14="http://schemas.microsoft.com/office/powerpoint/2010/main" val="2091402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574" y="3933056"/>
            <a:ext cx="10287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contenido"/>
          <p:cNvSpPr>
            <a:spLocks noGrp="1"/>
          </p:cNvSpPr>
          <p:nvPr>
            <p:ph idx="1"/>
          </p:nvPr>
        </p:nvSpPr>
        <p:spPr/>
        <p:txBody>
          <a:bodyPr>
            <a:normAutofit fontScale="70000" lnSpcReduction="20000"/>
          </a:bodyPr>
          <a:lstStyle/>
          <a:p>
            <a:pPr lvl="0"/>
            <a:r>
              <a:rPr lang="es-VE" sz="2600" b="1" dirty="0">
                <a:latin typeface="Arial" pitchFamily="34" charset="0"/>
                <a:cs typeface="Arial" pitchFamily="34" charset="0"/>
              </a:rPr>
              <a:t>Agregación</a:t>
            </a:r>
            <a:r>
              <a:rPr lang="es-VE" sz="2600" dirty="0">
                <a:latin typeface="Arial" pitchFamily="34" charset="0"/>
                <a:cs typeface="Arial" pitchFamily="34" charset="0"/>
              </a:rPr>
              <a:t>:  </a:t>
            </a:r>
          </a:p>
          <a:p>
            <a:pPr marL="109728" indent="0">
              <a:buNone/>
            </a:pPr>
            <a:r>
              <a:rPr lang="es-VE" sz="2600" dirty="0">
                <a:latin typeface="Arial" pitchFamily="34" charset="0"/>
                <a:cs typeface="Arial" pitchFamily="34" charset="0"/>
              </a:rPr>
              <a:t>Para modelar objetos complejos, n bastan los tipos de datos básicos que proveen los lenguajes: enteros, reales y secuencias de caracteres. Cuando se requiere componer objetos que son instancias de clases definidas por el desarrollador de la aplicación, tenemos dos posibilidades</a:t>
            </a:r>
            <a:r>
              <a:rPr lang="es-VE" sz="2600" dirty="0" smtClean="0">
                <a:latin typeface="Arial" pitchFamily="34" charset="0"/>
                <a:cs typeface="Arial" pitchFamily="34" charset="0"/>
              </a:rPr>
              <a:t>:</a:t>
            </a:r>
          </a:p>
          <a:p>
            <a:pPr marL="109728" indent="0">
              <a:buNone/>
            </a:pPr>
            <a:endParaRPr lang="es-VE" sz="2600" dirty="0">
              <a:latin typeface="Arial" pitchFamily="34" charset="0"/>
              <a:cs typeface="Arial" pitchFamily="34" charset="0"/>
            </a:endParaRPr>
          </a:p>
          <a:p>
            <a:pPr lvl="1"/>
            <a:r>
              <a:rPr lang="es-VE" sz="2600" b="1" dirty="0">
                <a:latin typeface="Arial" pitchFamily="34" charset="0"/>
                <a:cs typeface="Arial" pitchFamily="34" charset="0"/>
              </a:rPr>
              <a:t>Por Valor</a:t>
            </a:r>
            <a:r>
              <a:rPr lang="es-VE" sz="2600" dirty="0">
                <a:latin typeface="Arial" pitchFamily="34" charset="0"/>
                <a:cs typeface="Arial" pitchFamily="34" charset="0"/>
              </a:rPr>
              <a:t>: </a:t>
            </a:r>
            <a:r>
              <a:rPr lang="es-VE" sz="2600" dirty="0" smtClean="0">
                <a:latin typeface="Arial" pitchFamily="34" charset="0"/>
                <a:cs typeface="Arial" pitchFamily="34" charset="0"/>
              </a:rPr>
              <a:t/>
            </a:r>
            <a:br>
              <a:rPr lang="es-VE" sz="2600" dirty="0" smtClean="0">
                <a:latin typeface="Arial" pitchFamily="34" charset="0"/>
                <a:cs typeface="Arial" pitchFamily="34" charset="0"/>
              </a:rPr>
            </a:br>
            <a:r>
              <a:rPr lang="es-VE" sz="2600" dirty="0" smtClean="0">
                <a:latin typeface="Arial" pitchFamily="34" charset="0"/>
                <a:cs typeface="Arial" pitchFamily="34" charset="0"/>
              </a:rPr>
              <a:t>Es </a:t>
            </a:r>
            <a:r>
              <a:rPr lang="es-VE" sz="2600" dirty="0">
                <a:latin typeface="Arial" pitchFamily="34" charset="0"/>
                <a:cs typeface="Arial" pitchFamily="34" charset="0"/>
              </a:rPr>
              <a:t>un tipo de relación estática, en donde el tiempo de vida del objeto incluido esta condicionado por el tiempo de vida del que lo incluye. Este tipo de relación es </a:t>
            </a:r>
            <a:r>
              <a:rPr lang="es-VE" sz="2600" dirty="0" smtClean="0">
                <a:latin typeface="Arial" pitchFamily="34" charset="0"/>
                <a:cs typeface="Arial" pitchFamily="34" charset="0"/>
              </a:rPr>
              <a:t>comúnmente </a:t>
            </a:r>
            <a:r>
              <a:rPr lang="es-VE" sz="2600" dirty="0">
                <a:latin typeface="Arial" pitchFamily="34" charset="0"/>
                <a:cs typeface="Arial" pitchFamily="34" charset="0"/>
              </a:rPr>
              <a:t>llamada </a:t>
            </a:r>
            <a:r>
              <a:rPr lang="es-VE" sz="2600" b="1" dirty="0">
                <a:latin typeface="Arial" pitchFamily="34" charset="0"/>
                <a:cs typeface="Arial" pitchFamily="34" charset="0"/>
              </a:rPr>
              <a:t>Composición</a:t>
            </a:r>
            <a:r>
              <a:rPr lang="es-VE" sz="2600" dirty="0">
                <a:latin typeface="Arial" pitchFamily="34" charset="0"/>
                <a:cs typeface="Arial" pitchFamily="34" charset="0"/>
              </a:rPr>
              <a:t> (el Objeto base se </a:t>
            </a:r>
            <a:r>
              <a:rPr lang="es-VE" sz="2600" dirty="0" smtClean="0">
                <a:latin typeface="Arial" pitchFamily="34" charset="0"/>
                <a:cs typeface="Arial" pitchFamily="34" charset="0"/>
              </a:rPr>
              <a:t>construye </a:t>
            </a:r>
            <a:r>
              <a:rPr lang="es-VE" sz="2600" dirty="0">
                <a:latin typeface="Arial" pitchFamily="34" charset="0"/>
                <a:cs typeface="Arial" pitchFamily="34" charset="0"/>
              </a:rPr>
              <a:t>a partir del objeto incluido, es decir, es "parte/todo").</a:t>
            </a:r>
          </a:p>
          <a:p>
            <a:pPr lvl="1"/>
            <a:r>
              <a:rPr lang="es-VE" sz="2600" b="1" dirty="0">
                <a:latin typeface="Arial" pitchFamily="34" charset="0"/>
                <a:cs typeface="Arial" pitchFamily="34" charset="0"/>
              </a:rPr>
              <a:t>Por Referencia</a:t>
            </a:r>
            <a:r>
              <a:rPr lang="es-VE" sz="2600" dirty="0">
                <a:latin typeface="Arial" pitchFamily="34" charset="0"/>
                <a:cs typeface="Arial" pitchFamily="34" charset="0"/>
              </a:rPr>
              <a:t>: </a:t>
            </a:r>
            <a:r>
              <a:rPr lang="es-VE" sz="2600" dirty="0" smtClean="0">
                <a:latin typeface="Arial" pitchFamily="34" charset="0"/>
                <a:cs typeface="Arial" pitchFamily="34" charset="0"/>
              </a:rPr>
              <a:t/>
            </a:r>
            <a:br>
              <a:rPr lang="es-VE" sz="2600" dirty="0" smtClean="0">
                <a:latin typeface="Arial" pitchFamily="34" charset="0"/>
                <a:cs typeface="Arial" pitchFamily="34" charset="0"/>
              </a:rPr>
            </a:br>
            <a:r>
              <a:rPr lang="es-VE" sz="2600" dirty="0" smtClean="0">
                <a:latin typeface="Arial" pitchFamily="34" charset="0"/>
                <a:cs typeface="Arial" pitchFamily="34" charset="0"/>
              </a:rPr>
              <a:t>Es </a:t>
            </a:r>
            <a:r>
              <a:rPr lang="es-VE" sz="2600" dirty="0">
                <a:latin typeface="Arial" pitchFamily="34" charset="0"/>
                <a:cs typeface="Arial" pitchFamily="34" charset="0"/>
              </a:rPr>
              <a:t>un tipo de relación dinámica, en donde el tiempo de vida del objeto incluido es independiente del que lo incluye. Este tipo de relación es </a:t>
            </a:r>
            <a:r>
              <a:rPr lang="es-VE" sz="2600" dirty="0" smtClean="0">
                <a:latin typeface="Arial" pitchFamily="34" charset="0"/>
                <a:cs typeface="Arial" pitchFamily="34" charset="0"/>
              </a:rPr>
              <a:t>comúnmente llamada Agregación</a:t>
            </a:r>
            <a:r>
              <a:rPr lang="es-VE" sz="2600" dirty="0">
                <a:latin typeface="Arial" pitchFamily="34" charset="0"/>
                <a:cs typeface="Arial" pitchFamily="34" charset="0"/>
              </a:rPr>
              <a:t> (el objeto base utiliza al incluido para su funcionamiento</a:t>
            </a:r>
            <a:r>
              <a:rPr lang="es-VE" sz="2600" dirty="0" smtClean="0">
                <a:latin typeface="Arial" pitchFamily="34" charset="0"/>
                <a:cs typeface="Arial" pitchFamily="34" charset="0"/>
              </a:rPr>
              <a:t>).</a:t>
            </a:r>
            <a:endParaRPr lang="es-VE" sz="2600" dirty="0">
              <a:latin typeface="Arial" pitchFamily="34" charset="0"/>
              <a:cs typeface="Arial" pitchFamily="34" charset="0"/>
            </a:endParaRPr>
          </a:p>
        </p:txBody>
      </p:sp>
      <p:sp>
        <p:nvSpPr>
          <p:cNvPr id="3" name="2 Título"/>
          <p:cNvSpPr>
            <a:spLocks noGrp="1"/>
          </p:cNvSpPr>
          <p:nvPr>
            <p:ph type="title"/>
          </p:nvPr>
        </p:nvSpPr>
        <p:spPr/>
        <p:txBody>
          <a:bodyPr/>
          <a:lstStyle/>
          <a:p>
            <a:pPr algn="ctr"/>
            <a:r>
              <a:rPr lang="es-VE" dirty="0"/>
              <a:t>Simbología</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712720"/>
            <a:ext cx="110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598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0"/>
            <a:r>
              <a:rPr lang="es-VE" sz="1800" b="1" dirty="0">
                <a:latin typeface="Arial" pitchFamily="34" charset="0"/>
                <a:cs typeface="Arial" pitchFamily="34" charset="0"/>
              </a:rPr>
              <a:t>Asociación</a:t>
            </a:r>
            <a:r>
              <a:rPr lang="es-VE" sz="1800" dirty="0">
                <a:latin typeface="Arial" pitchFamily="34" charset="0"/>
                <a:cs typeface="Arial" pitchFamily="34" charset="0"/>
              </a:rPr>
              <a:t>:  </a:t>
            </a:r>
          </a:p>
          <a:p>
            <a:pPr marL="109728" indent="0">
              <a:buNone/>
            </a:pPr>
            <a:r>
              <a:rPr lang="es-VE" sz="1800" dirty="0">
                <a:latin typeface="Arial" pitchFamily="34" charset="0"/>
                <a:cs typeface="Arial" pitchFamily="34" charset="0"/>
              </a:rPr>
              <a:t>La relación entre clases conocida como Asociación, permite asociar objetos que colaboran entre si. Cabe destacar que no es una relación fuerte, es decir, el tiempo de vida de un objeto no depende del otro.</a:t>
            </a:r>
          </a:p>
          <a:p>
            <a:r>
              <a:rPr lang="es-VE" sz="1800" dirty="0">
                <a:latin typeface="Arial" pitchFamily="34" charset="0"/>
                <a:cs typeface="Arial" pitchFamily="34" charset="0"/>
              </a:rPr>
              <a:t>Ejemplo</a:t>
            </a:r>
            <a:r>
              <a:rPr lang="es-VE" sz="1800" dirty="0" smtClean="0">
                <a:latin typeface="Arial" pitchFamily="34" charset="0"/>
                <a:cs typeface="Arial" pitchFamily="34" charset="0"/>
              </a:rPr>
              <a:t>:</a:t>
            </a:r>
          </a:p>
          <a:p>
            <a:endParaRPr lang="es-VE" sz="1800" dirty="0">
              <a:latin typeface="Arial" pitchFamily="34" charset="0"/>
              <a:cs typeface="Arial" pitchFamily="34" charset="0"/>
            </a:endParaRPr>
          </a:p>
          <a:p>
            <a:pPr marL="109728" indent="0">
              <a:buNone/>
            </a:pPr>
            <a:endParaRPr lang="es-VE" sz="1800" dirty="0" smtClean="0">
              <a:latin typeface="Arial" pitchFamily="34" charset="0"/>
              <a:cs typeface="Arial" pitchFamily="34" charset="0"/>
            </a:endParaRPr>
          </a:p>
          <a:p>
            <a:pPr marL="109728" indent="0">
              <a:buNone/>
            </a:pPr>
            <a:endParaRPr lang="es-VE" sz="1800" dirty="0">
              <a:latin typeface="Arial" pitchFamily="34" charset="0"/>
              <a:cs typeface="Arial" pitchFamily="34" charset="0"/>
            </a:endParaRPr>
          </a:p>
          <a:p>
            <a:pPr marL="109728" indent="0">
              <a:buNone/>
            </a:pPr>
            <a:endParaRPr lang="es-VE" sz="1800" dirty="0" smtClean="0">
              <a:latin typeface="Arial" pitchFamily="34" charset="0"/>
              <a:cs typeface="Arial" pitchFamily="34" charset="0"/>
            </a:endParaRPr>
          </a:p>
          <a:p>
            <a:pPr marL="109728" indent="0">
              <a:buNone/>
            </a:pPr>
            <a:endParaRPr lang="es-VE" sz="1800" dirty="0">
              <a:latin typeface="Arial" pitchFamily="34" charset="0"/>
              <a:cs typeface="Arial" pitchFamily="34" charset="0"/>
            </a:endParaRPr>
          </a:p>
          <a:p>
            <a:pPr marL="109728" indent="0">
              <a:buNone/>
            </a:pPr>
            <a:endParaRPr lang="es-VE" sz="1800" dirty="0" smtClean="0">
              <a:latin typeface="Arial" pitchFamily="34" charset="0"/>
              <a:cs typeface="Arial" pitchFamily="34" charset="0"/>
            </a:endParaRPr>
          </a:p>
          <a:p>
            <a:pPr marL="109728" indent="0">
              <a:buNone/>
            </a:pPr>
            <a:r>
              <a:rPr lang="es-VE" sz="1800" dirty="0" smtClean="0">
                <a:latin typeface="Arial" pitchFamily="34" charset="0"/>
                <a:cs typeface="Arial" pitchFamily="34" charset="0"/>
              </a:rPr>
              <a:t>Un </a:t>
            </a:r>
            <a:r>
              <a:rPr lang="es-VE" sz="1800" dirty="0">
                <a:latin typeface="Arial" pitchFamily="34" charset="0"/>
                <a:cs typeface="Arial" pitchFamily="34" charset="0"/>
              </a:rPr>
              <a:t>cliente puede tener asociadas muchas Ordenes de Compra, en cambio una orden de compra solo puede tener asociado un cliente.</a:t>
            </a:r>
          </a:p>
          <a:p>
            <a:pPr lvl="0"/>
            <a:endParaRPr lang="es-VE" sz="2600" dirty="0">
              <a:latin typeface="Arial" pitchFamily="34" charset="0"/>
              <a:cs typeface="Arial" pitchFamily="34" charset="0"/>
            </a:endParaRPr>
          </a:p>
        </p:txBody>
      </p:sp>
      <p:sp>
        <p:nvSpPr>
          <p:cNvPr id="3" name="2 Título"/>
          <p:cNvSpPr>
            <a:spLocks noGrp="1"/>
          </p:cNvSpPr>
          <p:nvPr>
            <p:ph type="title"/>
          </p:nvPr>
        </p:nvSpPr>
        <p:spPr/>
        <p:txBody>
          <a:bodyPr/>
          <a:lstStyle/>
          <a:p>
            <a:pPr algn="ctr"/>
            <a:r>
              <a:rPr lang="es-VE" dirty="0"/>
              <a:t>Simbología</a:t>
            </a:r>
          </a:p>
        </p:txBody>
      </p:sp>
      <p:pic>
        <p:nvPicPr>
          <p:cNvPr id="6" name="5 Imagen" descr="http://users.dcc.uchile.cl/~psalinas/uml/img/modelo/easociacion.jpg"/>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24944"/>
            <a:ext cx="4970859" cy="2003847"/>
          </a:xfrm>
          <a:prstGeom prst="rect">
            <a:avLst/>
          </a:prstGeom>
          <a:noFill/>
          <a:ln>
            <a:noFill/>
          </a:ln>
        </p:spPr>
      </p:pic>
      <p:pic>
        <p:nvPicPr>
          <p:cNvPr id="7" name="6 Imagen" descr="http://users.dcc.uchile.cl/~psalinas/uml/img/modelo/asociacion1.jpg"/>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340768"/>
            <a:ext cx="1398637" cy="483865"/>
          </a:xfrm>
          <a:prstGeom prst="rect">
            <a:avLst/>
          </a:prstGeom>
          <a:noFill/>
          <a:ln>
            <a:noFill/>
          </a:ln>
        </p:spPr>
      </p:pic>
    </p:spTree>
    <p:extLst>
      <p:ext uri="{BB962C8B-B14F-4D97-AF65-F5344CB8AC3E}">
        <p14:creationId xmlns:p14="http://schemas.microsoft.com/office/powerpoint/2010/main" val="15338709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269</TotalTime>
  <Words>565</Words>
  <Application>Microsoft Office PowerPoint</Application>
  <PresentationFormat>Presentación en pantalla (4:3)</PresentationFormat>
  <Paragraphs>103</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Concurrencia</vt:lpstr>
      <vt:lpstr>Presentación de PowerPoint</vt:lpstr>
      <vt:lpstr>Diagramas de Clases</vt:lpstr>
      <vt:lpstr>Elementos de  los diagramas de clases</vt:lpstr>
      <vt:lpstr>Elementos de  los diagramas de clases</vt:lpstr>
      <vt:lpstr>Elementos de  los diagramas de clases</vt:lpstr>
      <vt:lpstr>Simbología</vt:lpstr>
      <vt:lpstr>Simbología</vt:lpstr>
      <vt:lpstr>Simbología</vt:lpstr>
      <vt:lpstr>Simbología</vt:lpstr>
      <vt:lpstr>Simbología</vt:lpstr>
      <vt:lpstr>Ventajas</vt:lpstr>
      <vt:lpstr>Ejemplo</vt:lpstr>
      <vt:lpstr>Ejemplo</vt:lpstr>
      <vt:lpstr>Presentación de PowerPoint</vt:lpstr>
    </vt:vector>
  </TitlesOfParts>
  <Company>casa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luis</dc:creator>
  <cp:lastModifiedBy>Manuel</cp:lastModifiedBy>
  <cp:revision>43</cp:revision>
  <dcterms:created xsi:type="dcterms:W3CDTF">2013-01-27T14:35:26Z</dcterms:created>
  <dcterms:modified xsi:type="dcterms:W3CDTF">2013-01-28T01:36:41Z</dcterms:modified>
</cp:coreProperties>
</file>