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0"/>
  </p:normalViewPr>
  <p:slideViewPr>
    <p:cSldViewPr>
      <p:cViewPr varScale="1">
        <p:scale>
          <a:sx n="65" d="100"/>
          <a:sy n="65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61EC-D92A-47D2-ADCA-A086F8BBB911}" type="datetimeFigureOut">
              <a:rPr lang="es-ES" smtClean="0"/>
              <a:t>21/03/2013</a:t>
            </a:fld>
            <a:endParaRPr lang="es-ES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1F2-9681-4AF3-94DE-478D762076F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61EC-D92A-47D2-ADCA-A086F8BBB911}" type="datetimeFigureOut">
              <a:rPr lang="es-ES" smtClean="0"/>
              <a:t>21/03/2013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1F2-9681-4AF3-94DE-478D762076F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61EC-D92A-47D2-ADCA-A086F8BBB911}" type="datetimeFigureOut">
              <a:rPr lang="es-ES" smtClean="0"/>
              <a:t>21/03/2013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1F2-9681-4AF3-94DE-478D762076F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61EC-D92A-47D2-ADCA-A086F8BBB911}" type="datetimeFigureOut">
              <a:rPr lang="es-ES" smtClean="0"/>
              <a:t>21/03/2013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1F2-9681-4AF3-94DE-478D762076F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61EC-D92A-47D2-ADCA-A086F8BBB911}" type="datetimeFigureOut">
              <a:rPr lang="es-ES" smtClean="0"/>
              <a:t>21/03/2013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1F2-9681-4AF3-94DE-478D762076F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61EC-D92A-47D2-ADCA-A086F8BBB911}" type="datetimeFigureOut">
              <a:rPr lang="es-ES" smtClean="0"/>
              <a:t>21/03/2013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1F2-9681-4AF3-94DE-478D762076F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61EC-D92A-47D2-ADCA-A086F8BBB911}" type="datetimeFigureOut">
              <a:rPr lang="es-ES" smtClean="0"/>
              <a:t>21/03/2013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1F2-9681-4AF3-94DE-478D762076F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61EC-D92A-47D2-ADCA-A086F8BBB911}" type="datetimeFigureOut">
              <a:rPr lang="es-ES" smtClean="0"/>
              <a:t>21/03/2013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1F2-9681-4AF3-94DE-478D762076F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61EC-D92A-47D2-ADCA-A086F8BBB911}" type="datetimeFigureOut">
              <a:rPr lang="es-ES" smtClean="0"/>
              <a:t>21/03/2013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1F2-9681-4AF3-94DE-478D762076F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61EC-D92A-47D2-ADCA-A086F8BBB911}" type="datetimeFigureOut">
              <a:rPr lang="es-ES" smtClean="0"/>
              <a:t>21/03/2013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1F2-9681-4AF3-94DE-478D762076F6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61EC-D92A-47D2-ADCA-A086F8BBB911}" type="datetimeFigureOut">
              <a:rPr lang="es-ES" smtClean="0"/>
              <a:t>21/03/2013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3421F2-9681-4AF3-94DE-478D762076F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9661EC-D92A-47D2-ADCA-A086F8BBB911}" type="datetimeFigureOut">
              <a:rPr lang="es-ES" smtClean="0"/>
              <a:t>21/03/2013</a:t>
            </a:fld>
            <a:endParaRPr lang="es-ES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3421F2-9681-4AF3-94DE-478D762076F6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rancisco\Pictures\Krusk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212976"/>
            <a:ext cx="3771056" cy="303947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76000"/>
              </a:prstClr>
            </a:outerShdw>
          </a:effectLst>
        </p:spPr>
      </p:pic>
      <p:pic>
        <p:nvPicPr>
          <p:cNvPr id="5" name="Picture 2" descr="C:\Users\Jose Excuza\Documents\Documents\ArcHIvoS!!\UDO\LogoUdo22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908720"/>
            <a:ext cx="1314450" cy="131445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627784" y="908720"/>
            <a:ext cx="6192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dirty="0" smtClean="0">
                <a:solidFill>
                  <a:schemeClr val="accent1"/>
                </a:solidFill>
                <a:latin typeface="Berlin Sans FB Demi" pitchFamily="34" charset="0"/>
                <a:cs typeface="JasmineUPC" pitchFamily="18" charset="-34"/>
              </a:rPr>
              <a:t>Universidad de Oriente</a:t>
            </a:r>
          </a:p>
          <a:p>
            <a:r>
              <a:rPr lang="es-VE" sz="2000" dirty="0" smtClean="0">
                <a:solidFill>
                  <a:schemeClr val="accent1"/>
                </a:solidFill>
                <a:latin typeface="Berlin Sans FB Demi" pitchFamily="34" charset="0"/>
                <a:cs typeface="JasmineUPC" pitchFamily="18" charset="-34"/>
              </a:rPr>
              <a:t>Núcleo de Anzoátegui</a:t>
            </a:r>
          </a:p>
          <a:p>
            <a:r>
              <a:rPr lang="es-VE" sz="2000" dirty="0" smtClean="0">
                <a:solidFill>
                  <a:schemeClr val="accent1"/>
                </a:solidFill>
                <a:latin typeface="Berlin Sans FB Demi" pitchFamily="34" charset="0"/>
                <a:cs typeface="JasmineUPC" pitchFamily="18" charset="-34"/>
              </a:rPr>
              <a:t>Escuela de Ingeniería y Ciencias Aplicadas</a:t>
            </a:r>
          </a:p>
          <a:p>
            <a:r>
              <a:rPr lang="es-VE" sz="2000" dirty="0" smtClean="0">
                <a:solidFill>
                  <a:schemeClr val="accent1"/>
                </a:solidFill>
                <a:latin typeface="Berlin Sans FB Demi" pitchFamily="34" charset="0"/>
                <a:cs typeface="JasmineUPC" pitchFamily="18" charset="-34"/>
              </a:rPr>
              <a:t>Departamento de Computación y Sistemas</a:t>
            </a:r>
          </a:p>
          <a:p>
            <a:r>
              <a:rPr lang="es-VE" sz="2000" u="sng" dirty="0" smtClean="0">
                <a:solidFill>
                  <a:schemeClr val="accent1"/>
                </a:solidFill>
                <a:latin typeface="Berlin Sans FB Demi" pitchFamily="34" charset="0"/>
                <a:cs typeface="JasmineUPC" pitchFamily="18" charset="-34"/>
              </a:rPr>
              <a:t>Asignatura</a:t>
            </a:r>
            <a:r>
              <a:rPr lang="es-VE" sz="2000" dirty="0" smtClean="0">
                <a:solidFill>
                  <a:schemeClr val="accent1"/>
                </a:solidFill>
                <a:latin typeface="Berlin Sans FB Demi" pitchFamily="34" charset="0"/>
                <a:cs typeface="JasmineUPC" pitchFamily="18" charset="-34"/>
              </a:rPr>
              <a:t>:  </a:t>
            </a:r>
            <a:r>
              <a:rPr lang="es-VE" sz="2000" dirty="0" smtClean="0">
                <a:solidFill>
                  <a:schemeClr val="accent1"/>
                </a:solidFill>
                <a:latin typeface="Berlin Sans FB Demi" pitchFamily="34" charset="0"/>
                <a:cs typeface="JasmineUPC" pitchFamily="18" charset="-34"/>
              </a:rPr>
              <a:t>Análisis y diseño de algoritmo</a:t>
            </a:r>
            <a:endParaRPr lang="es-VE" sz="2000" dirty="0" smtClean="0">
              <a:solidFill>
                <a:schemeClr val="accent1"/>
              </a:solidFill>
              <a:latin typeface="Berlin Sans FB Demi" pitchFamily="34" charset="0"/>
              <a:cs typeface="JasmineUPC" pitchFamily="18" charset="-34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83568" y="2492896"/>
            <a:ext cx="79260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7200" b="1" spc="50" dirty="0" smtClean="0">
                <a:ln w="11430">
                  <a:solidFill>
                    <a:schemeClr val="accent1">
                      <a:lumMod val="10000"/>
                    </a:schemeClr>
                  </a:solidFill>
                </a:ln>
                <a:solidFill>
                  <a:schemeClr val="accent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orte" pitchFamily="66" charset="0"/>
              </a:rPr>
              <a:t>Algoritmo Kruskal</a:t>
            </a:r>
            <a:endParaRPr lang="es-ES" sz="7200" b="1" spc="50" dirty="0">
              <a:ln w="11430">
                <a:solidFill>
                  <a:schemeClr val="accent1">
                    <a:lumMod val="10000"/>
                  </a:schemeClr>
                </a:solidFill>
              </a:ln>
              <a:solidFill>
                <a:schemeClr val="accent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Forte" pitchFamily="66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79512" y="46531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dirty="0" smtClean="0">
                <a:solidFill>
                  <a:schemeClr val="accent1"/>
                </a:solidFill>
                <a:latin typeface="Berlin Sans FB Demi" pitchFamily="34" charset="0"/>
                <a:cs typeface="JasmineUPC" pitchFamily="18" charset="-34"/>
              </a:rPr>
              <a:t>Profesor: </a:t>
            </a:r>
          </a:p>
          <a:p>
            <a:r>
              <a:rPr lang="es-VE" sz="2000" dirty="0" smtClean="0">
                <a:solidFill>
                  <a:schemeClr val="accent1"/>
                </a:solidFill>
                <a:latin typeface="Berlin Sans FB Demi" pitchFamily="34" charset="0"/>
                <a:cs typeface="JasmineUPC" pitchFamily="18" charset="-34"/>
              </a:rPr>
              <a:t>Claudio Cortinez</a:t>
            </a:r>
            <a:endParaRPr lang="es-VE" sz="2000" dirty="0" smtClean="0">
              <a:solidFill>
                <a:schemeClr val="accent1"/>
              </a:solidFill>
              <a:latin typeface="Berlin Sans FB Demi" pitchFamily="34" charset="0"/>
              <a:cs typeface="JasmineUPC" pitchFamily="18" charset="-34"/>
            </a:endParaRPr>
          </a:p>
          <a:p>
            <a:endParaRPr lang="es-VE" sz="1600" dirty="0">
              <a:solidFill>
                <a:schemeClr val="bg1"/>
              </a:solidFill>
              <a:latin typeface="Berlin Sans FB Demi" pitchFamily="34" charset="0"/>
              <a:cs typeface="JasmineUPC" pitchFamily="18" charset="-34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975648" y="4509120"/>
            <a:ext cx="3168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accent1"/>
                </a:solidFill>
                <a:latin typeface="Berlin Sans FB Demi" pitchFamily="34" charset="0"/>
                <a:cs typeface="JasmineUPC" pitchFamily="18" charset="-34"/>
              </a:rPr>
              <a:t>Bachilleres:</a:t>
            </a:r>
          </a:p>
          <a:p>
            <a:pPr>
              <a:buClr>
                <a:schemeClr val="accent6"/>
              </a:buClr>
              <a:buFont typeface="Wingdings" pitchFamily="2" charset="2"/>
              <a:buChar char="q"/>
            </a:pPr>
            <a:r>
              <a:rPr lang="es-VE" sz="2000" b="1" dirty="0" smtClean="0">
                <a:solidFill>
                  <a:schemeClr val="accent1"/>
                </a:solidFill>
                <a:latin typeface="Berlin Sans FB Demi" pitchFamily="34" charset="0"/>
                <a:cs typeface="JasmineUPC" pitchFamily="18" charset="-34"/>
              </a:rPr>
              <a:t>Francisco A. Quijada M. </a:t>
            </a:r>
            <a:endParaRPr lang="es-VE" sz="2000" b="1" dirty="0" smtClean="0">
              <a:solidFill>
                <a:schemeClr val="accent1"/>
              </a:solidFill>
              <a:latin typeface="Berlin Sans FB Demi" pitchFamily="34" charset="0"/>
              <a:cs typeface="JasmineUPC" pitchFamily="18" charset="-34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q"/>
            </a:pPr>
            <a:r>
              <a:rPr lang="es-VE" sz="2000" b="1" dirty="0" smtClean="0">
                <a:solidFill>
                  <a:schemeClr val="accent1"/>
                </a:solidFill>
                <a:latin typeface="Berlin Sans FB Demi" pitchFamily="34" charset="0"/>
                <a:cs typeface="JasmineUPC" pitchFamily="18" charset="-34"/>
              </a:rPr>
              <a:t>Osman Villegas</a:t>
            </a:r>
            <a:endParaRPr lang="es-VE" sz="2000" b="1" dirty="0" smtClean="0">
              <a:solidFill>
                <a:schemeClr val="accent1"/>
              </a:solidFill>
              <a:latin typeface="Berlin Sans FB Demi" pitchFamily="34" charset="0"/>
              <a:cs typeface="JasmineUPC" pitchFamily="18" charset="-34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q"/>
            </a:pPr>
            <a:r>
              <a:rPr lang="es-VE" sz="2000" b="1" dirty="0" smtClean="0">
                <a:solidFill>
                  <a:schemeClr val="accent1"/>
                </a:solidFill>
                <a:latin typeface="Berlin Sans FB Demi" pitchFamily="34" charset="0"/>
                <a:cs typeface="JasmineUPC" pitchFamily="18" charset="-34"/>
              </a:rPr>
              <a:t>José Zambrano</a:t>
            </a:r>
            <a:endParaRPr lang="es-VE" sz="2000" b="1" dirty="0" smtClean="0">
              <a:solidFill>
                <a:schemeClr val="accent1"/>
              </a:solidFill>
              <a:latin typeface="Berlin Sans FB Demi" pitchFamily="34" charset="0"/>
              <a:cs typeface="JasmineUPC" pitchFamily="18" charset="-34"/>
            </a:endParaRPr>
          </a:p>
          <a:p>
            <a:pPr>
              <a:buClr>
                <a:srgbClr val="00B0F0"/>
              </a:buClr>
              <a:buFont typeface="Snap ITC" pitchFamily="82" charset="0"/>
              <a:buChar char="æ"/>
            </a:pPr>
            <a:endParaRPr lang="es-VE" sz="1600" dirty="0" smtClean="0">
              <a:solidFill>
                <a:schemeClr val="bg1"/>
              </a:solidFill>
              <a:latin typeface="Berlin Sans FB Demi" pitchFamily="34" charset="0"/>
              <a:cs typeface="JasmineUPC" pitchFamily="18" charset="-34"/>
            </a:endParaRPr>
          </a:p>
          <a:p>
            <a:r>
              <a:rPr lang="es-VE" sz="1600" dirty="0" smtClean="0">
                <a:solidFill>
                  <a:schemeClr val="bg1"/>
                </a:solidFill>
                <a:latin typeface="Berlin Sans FB Demi" pitchFamily="34" charset="0"/>
                <a:cs typeface="JasmineUPC" pitchFamily="18" charset="-34"/>
              </a:rPr>
              <a:t> 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555776" y="6372036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chemeClr val="accent1"/>
                </a:solidFill>
                <a:latin typeface="Berlin Sans FB Demi" pitchFamily="34" charset="0"/>
                <a:cs typeface="JasmineUPC" pitchFamily="18" charset="-34"/>
              </a:rPr>
              <a:t>Barcelona, 20 de Marzo de 2.012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1556792"/>
            <a:ext cx="7920880" cy="383181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for(int k = 0; k &lt; cn; k++)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	if(pertenece[k] == temp) pertenece[k] = 						pertenece[nodoA]; 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arcos++; 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}//Fin -if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}//Fin-while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return arbol; 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}//Fin-kruskal();</a:t>
            </a:r>
          </a:p>
          <a:p>
            <a:pPr>
              <a:lnSpc>
                <a:spcPct val="150000"/>
              </a:lnSpc>
            </a:pP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39552" y="692696"/>
            <a:ext cx="777686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VE" sz="8000" b="1" spc="50" dirty="0" smtClean="0">
                <a:ln w="11430">
                  <a:solidFill>
                    <a:schemeClr val="accent1">
                      <a:lumMod val="10000"/>
                    </a:schemeClr>
                  </a:solidFill>
                </a:ln>
                <a:solidFill>
                  <a:schemeClr val="accent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orte" pitchFamily="66" charset="0"/>
              </a:rPr>
              <a:t>Gracias Por Su Atención</a:t>
            </a:r>
            <a:endParaRPr lang="es-ES" sz="8000" b="1" spc="50" dirty="0">
              <a:ln w="11430">
                <a:solidFill>
                  <a:schemeClr val="accent1">
                    <a:lumMod val="10000"/>
                  </a:schemeClr>
                </a:solidFill>
              </a:ln>
              <a:solidFill>
                <a:schemeClr val="accent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Forte" pitchFamily="66" charset="0"/>
            </a:endParaRPr>
          </a:p>
        </p:txBody>
      </p:sp>
      <p:pic>
        <p:nvPicPr>
          <p:cNvPr id="5" name="Picture 2" descr="http://www.elparquetalavera.net/aplausos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9704" y="3667844"/>
            <a:ext cx="2342042" cy="2252822"/>
          </a:xfrm>
          <a:prstGeom prst="rect">
            <a:avLst/>
          </a:prstGeom>
          <a:noFill/>
        </p:spPr>
      </p:pic>
      <p:pic>
        <p:nvPicPr>
          <p:cNvPr id="6" name="Picture 2" descr="http://www.elparquetalavera.net/aplausos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883868"/>
            <a:ext cx="2342042" cy="225282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71604" y="785794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600" b="1" i="1" dirty="0" smtClean="0">
                <a:cs typeface="Arial" pitchFamily="34" charset="0"/>
              </a:rPr>
              <a:t>Algoritmo de </a:t>
            </a:r>
            <a:r>
              <a:rPr lang="es-VE" sz="3600" b="1" i="1" dirty="0" err="1" smtClean="0">
                <a:cs typeface="Arial" pitchFamily="34" charset="0"/>
              </a:rPr>
              <a:t>Kruskal</a:t>
            </a:r>
            <a:endParaRPr lang="es-VE" sz="3600" b="1" i="1" dirty="0"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7158" y="2214554"/>
            <a:ext cx="4786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>
                <a:solidFill>
                  <a:schemeClr val="accent1"/>
                </a:solidFill>
              </a:rPr>
              <a:t>Joseph B. </a:t>
            </a:r>
            <a:r>
              <a:rPr lang="es-VE" sz="2400" b="1" dirty="0" err="1" smtClean="0">
                <a:solidFill>
                  <a:schemeClr val="accent1"/>
                </a:solidFill>
              </a:rPr>
              <a:t>Kruskal</a:t>
            </a:r>
            <a:r>
              <a:rPr lang="es-VE" sz="2400" b="1" dirty="0" smtClean="0">
                <a:solidFill>
                  <a:schemeClr val="accent1"/>
                </a:solidFill>
              </a:rPr>
              <a:t> (1928 - 2010)</a:t>
            </a:r>
          </a:p>
          <a:p>
            <a:pPr algn="ctr"/>
            <a:endParaRPr lang="es-VE" sz="2400" b="1" dirty="0">
              <a:solidFill>
                <a:schemeClr val="accent1"/>
              </a:solidFill>
            </a:endParaRPr>
          </a:p>
          <a:p>
            <a:pPr algn="ctr">
              <a:buFontTx/>
              <a:buChar char="-"/>
            </a:pPr>
            <a:r>
              <a:rPr lang="es-VE" sz="2400" b="1" dirty="0" smtClean="0">
                <a:solidFill>
                  <a:schemeClr val="accent1"/>
                </a:solidFill>
              </a:rPr>
              <a:t> Aportes.</a:t>
            </a:r>
          </a:p>
          <a:p>
            <a:pPr algn="ctr">
              <a:buFontTx/>
              <a:buChar char="-"/>
            </a:pPr>
            <a:endParaRPr lang="es-VE" sz="2400" b="1" dirty="0" smtClean="0">
              <a:solidFill>
                <a:schemeClr val="accent1"/>
              </a:solidFill>
            </a:endParaRPr>
          </a:p>
          <a:p>
            <a:pPr algn="ctr">
              <a:buFontTx/>
              <a:buChar char="-"/>
            </a:pPr>
            <a:r>
              <a:rPr lang="es-VE" sz="2400" b="1" dirty="0" smtClean="0">
                <a:solidFill>
                  <a:schemeClr val="accent1"/>
                </a:solidFill>
              </a:rPr>
              <a:t> Algoritmo </a:t>
            </a:r>
            <a:r>
              <a:rPr lang="es-VE" sz="2400" b="1" dirty="0" err="1" smtClean="0">
                <a:solidFill>
                  <a:schemeClr val="accent1"/>
                </a:solidFill>
              </a:rPr>
              <a:t>Minimal</a:t>
            </a:r>
            <a:r>
              <a:rPr lang="es-VE" sz="2400" b="1" dirty="0" smtClean="0">
                <a:solidFill>
                  <a:schemeClr val="accent1"/>
                </a:solidFill>
              </a:rPr>
              <a:t> </a:t>
            </a:r>
            <a:r>
              <a:rPr lang="es-VE" sz="2400" b="1" dirty="0" err="1" smtClean="0">
                <a:solidFill>
                  <a:schemeClr val="accent1"/>
                </a:solidFill>
              </a:rPr>
              <a:t>Spanning</a:t>
            </a:r>
            <a:r>
              <a:rPr lang="es-VE" sz="2400" b="1" dirty="0" smtClean="0">
                <a:solidFill>
                  <a:schemeClr val="accent1"/>
                </a:solidFill>
              </a:rPr>
              <a:t> </a:t>
            </a:r>
            <a:r>
              <a:rPr lang="es-VE" sz="2400" b="1" dirty="0" err="1" smtClean="0">
                <a:solidFill>
                  <a:schemeClr val="accent1"/>
                </a:solidFill>
              </a:rPr>
              <a:t>tree</a:t>
            </a:r>
            <a:r>
              <a:rPr lang="es-VE" sz="2400" b="1" dirty="0" smtClean="0">
                <a:solidFill>
                  <a:schemeClr val="accent1"/>
                </a:solidFill>
              </a:rPr>
              <a:t> (MST) (1956)</a:t>
            </a:r>
          </a:p>
          <a:p>
            <a:pPr algn="ctr">
              <a:buFontTx/>
              <a:buChar char="-"/>
            </a:pPr>
            <a:endParaRPr lang="es-VE" sz="2400" b="1" dirty="0" smtClean="0">
              <a:solidFill>
                <a:schemeClr val="accent1"/>
              </a:solidFill>
            </a:endParaRPr>
          </a:p>
          <a:p>
            <a:pPr algn="ctr">
              <a:buFontTx/>
              <a:buChar char="-"/>
            </a:pPr>
            <a:r>
              <a:rPr lang="es-VE" sz="2400" b="1" dirty="0">
                <a:solidFill>
                  <a:schemeClr val="accent1"/>
                </a:solidFill>
              </a:rPr>
              <a:t> </a:t>
            </a:r>
            <a:r>
              <a:rPr lang="es-VE" sz="2400" b="1" dirty="0" smtClean="0">
                <a:solidFill>
                  <a:schemeClr val="accent1"/>
                </a:solidFill>
              </a:rPr>
              <a:t>Objetivo del Algoritmo</a:t>
            </a:r>
          </a:p>
          <a:p>
            <a:pPr algn="ctr"/>
            <a:endParaRPr lang="es-VE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 descr="Joseph B. Krusk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2071678"/>
            <a:ext cx="2786082" cy="351046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571604" y="785794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600" b="1" i="1" dirty="0" smtClean="0">
                <a:cs typeface="Arial" pitchFamily="34" charset="0"/>
              </a:rPr>
              <a:t>Algoritmo de </a:t>
            </a:r>
            <a:r>
              <a:rPr lang="es-VE" sz="3600" b="1" i="1" dirty="0" err="1" smtClean="0">
                <a:cs typeface="Arial" pitchFamily="34" charset="0"/>
              </a:rPr>
              <a:t>Kruskal</a:t>
            </a:r>
            <a:endParaRPr lang="es-VE" sz="3600" b="1" i="1" dirty="0"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71670" y="1643050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dirty="0" smtClean="0">
                <a:solidFill>
                  <a:schemeClr val="accent1"/>
                </a:solidFill>
              </a:rPr>
              <a:t>Ejemplo grafico de algoritmo:</a:t>
            </a:r>
          </a:p>
        </p:txBody>
      </p:sp>
      <p:pic>
        <p:nvPicPr>
          <p:cNvPr id="14338" name="Picture 2" descr="Archivo:Minimum spanning tre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285992"/>
            <a:ext cx="5857916" cy="3221854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2000232" y="5429264"/>
            <a:ext cx="478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solidFill>
                  <a:schemeClr val="accent1"/>
                </a:solidFill>
              </a:rPr>
              <a:t>Fuente:  Biblioteca virtual www.wikipedia.com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71604" y="785794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600" b="1" i="1" dirty="0" smtClean="0">
                <a:cs typeface="Arial" pitchFamily="34" charset="0"/>
              </a:rPr>
              <a:t>Algoritmo de </a:t>
            </a:r>
            <a:r>
              <a:rPr lang="es-VE" sz="3600" b="1" i="1" dirty="0" err="1" smtClean="0">
                <a:cs typeface="Arial" pitchFamily="34" charset="0"/>
              </a:rPr>
              <a:t>Kruskal</a:t>
            </a:r>
            <a:endParaRPr lang="es-VE" sz="3600" b="1" i="1" dirty="0"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214414" y="3571876"/>
            <a:ext cx="235745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VE" sz="2400" b="1" i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Aplicaciones</a:t>
            </a:r>
            <a:endParaRPr lang="es-VE" sz="2400" b="1" i="1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4" name="Picture 4" descr="http://static2.avn.info.ve/sites/default/files/imagecache/nodo-imagen-principal-arriba/fotografia/201210/img_947213269862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1571612"/>
            <a:ext cx="2239621" cy="1357322"/>
          </a:xfrm>
          <a:prstGeom prst="rect">
            <a:avLst/>
          </a:prstGeom>
          <a:noFill/>
        </p:spPr>
      </p:pic>
      <p:pic>
        <p:nvPicPr>
          <p:cNvPr id="15366" name="Picture 6" descr="http://internetytelevison.files.wordpress.com/2012/06/20070821klpinginf_18-ges-sco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4857760"/>
            <a:ext cx="2327229" cy="1428760"/>
          </a:xfrm>
          <a:prstGeom prst="rect">
            <a:avLst/>
          </a:prstGeom>
          <a:noFill/>
        </p:spPr>
      </p:pic>
      <p:pic>
        <p:nvPicPr>
          <p:cNvPr id="15368" name="Picture 8" descr="http://thumbs.dreamstime.com/thumb_500/12729447821eO12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3143248"/>
            <a:ext cx="2214578" cy="1428760"/>
          </a:xfrm>
          <a:prstGeom prst="rect">
            <a:avLst/>
          </a:prstGeom>
          <a:noFill/>
        </p:spPr>
      </p:pic>
      <p:sp>
        <p:nvSpPr>
          <p:cNvPr id="20" name="19 Flecha doblada hacia arriba"/>
          <p:cNvSpPr/>
          <p:nvPr/>
        </p:nvSpPr>
        <p:spPr>
          <a:xfrm rot="5400000">
            <a:off x="2285984" y="4071942"/>
            <a:ext cx="1285884" cy="1571636"/>
          </a:xfrm>
          <a:prstGeom prst="bentUpArrow">
            <a:avLst>
              <a:gd name="adj1" fmla="val 10274"/>
              <a:gd name="adj2" fmla="val 12875"/>
              <a:gd name="adj3" fmla="val 23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20 Flecha doblada"/>
          <p:cNvSpPr/>
          <p:nvPr/>
        </p:nvSpPr>
        <p:spPr>
          <a:xfrm>
            <a:off x="2143108" y="2071678"/>
            <a:ext cx="1643074" cy="1285884"/>
          </a:xfrm>
          <a:prstGeom prst="bentArrow">
            <a:avLst>
              <a:gd name="adj1" fmla="val 11237"/>
              <a:gd name="adj2" fmla="val 12957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22" name="21 Flecha derecha"/>
          <p:cNvSpPr/>
          <p:nvPr/>
        </p:nvSpPr>
        <p:spPr>
          <a:xfrm>
            <a:off x="3714744" y="3643314"/>
            <a:ext cx="150019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71600" y="548680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i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Ejemplo ilustrativo del Algoritmo</a:t>
            </a:r>
            <a:endParaRPr lang="es-ES" sz="3600" b="1" i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19" name="118 Grupo"/>
          <p:cNvGrpSpPr/>
          <p:nvPr/>
        </p:nvGrpSpPr>
        <p:grpSpPr>
          <a:xfrm>
            <a:off x="1691680" y="1340768"/>
            <a:ext cx="5760640" cy="5112568"/>
            <a:chOff x="2555776" y="1484784"/>
            <a:chExt cx="5760640" cy="5112568"/>
          </a:xfrm>
        </p:grpSpPr>
        <p:sp>
          <p:nvSpPr>
            <p:cNvPr id="112" name="111 CuadroTexto"/>
            <p:cNvSpPr txBox="1"/>
            <p:nvPr/>
          </p:nvSpPr>
          <p:spPr>
            <a:xfrm>
              <a:off x="2555776" y="1484784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s-E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grpSp>
          <p:nvGrpSpPr>
            <p:cNvPr id="118" name="117 Grupo"/>
            <p:cNvGrpSpPr/>
            <p:nvPr/>
          </p:nvGrpSpPr>
          <p:grpSpPr>
            <a:xfrm>
              <a:off x="2555776" y="1628800"/>
              <a:ext cx="5760640" cy="4968552"/>
              <a:chOff x="2555776" y="1628800"/>
              <a:chExt cx="5760640" cy="4968552"/>
            </a:xfrm>
          </p:grpSpPr>
          <p:sp>
            <p:nvSpPr>
              <p:cNvPr id="13" name="12 Conector"/>
              <p:cNvSpPr/>
              <p:nvPr/>
            </p:nvSpPr>
            <p:spPr>
              <a:xfrm>
                <a:off x="7668344" y="1988840"/>
                <a:ext cx="288032" cy="288032"/>
              </a:xfrm>
              <a:prstGeom prst="flowChartConnector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13 Conector"/>
              <p:cNvSpPr/>
              <p:nvPr/>
            </p:nvSpPr>
            <p:spPr>
              <a:xfrm>
                <a:off x="7596336" y="6309320"/>
                <a:ext cx="288032" cy="288032"/>
              </a:xfrm>
              <a:prstGeom prst="flowChartConnector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14 Conector"/>
              <p:cNvSpPr/>
              <p:nvPr/>
            </p:nvSpPr>
            <p:spPr>
              <a:xfrm>
                <a:off x="5148064" y="5733256"/>
                <a:ext cx="288032" cy="288032"/>
              </a:xfrm>
              <a:prstGeom prst="flowChartConnector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15 Conector"/>
              <p:cNvSpPr/>
              <p:nvPr/>
            </p:nvSpPr>
            <p:spPr>
              <a:xfrm>
                <a:off x="7164288" y="4437112"/>
                <a:ext cx="288032" cy="288032"/>
              </a:xfrm>
              <a:prstGeom prst="flowChartConnector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16 Conector"/>
              <p:cNvSpPr/>
              <p:nvPr/>
            </p:nvSpPr>
            <p:spPr>
              <a:xfrm>
                <a:off x="2843808" y="4653136"/>
                <a:ext cx="288032" cy="288032"/>
              </a:xfrm>
              <a:prstGeom prst="flowChartConnector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17 Conector"/>
              <p:cNvSpPr/>
              <p:nvPr/>
            </p:nvSpPr>
            <p:spPr>
              <a:xfrm>
                <a:off x="2843808" y="1844824"/>
                <a:ext cx="288032" cy="288032"/>
              </a:xfrm>
              <a:prstGeom prst="flowChartConnector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18 Conector"/>
              <p:cNvSpPr/>
              <p:nvPr/>
            </p:nvSpPr>
            <p:spPr>
              <a:xfrm>
                <a:off x="5148064" y="2852936"/>
                <a:ext cx="288032" cy="288032"/>
              </a:xfrm>
              <a:prstGeom prst="flowChartConnector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20 Conector recto"/>
              <p:cNvCxnSpPr>
                <a:stCxn id="18" idx="6"/>
                <a:endCxn id="19" idx="1"/>
              </p:cNvCxnSpPr>
              <p:nvPr/>
            </p:nvCxnSpPr>
            <p:spPr>
              <a:xfrm>
                <a:off x="3131840" y="1988840"/>
                <a:ext cx="2058405" cy="906277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21 Conector recto"/>
              <p:cNvCxnSpPr>
                <a:stCxn id="18" idx="4"/>
                <a:endCxn id="17" idx="0"/>
              </p:cNvCxnSpPr>
              <p:nvPr/>
            </p:nvCxnSpPr>
            <p:spPr>
              <a:xfrm>
                <a:off x="2987824" y="2132856"/>
                <a:ext cx="0" cy="252028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22 Conector recto"/>
              <p:cNvCxnSpPr>
                <a:stCxn id="19" idx="7"/>
                <a:endCxn id="13" idx="3"/>
              </p:cNvCxnSpPr>
              <p:nvPr/>
            </p:nvCxnSpPr>
            <p:spPr>
              <a:xfrm flipV="1">
                <a:off x="5393915" y="2234691"/>
                <a:ext cx="2316610" cy="660426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23 Conector recto"/>
              <p:cNvCxnSpPr>
                <a:stCxn id="17" idx="5"/>
                <a:endCxn id="15" idx="1"/>
              </p:cNvCxnSpPr>
              <p:nvPr/>
            </p:nvCxnSpPr>
            <p:spPr>
              <a:xfrm>
                <a:off x="3089659" y="4898987"/>
                <a:ext cx="2100586" cy="87645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32 Conector recto"/>
              <p:cNvCxnSpPr>
                <a:stCxn id="15" idx="6"/>
                <a:endCxn id="14" idx="2"/>
              </p:cNvCxnSpPr>
              <p:nvPr/>
            </p:nvCxnSpPr>
            <p:spPr>
              <a:xfrm>
                <a:off x="5436096" y="5877272"/>
                <a:ext cx="2160240" cy="576064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35 Conector recto"/>
              <p:cNvCxnSpPr>
                <a:stCxn id="13" idx="4"/>
                <a:endCxn id="16" idx="0"/>
              </p:cNvCxnSpPr>
              <p:nvPr/>
            </p:nvCxnSpPr>
            <p:spPr>
              <a:xfrm flipH="1">
                <a:off x="7308304" y="2276872"/>
                <a:ext cx="504056" cy="216024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40 Conector recto"/>
              <p:cNvCxnSpPr>
                <a:stCxn id="16" idx="4"/>
                <a:endCxn id="14" idx="7"/>
              </p:cNvCxnSpPr>
              <p:nvPr/>
            </p:nvCxnSpPr>
            <p:spPr>
              <a:xfrm>
                <a:off x="7308304" y="4725144"/>
                <a:ext cx="533883" cy="1626357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>
                <a:stCxn id="17" idx="6"/>
                <a:endCxn id="16" idx="2"/>
              </p:cNvCxnSpPr>
              <p:nvPr/>
            </p:nvCxnSpPr>
            <p:spPr>
              <a:xfrm flipV="1">
                <a:off x="3131840" y="4581128"/>
                <a:ext cx="4032448" cy="216024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52 Conector recto"/>
              <p:cNvCxnSpPr>
                <a:stCxn id="15" idx="7"/>
                <a:endCxn id="16" idx="3"/>
              </p:cNvCxnSpPr>
              <p:nvPr/>
            </p:nvCxnSpPr>
            <p:spPr>
              <a:xfrm flipV="1">
                <a:off x="5393915" y="4682963"/>
                <a:ext cx="1812554" cy="1092474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"/>
              <p:cNvCxnSpPr>
                <a:stCxn id="17" idx="7"/>
                <a:endCxn id="19" idx="3"/>
              </p:cNvCxnSpPr>
              <p:nvPr/>
            </p:nvCxnSpPr>
            <p:spPr>
              <a:xfrm flipV="1">
                <a:off x="3089659" y="3098787"/>
                <a:ext cx="2100586" cy="1596530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58 Conector recto"/>
              <p:cNvCxnSpPr>
                <a:stCxn id="19" idx="5"/>
                <a:endCxn id="16" idx="1"/>
              </p:cNvCxnSpPr>
              <p:nvPr/>
            </p:nvCxnSpPr>
            <p:spPr>
              <a:xfrm>
                <a:off x="5393915" y="3098787"/>
                <a:ext cx="1812554" cy="1380506"/>
              </a:xfrm>
              <a:prstGeom prst="line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9" name="98 CuadroTexto"/>
              <p:cNvSpPr txBox="1"/>
              <p:nvPr/>
            </p:nvSpPr>
            <p:spPr>
              <a:xfrm>
                <a:off x="3995936" y="206084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7</a:t>
                </a:r>
              </a:p>
            </p:txBody>
          </p:sp>
          <p:sp>
            <p:nvSpPr>
              <p:cNvPr id="100" name="99 CuadroTexto"/>
              <p:cNvSpPr txBox="1"/>
              <p:nvPr/>
            </p:nvSpPr>
            <p:spPr>
              <a:xfrm>
                <a:off x="6372200" y="220486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8</a:t>
                </a:r>
              </a:p>
            </p:txBody>
          </p:sp>
          <p:sp>
            <p:nvSpPr>
              <p:cNvPr id="102" name="101 CuadroTexto"/>
              <p:cNvSpPr txBox="1"/>
              <p:nvPr/>
            </p:nvSpPr>
            <p:spPr>
              <a:xfrm>
                <a:off x="3995936" y="3429000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9</a:t>
                </a:r>
                <a:endParaRPr lang="es-ES" dirty="0"/>
              </a:p>
            </p:txBody>
          </p:sp>
          <p:sp>
            <p:nvSpPr>
              <p:cNvPr id="103" name="102 CuadroTexto"/>
              <p:cNvSpPr txBox="1"/>
              <p:nvPr/>
            </p:nvSpPr>
            <p:spPr>
              <a:xfrm>
                <a:off x="6300192" y="3356992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7</a:t>
                </a:r>
              </a:p>
            </p:txBody>
          </p:sp>
          <p:sp>
            <p:nvSpPr>
              <p:cNvPr id="104" name="103 CuadroTexto"/>
              <p:cNvSpPr txBox="1"/>
              <p:nvPr/>
            </p:nvSpPr>
            <p:spPr>
              <a:xfrm>
                <a:off x="2699792" y="314096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5</a:t>
                </a:r>
                <a:endParaRPr lang="es-ES" dirty="0"/>
              </a:p>
            </p:txBody>
          </p:sp>
          <p:sp>
            <p:nvSpPr>
              <p:cNvPr id="105" name="104 CuadroTexto"/>
              <p:cNvSpPr txBox="1"/>
              <p:nvPr/>
            </p:nvSpPr>
            <p:spPr>
              <a:xfrm>
                <a:off x="3923928" y="537321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6</a:t>
                </a:r>
                <a:endParaRPr lang="es-ES" dirty="0"/>
              </a:p>
            </p:txBody>
          </p:sp>
          <p:sp>
            <p:nvSpPr>
              <p:cNvPr id="106" name="105 CuadroTexto"/>
              <p:cNvSpPr txBox="1"/>
              <p:nvPr/>
            </p:nvSpPr>
            <p:spPr>
              <a:xfrm>
                <a:off x="5148064" y="429309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15</a:t>
                </a:r>
                <a:endParaRPr lang="es-ES" dirty="0"/>
              </a:p>
            </p:txBody>
          </p:sp>
          <p:sp>
            <p:nvSpPr>
              <p:cNvPr id="107" name="106 CuadroTexto"/>
              <p:cNvSpPr txBox="1"/>
              <p:nvPr/>
            </p:nvSpPr>
            <p:spPr>
              <a:xfrm>
                <a:off x="6300192" y="5157192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8</a:t>
                </a:r>
                <a:endParaRPr lang="es-ES" dirty="0"/>
              </a:p>
            </p:txBody>
          </p:sp>
          <p:sp>
            <p:nvSpPr>
              <p:cNvPr id="108" name="107 CuadroTexto"/>
              <p:cNvSpPr txBox="1"/>
              <p:nvPr/>
            </p:nvSpPr>
            <p:spPr>
              <a:xfrm>
                <a:off x="7596336" y="530120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9</a:t>
                </a:r>
                <a:endParaRPr lang="es-ES" dirty="0"/>
              </a:p>
            </p:txBody>
          </p:sp>
          <p:sp>
            <p:nvSpPr>
              <p:cNvPr id="109" name="108 CuadroTexto"/>
              <p:cNvSpPr txBox="1"/>
              <p:nvPr/>
            </p:nvSpPr>
            <p:spPr>
              <a:xfrm>
                <a:off x="6228184" y="616530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11</a:t>
                </a:r>
                <a:endParaRPr lang="es-ES" dirty="0"/>
              </a:p>
            </p:txBody>
          </p:sp>
          <p:sp>
            <p:nvSpPr>
              <p:cNvPr id="110" name="109 CuadroTexto"/>
              <p:cNvSpPr txBox="1"/>
              <p:nvPr/>
            </p:nvSpPr>
            <p:spPr>
              <a:xfrm>
                <a:off x="7596336" y="321297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5</a:t>
                </a:r>
                <a:endParaRPr lang="es-ES" dirty="0"/>
              </a:p>
            </p:txBody>
          </p:sp>
          <p:sp>
            <p:nvSpPr>
              <p:cNvPr id="111" name="110 CuadroTexto"/>
              <p:cNvSpPr txBox="1"/>
              <p:nvPr/>
            </p:nvSpPr>
            <p:spPr>
              <a:xfrm>
                <a:off x="5076056" y="2348880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13" name="112 CuadroTexto"/>
              <p:cNvSpPr txBox="1"/>
              <p:nvPr/>
            </p:nvSpPr>
            <p:spPr>
              <a:xfrm>
                <a:off x="7740352" y="1628800"/>
                <a:ext cx="288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14" name="113 CuadroTexto"/>
              <p:cNvSpPr txBox="1"/>
              <p:nvPr/>
            </p:nvSpPr>
            <p:spPr>
              <a:xfrm>
                <a:off x="7524328" y="4293096"/>
                <a:ext cx="288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115" name="114 CuadroTexto"/>
              <p:cNvSpPr txBox="1"/>
              <p:nvPr/>
            </p:nvSpPr>
            <p:spPr>
              <a:xfrm>
                <a:off x="2555776" y="4437112"/>
                <a:ext cx="288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16" name="115 CuadroTexto"/>
              <p:cNvSpPr txBox="1"/>
              <p:nvPr/>
            </p:nvSpPr>
            <p:spPr>
              <a:xfrm>
                <a:off x="4932040" y="5877272"/>
                <a:ext cx="288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F</a:t>
                </a:r>
              </a:p>
            </p:txBody>
          </p:sp>
          <p:sp>
            <p:nvSpPr>
              <p:cNvPr id="117" name="116 CuadroTexto"/>
              <p:cNvSpPr txBox="1"/>
              <p:nvPr/>
            </p:nvSpPr>
            <p:spPr>
              <a:xfrm>
                <a:off x="8028384" y="6093296"/>
                <a:ext cx="288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G</a:t>
                </a:r>
              </a:p>
            </p:txBody>
          </p:sp>
        </p:grp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40 Grupo"/>
          <p:cNvGrpSpPr/>
          <p:nvPr/>
        </p:nvGrpSpPr>
        <p:grpSpPr>
          <a:xfrm>
            <a:off x="1691680" y="1340768"/>
            <a:ext cx="5760640" cy="5112568"/>
            <a:chOff x="1691680" y="1340768"/>
            <a:chExt cx="5760640" cy="5112568"/>
          </a:xfrm>
        </p:grpSpPr>
        <p:sp>
          <p:nvSpPr>
            <p:cNvPr id="3" name="2 CuadroTexto"/>
            <p:cNvSpPr txBox="1"/>
            <p:nvPr/>
          </p:nvSpPr>
          <p:spPr>
            <a:xfrm>
              <a:off x="1691680" y="1340768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s-E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4 Conector"/>
            <p:cNvSpPr/>
            <p:nvPr/>
          </p:nvSpPr>
          <p:spPr>
            <a:xfrm>
              <a:off x="6804248" y="1844824"/>
              <a:ext cx="288032" cy="288032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Conector"/>
            <p:cNvSpPr/>
            <p:nvPr/>
          </p:nvSpPr>
          <p:spPr>
            <a:xfrm>
              <a:off x="6732240" y="6165304"/>
              <a:ext cx="288032" cy="288032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Conector"/>
            <p:cNvSpPr/>
            <p:nvPr/>
          </p:nvSpPr>
          <p:spPr>
            <a:xfrm>
              <a:off x="4283968" y="5589240"/>
              <a:ext cx="288032" cy="288032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Conector"/>
            <p:cNvSpPr/>
            <p:nvPr/>
          </p:nvSpPr>
          <p:spPr>
            <a:xfrm>
              <a:off x="6300192" y="4293096"/>
              <a:ext cx="288032" cy="288032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Conector"/>
            <p:cNvSpPr/>
            <p:nvPr/>
          </p:nvSpPr>
          <p:spPr>
            <a:xfrm>
              <a:off x="1979712" y="4509120"/>
              <a:ext cx="288032" cy="288032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onector"/>
            <p:cNvSpPr/>
            <p:nvPr/>
          </p:nvSpPr>
          <p:spPr>
            <a:xfrm>
              <a:off x="1979712" y="1700808"/>
              <a:ext cx="288032" cy="288032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Conector"/>
            <p:cNvSpPr/>
            <p:nvPr/>
          </p:nvSpPr>
          <p:spPr>
            <a:xfrm>
              <a:off x="4283968" y="2708920"/>
              <a:ext cx="288032" cy="288032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" name="11 Conector recto"/>
            <p:cNvCxnSpPr>
              <a:stCxn id="10" idx="6"/>
              <a:endCxn id="11" idx="1"/>
            </p:cNvCxnSpPr>
            <p:nvPr/>
          </p:nvCxnSpPr>
          <p:spPr>
            <a:xfrm>
              <a:off x="2267744" y="1844824"/>
              <a:ext cx="2058405" cy="906277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>
              <a:stCxn id="10" idx="4"/>
              <a:endCxn id="9" idx="0"/>
            </p:cNvCxnSpPr>
            <p:nvPr/>
          </p:nvCxnSpPr>
          <p:spPr>
            <a:xfrm>
              <a:off x="2123728" y="1988840"/>
              <a:ext cx="0" cy="25202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>
              <a:stCxn id="11" idx="7"/>
              <a:endCxn id="5" idx="3"/>
            </p:cNvCxnSpPr>
            <p:nvPr/>
          </p:nvCxnSpPr>
          <p:spPr>
            <a:xfrm flipV="1">
              <a:off x="4529819" y="2090675"/>
              <a:ext cx="2316610" cy="660426"/>
            </a:xfrm>
            <a:prstGeom prst="line">
              <a:avLst/>
            </a:prstGeom>
            <a:ln>
              <a:solidFill>
                <a:srgbClr val="FF5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9" idx="5"/>
              <a:endCxn id="7" idx="1"/>
            </p:cNvCxnSpPr>
            <p:nvPr/>
          </p:nvCxnSpPr>
          <p:spPr>
            <a:xfrm>
              <a:off x="2225563" y="4754971"/>
              <a:ext cx="2100586" cy="87645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7" idx="6"/>
              <a:endCxn id="6" idx="2"/>
            </p:cNvCxnSpPr>
            <p:nvPr/>
          </p:nvCxnSpPr>
          <p:spPr>
            <a:xfrm>
              <a:off x="4572000" y="5733256"/>
              <a:ext cx="2160240" cy="576064"/>
            </a:xfrm>
            <a:prstGeom prst="line">
              <a:avLst/>
            </a:prstGeom>
            <a:ln>
              <a:solidFill>
                <a:srgbClr val="FF5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5" idx="4"/>
              <a:endCxn id="8" idx="0"/>
            </p:cNvCxnSpPr>
            <p:nvPr/>
          </p:nvCxnSpPr>
          <p:spPr>
            <a:xfrm flipH="1">
              <a:off x="6444208" y="2132856"/>
              <a:ext cx="504056" cy="216024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8" idx="4"/>
              <a:endCxn id="6" idx="7"/>
            </p:cNvCxnSpPr>
            <p:nvPr/>
          </p:nvCxnSpPr>
          <p:spPr>
            <a:xfrm>
              <a:off x="6444208" y="4581128"/>
              <a:ext cx="533883" cy="1626357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9" idx="6"/>
              <a:endCxn id="8" idx="2"/>
            </p:cNvCxnSpPr>
            <p:nvPr/>
          </p:nvCxnSpPr>
          <p:spPr>
            <a:xfrm flipV="1">
              <a:off x="2267744" y="4437112"/>
              <a:ext cx="4032448" cy="216024"/>
            </a:xfrm>
            <a:prstGeom prst="line">
              <a:avLst/>
            </a:prstGeom>
            <a:ln>
              <a:solidFill>
                <a:srgbClr val="FF5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7" idx="7"/>
              <a:endCxn id="8" idx="3"/>
            </p:cNvCxnSpPr>
            <p:nvPr/>
          </p:nvCxnSpPr>
          <p:spPr>
            <a:xfrm flipV="1">
              <a:off x="4529819" y="4538947"/>
              <a:ext cx="1812554" cy="1092474"/>
            </a:xfrm>
            <a:prstGeom prst="line">
              <a:avLst/>
            </a:prstGeom>
            <a:ln>
              <a:solidFill>
                <a:srgbClr val="FF5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9" idx="7"/>
              <a:endCxn id="11" idx="3"/>
            </p:cNvCxnSpPr>
            <p:nvPr/>
          </p:nvCxnSpPr>
          <p:spPr>
            <a:xfrm flipV="1">
              <a:off x="2225563" y="2954771"/>
              <a:ext cx="2100586" cy="1596530"/>
            </a:xfrm>
            <a:prstGeom prst="line">
              <a:avLst/>
            </a:prstGeom>
            <a:ln>
              <a:solidFill>
                <a:srgbClr val="FF5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11" idx="5"/>
              <a:endCxn id="8" idx="1"/>
            </p:cNvCxnSpPr>
            <p:nvPr/>
          </p:nvCxnSpPr>
          <p:spPr>
            <a:xfrm>
              <a:off x="4529819" y="2954771"/>
              <a:ext cx="1812554" cy="138050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22 CuadroTexto"/>
            <p:cNvSpPr txBox="1"/>
            <p:nvPr/>
          </p:nvSpPr>
          <p:spPr>
            <a:xfrm>
              <a:off x="3131840" y="191683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7</a:t>
              </a: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5508104" y="2060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8</a:t>
              </a: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131840" y="328498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9</a:t>
              </a:r>
              <a:endParaRPr lang="es-ES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5436096" y="321297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7</a:t>
              </a: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1835696" y="299695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5</a:t>
              </a:r>
              <a:endParaRPr lang="es-ES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059832" y="522920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6</a:t>
              </a:r>
              <a:endParaRPr lang="es-ES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4283968" y="41490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15</a:t>
              </a:r>
              <a:endParaRPr lang="es-ES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5436096" y="501317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8</a:t>
              </a:r>
              <a:endParaRPr lang="es-ES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732240" y="515719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9</a:t>
              </a:r>
              <a:endParaRPr lang="es-ES" dirty="0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5364088" y="60212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11</a:t>
              </a:r>
              <a:endParaRPr lang="es-ES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6732240" y="306896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5</a:t>
              </a:r>
              <a:endParaRPr lang="es-ES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4211960" y="2204864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6876256" y="1484784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6660232" y="4149080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1691680" y="4293096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4067944" y="5733256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</a:t>
              </a: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7164288" y="5949280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G</a:t>
              </a:r>
            </a:p>
          </p:txBody>
        </p:sp>
      </p:grpSp>
    </p:spTree>
  </p:cSld>
  <p:clrMapOvr>
    <a:masterClrMapping/>
  </p:clrMapOvr>
  <p:transition spd="med"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305800" cy="650336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s-ES" sz="3600" i="1" dirty="0" smtClean="0">
                <a:solidFill>
                  <a:schemeClr val="tx1"/>
                </a:solidFill>
                <a:latin typeface="+mn-lt"/>
              </a:rPr>
              <a:t>Implementación</a:t>
            </a:r>
            <a:endParaRPr lang="es-ES" sz="36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755576" y="1268760"/>
            <a:ext cx="7704856" cy="50783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cn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//cantidad de nodos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vector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vector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&lt;int&gt;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&gt;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ady;	//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matriz de 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adyacencia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//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Devuelve la matriz de adyacencia del arbol 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mínimo. 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vector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vector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&lt;int&gt;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&gt;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Grafo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::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kruskal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vector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vector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&lt;int&gt;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&gt;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adyacencia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this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-&gt;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ady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vector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vector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&lt;int&gt;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&gt;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arbol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cn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vector&lt;int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&gt;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pertenece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cn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// indica a que arbol pertenece el 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nodo</a:t>
            </a:r>
          </a:p>
          <a:p>
            <a:pPr>
              <a:lnSpc>
                <a:spcPct val="150000"/>
              </a:lnSpc>
            </a:pP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for(int i </a:t>
            </a: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0;</a:t>
            </a: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 </a:t>
            </a: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</a:t>
            </a: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cn</a:t>
            </a: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;</a:t>
            </a: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i++){</a:t>
            </a:r>
          </a:p>
          <a:p>
            <a:pPr>
              <a:lnSpc>
                <a:spcPct val="150000"/>
              </a:lnSpc>
            </a:pP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 arbol</a:t>
            </a: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[</a:t>
            </a: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</a:t>
            </a: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vector</a:t>
            </a: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&lt;int&gt;</a:t>
            </a: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cn, INF</a:t>
            </a: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);</a:t>
            </a: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pertenece</a:t>
            </a: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[</a:t>
            </a: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</a:t>
            </a: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i;</a:t>
            </a:r>
          </a:p>
          <a:p>
            <a:pPr>
              <a:lnSpc>
                <a:spcPct val="150000"/>
              </a:lnSpc>
            </a:pPr>
            <a:r>
              <a:rPr lang="nn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 </a:t>
            </a:r>
            <a:r>
              <a:rPr lang="nn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}</a:t>
            </a: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548680"/>
            <a:ext cx="7704856" cy="590931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int nodoA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nodoB;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int arcos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while(arcos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cn){</a:t>
            </a:r>
          </a:p>
          <a:p>
            <a:pPr>
              <a:lnSpc>
                <a:spcPct val="150000"/>
              </a:lnSpc>
            </a:pP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//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Encontrar el arco 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mínimo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 no forma ciclo y guardar 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//los nodos y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 distancia.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int min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INF;</a:t>
            </a:r>
          </a:p>
          <a:p>
            <a:pPr>
              <a:lnSpc>
                <a:spcPct val="150000"/>
              </a:lnSpc>
            </a:pP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for(int i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cn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i++)</a:t>
            </a:r>
          </a:p>
          <a:p>
            <a:pPr>
              <a:lnSpc>
                <a:spcPct val="150000"/>
              </a:lnSpc>
            </a:pP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for(int j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j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&lt;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cn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j++)</a:t>
            </a:r>
          </a:p>
          <a:p>
            <a:pPr>
              <a:lnSpc>
                <a:spcPct val="150000"/>
              </a:lnSpc>
            </a:pP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if(min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&gt;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adyacencia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[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][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&amp;&amp;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						pertenece[i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!= pertenece[j]){</a:t>
            </a:r>
          </a:p>
          <a:p>
            <a:pPr>
              <a:lnSpc>
                <a:spcPct val="150000"/>
              </a:lnSpc>
            </a:pP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	min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adyacencia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[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][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j];</a:t>
            </a:r>
          </a:p>
          <a:p>
            <a:pPr>
              <a:lnSpc>
                <a:spcPct val="150000"/>
              </a:lnSpc>
            </a:pP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nodoA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i;</a:t>
            </a:r>
          </a:p>
          <a:p>
            <a:pPr>
              <a:lnSpc>
                <a:spcPct val="150000"/>
              </a:lnSpc>
            </a:pP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	nodoB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j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	}</a:t>
            </a: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548680"/>
            <a:ext cx="7704856" cy="590931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//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 los nodos no pertenecen al mismo arbol agrego el 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//arco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 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arbol mínimo.</a:t>
            </a:r>
          </a:p>
          <a:p>
            <a:pPr>
              <a:lnSpc>
                <a:spcPct val="150000"/>
              </a:lnSpc>
            </a:pP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if(pertenece[nodoA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!=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pertenece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[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nodoB]){</a:t>
            </a: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arbol[nodoA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][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nodoB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min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;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					arbol[nodoB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][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nodoA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min;</a:t>
            </a:r>
          </a:p>
          <a:p>
            <a:pPr>
              <a:lnSpc>
                <a:spcPct val="150000"/>
              </a:lnSpc>
            </a:pP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//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Todos los nodos del arbol del nodoB ahora pertenecen 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//al arbol del </a:t>
            </a: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nodoA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int temp = pertenece[nodoB];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pertenece[nodoB] = pertenece[nodoA];</a:t>
            </a:r>
          </a:p>
          <a:p>
            <a:pPr>
              <a:lnSpc>
                <a:spcPct val="150000"/>
              </a:lnSpc>
            </a:pPr>
            <a:endParaRPr lang="es-E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E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Personalizado 4">
      <a:dk1>
        <a:srgbClr val="FE19FF"/>
      </a:dk1>
      <a:lt1>
        <a:srgbClr val="93E2FF"/>
      </a:lt1>
      <a:dk2>
        <a:srgbClr val="1F497D"/>
      </a:dk2>
      <a:lt2>
        <a:srgbClr val="F2F2F2"/>
      </a:lt2>
      <a:accent1>
        <a:srgbClr val="F2F2F2"/>
      </a:accent1>
      <a:accent2>
        <a:srgbClr val="D8D8D8"/>
      </a:accent2>
      <a:accent3>
        <a:srgbClr val="00B0F0"/>
      </a:accent3>
      <a:accent4>
        <a:srgbClr val="C6D9F0"/>
      </a:accent4>
      <a:accent5>
        <a:srgbClr val="FED5FF"/>
      </a:accent5>
      <a:accent6>
        <a:srgbClr val="CBCBFF"/>
      </a:accent6>
      <a:hlink>
        <a:srgbClr val="0000FF"/>
      </a:hlink>
      <a:folHlink>
        <a:srgbClr val="80008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179</TotalTime>
  <Words>156</Words>
  <Application>Microsoft Office PowerPoint</Application>
  <PresentationFormat>Presentación en pantalla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Flujo</vt:lpstr>
      <vt:lpstr>Diapositiva 1</vt:lpstr>
      <vt:lpstr>Diapositiva 2</vt:lpstr>
      <vt:lpstr>Diapositiva 3</vt:lpstr>
      <vt:lpstr>Diapositiva 4</vt:lpstr>
      <vt:lpstr>Diapositiva 5</vt:lpstr>
      <vt:lpstr>Diapositiva 6</vt:lpstr>
      <vt:lpstr>Implementación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Francisco</dc:creator>
  <cp:lastModifiedBy>Francisco</cp:lastModifiedBy>
  <cp:revision>22</cp:revision>
  <dcterms:created xsi:type="dcterms:W3CDTF">2013-03-22T00:32:09Z</dcterms:created>
  <dcterms:modified xsi:type="dcterms:W3CDTF">2013-03-22T03:31:48Z</dcterms:modified>
</cp:coreProperties>
</file>