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DA6E-E3A2-4CE9-B2C1-15EEC244C639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81D5-0FEF-4E59-A16A-458F6CD3C44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920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2</a:t>
            </a:fld>
            <a:endParaRPr lang="es-V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3</a:t>
            </a:fld>
            <a:endParaRPr lang="es-V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4</a:t>
            </a:fld>
            <a:endParaRPr lang="es-V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5</a:t>
            </a:fld>
            <a:endParaRPr lang="es-V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6</a:t>
            </a:fld>
            <a:endParaRPr lang="es-V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7</a:t>
            </a:fld>
            <a:endParaRPr lang="es-V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8</a:t>
            </a:fld>
            <a:endParaRPr lang="es-V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81D5-0FEF-4E59-A16A-458F6CD3C44C}" type="slidenum">
              <a:rPr lang="es-VE" smtClean="0"/>
              <a:pPr/>
              <a:t>9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1D13D1-414A-4C8F-A4C5-E0653E45B370}" type="datetimeFigureOut">
              <a:rPr lang="es-VE" smtClean="0"/>
              <a:pPr/>
              <a:t>21/03/2013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4D9821-C752-4C44-ACDC-63FCF4845FE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7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Arial Black" pitchFamily="34" charset="0"/>
              </a:rPr>
              <a:t>UNIVERSIDAD DE ORIENTE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Arial Black" pitchFamily="34" charset="0"/>
              </a:rPr>
              <a:t>NÚCLEO   DE   ANZOÁTEGUI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Arial Black" pitchFamily="34" charset="0"/>
              </a:rPr>
              <a:t>ESCUELA DE INGENÍERIA  Y CIENCIAS APLICADA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Arial Black" pitchFamily="34" charset="0"/>
              </a:rPr>
              <a:t>DEPARTAMENTO DE COMPUTACIÓN Y SISTEMAS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latin typeface="Arial Black" pitchFamily="34" charset="0"/>
              </a:rPr>
              <a:t>CÁTEDRA:ANÁLISIS Y DISEÑO DE ALGORITMOS</a:t>
            </a:r>
            <a:endParaRPr lang="es-ES" sz="1600" dirty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Arial Black" pitchFamily="34" charset="0"/>
              </a:rPr>
              <a:t>SECCIÓN: 01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latin typeface="Arial Black" pitchFamily="34" charset="0"/>
              </a:rPr>
              <a:t>GRUPO:01</a:t>
            </a:r>
            <a:endParaRPr lang="es-ES" sz="1600" dirty="0">
              <a:latin typeface="Arial Black" pitchFamily="34" charset="0"/>
            </a:endParaRPr>
          </a:p>
        </p:txBody>
      </p:sp>
      <p:pic>
        <p:nvPicPr>
          <p:cNvPr id="8" name="Picture 2" descr="http://www.fcs.uc.edu.ve/avefam/images/LogoUD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204864"/>
            <a:ext cx="1038994" cy="103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55576" y="3356992"/>
            <a:ext cx="8066087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4000" b="1" dirty="0" smtClean="0">
                <a:latin typeface="+mj-lt"/>
              </a:rPr>
              <a:t>ALGORITMO DIJKSTRA</a:t>
            </a:r>
            <a:endParaRPr lang="es-VE" sz="4000" b="1" dirty="0">
              <a:latin typeface="+mj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3528" y="4581128"/>
            <a:ext cx="257176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Profesor</a:t>
            </a:r>
            <a:r>
              <a:rPr lang="es-ES" sz="1600" dirty="0" smtClean="0">
                <a:latin typeface="+mn-lt"/>
              </a:rPr>
              <a:t>:</a:t>
            </a:r>
            <a:endParaRPr lang="es-ES" sz="16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</a:t>
            </a:r>
            <a:r>
              <a:rPr lang="es-E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Cortinez</a:t>
            </a: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Claudio.</a:t>
            </a:r>
            <a:endParaRPr lang="es-E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286000" y="6357938"/>
            <a:ext cx="40005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Barcelona, </a:t>
            </a:r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marzo </a:t>
            </a:r>
            <a:r>
              <a:rPr lang="es-V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2013</a:t>
            </a:r>
            <a:endParaRPr lang="es-V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864122" y="4221088"/>
            <a:ext cx="3279878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Bachilleres:                    </a:t>
            </a: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Cédula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Díaz </a:t>
            </a:r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,Mariangela.      </a:t>
            </a: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19.169.037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Gil</a:t>
            </a:r>
            <a:r>
              <a: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, Stephani.             </a:t>
            </a: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20.448.410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Narváez, </a:t>
            </a:r>
            <a:r>
              <a:rPr lang="es-E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Dannelys</a:t>
            </a:r>
            <a:r>
              <a:rPr lang="es-E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.   20.111.001</a:t>
            </a:r>
            <a:endParaRPr lang="es-E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 smtClean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DEFINICIÓN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1982271"/>
            <a:ext cx="424847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r>
              <a:rPr lang="es-VE" b="1" dirty="0" smtClean="0"/>
              <a:t>El</a:t>
            </a:r>
            <a:r>
              <a:rPr lang="es-VE" b="1" dirty="0"/>
              <a:t> algoritmo de </a:t>
            </a:r>
            <a:r>
              <a:rPr lang="es-VE" b="1" dirty="0" err="1"/>
              <a:t>Dijkstra</a:t>
            </a:r>
            <a:r>
              <a:rPr lang="es-VE" b="1" dirty="0"/>
              <a:t>, también llamado algoritmo de caminos mínimos, es un </a:t>
            </a:r>
            <a:r>
              <a:rPr lang="es-VE" b="1" dirty="0" smtClean="0"/>
              <a:t>algoritmo para </a:t>
            </a:r>
            <a:r>
              <a:rPr lang="es-VE" b="1" dirty="0"/>
              <a:t>la determinación </a:t>
            </a:r>
            <a:r>
              <a:rPr lang="es-VE" b="1" dirty="0" smtClean="0"/>
              <a:t>del camino mas corto dado un vértice origen </a:t>
            </a:r>
            <a:r>
              <a:rPr lang="es-VE" b="1" dirty="0"/>
              <a:t>al resto de vértices en un </a:t>
            </a:r>
            <a:r>
              <a:rPr lang="es-VE" b="1" dirty="0" smtClean="0"/>
              <a:t>grafo con </a:t>
            </a:r>
            <a:r>
              <a:rPr lang="es-VE" b="1" dirty="0"/>
              <a:t>pesos en cada arista. Su nombre se refiere </a:t>
            </a:r>
            <a:r>
              <a:rPr lang="es-VE" b="1" dirty="0" smtClean="0"/>
              <a:t>a </a:t>
            </a:r>
            <a:r>
              <a:rPr lang="es-VE" b="1" dirty="0" err="1" smtClean="0"/>
              <a:t>Edsger</a:t>
            </a:r>
            <a:r>
              <a:rPr lang="es-VE" b="1" dirty="0" smtClean="0"/>
              <a:t> </a:t>
            </a:r>
            <a:r>
              <a:rPr lang="es-VE" b="1" dirty="0" err="1"/>
              <a:t>Dijkstra</a:t>
            </a:r>
            <a:r>
              <a:rPr lang="es-VE" b="1" dirty="0"/>
              <a:t>, quien lo describió por primera vez en 1959.</a:t>
            </a:r>
          </a:p>
        </p:txBody>
      </p:sp>
      <p:pic>
        <p:nvPicPr>
          <p:cNvPr id="114692" name="Picture 4" descr="http://upload.wikimedia.org/wikipedia/commons/thumb/d/d9/Edsger_Wybe_Dijkstra.jpg/175px-Edsger_Wybe_Dijkst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84784"/>
            <a:ext cx="1800200" cy="2396839"/>
          </a:xfrm>
          <a:prstGeom prst="rect">
            <a:avLst/>
          </a:prstGeom>
          <a:noFill/>
        </p:spPr>
      </p:pic>
      <p:pic>
        <p:nvPicPr>
          <p:cNvPr id="7" name="6 Imagen" descr="Dijkstra_Animati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08" y="4221088"/>
            <a:ext cx="302637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 smtClean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COMPLEJIDAD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1618347"/>
            <a:ext cx="42119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b="1" dirty="0" smtClean="0"/>
              <a:t>	El Orden de complejidad del algoritmo: O(|V|</a:t>
            </a:r>
            <a:r>
              <a:rPr lang="es-VE" b="1" baseline="30000" dirty="0" smtClean="0"/>
              <a:t>2</a:t>
            </a:r>
            <a:r>
              <a:rPr lang="es-VE" b="1" dirty="0" smtClean="0"/>
              <a:t>+|E|) = O(|V|</a:t>
            </a:r>
            <a:r>
              <a:rPr lang="es-VE" b="1" baseline="30000" dirty="0" smtClean="0"/>
              <a:t>2</a:t>
            </a:r>
            <a:r>
              <a:rPr lang="es-VE" b="1" dirty="0" smtClean="0"/>
              <a:t>).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VE" b="1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b="1" dirty="0" smtClean="0"/>
              <a:t>	El Algoritmo </a:t>
            </a:r>
            <a:r>
              <a:rPr lang="es-VE" b="1" dirty="0"/>
              <a:t>de </a:t>
            </a:r>
            <a:r>
              <a:rPr lang="es-VE" b="1" dirty="0" err="1"/>
              <a:t>Dijkstra</a:t>
            </a:r>
            <a:r>
              <a:rPr lang="es-VE" b="1" dirty="0"/>
              <a:t> realiza O(n</a:t>
            </a:r>
            <a:r>
              <a:rPr lang="es-VE" b="1" baseline="30000" dirty="0"/>
              <a:t>2</a:t>
            </a:r>
            <a:r>
              <a:rPr lang="es-VE" b="1" dirty="0"/>
              <a:t>) operaciones (sumas y comparaciones) para determinar la longitud del camino más corto entre dos vértices de un grafo ponderado simple, conexo y no dirigido con n vértices.</a:t>
            </a:r>
          </a:p>
        </p:txBody>
      </p:sp>
      <p:pic>
        <p:nvPicPr>
          <p:cNvPr id="7" name="6 Imagen" descr="dijkstr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2060848"/>
            <a:ext cx="3851920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 smtClean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APLICACIONES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2766992"/>
            <a:ext cx="4211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7" name="6 Rectángulo"/>
          <p:cNvSpPr/>
          <p:nvPr/>
        </p:nvSpPr>
        <p:spPr>
          <a:xfrm>
            <a:off x="179512" y="18448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dirty="0"/>
              <a:t>• Encaminamiento de paquetes por los </a:t>
            </a:r>
            <a:r>
              <a:rPr lang="es-VE" b="1" dirty="0" err="1" smtClean="0"/>
              <a:t>routers</a:t>
            </a:r>
            <a:r>
              <a:rPr lang="es-VE" b="1" dirty="0" smtClean="0"/>
              <a:t>.</a:t>
            </a:r>
          </a:p>
          <a:p>
            <a:endParaRPr lang="es-VE" b="1" dirty="0"/>
          </a:p>
        </p:txBody>
      </p:sp>
      <p:sp>
        <p:nvSpPr>
          <p:cNvPr id="8" name="7 Rectángulo"/>
          <p:cNvSpPr/>
          <p:nvPr/>
        </p:nvSpPr>
        <p:spPr>
          <a:xfrm>
            <a:off x="251520" y="26369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dirty="0"/>
              <a:t>• Aplicaciones para Sistemas de información </a:t>
            </a:r>
            <a:r>
              <a:rPr lang="es-VE" b="1" dirty="0" smtClean="0"/>
              <a:t>geográficos</a:t>
            </a:r>
            <a:r>
              <a:rPr lang="es-VE" b="1" dirty="0"/>
              <a:t>.</a:t>
            </a:r>
            <a:endParaRPr lang="es-VE" b="1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25152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dirty="0"/>
              <a:t>• Caminos mínimos en Grafos usando XML y </a:t>
            </a:r>
            <a:r>
              <a:rPr lang="es-VE" b="1" dirty="0" err="1"/>
              <a:t>parsers</a:t>
            </a:r>
            <a:r>
              <a:rPr lang="es-VE" b="1" dirty="0"/>
              <a:t> de </a:t>
            </a:r>
            <a:r>
              <a:rPr lang="es-VE" b="1" dirty="0" smtClean="0"/>
              <a:t>Java</a:t>
            </a:r>
            <a:r>
              <a:rPr lang="es-VE" dirty="0"/>
              <a:t>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9512" y="4365104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/>
              <a:t>• Reconocimiento de lenguaje hablado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51520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dirty="0"/>
              <a:t>• Otras aplicaciones: Enrutamiento de aviones y tráfico aéreo. Tratamiento de imágenes médicas. Problemas de optimización de una función de coste para moverse entre diversas posiciones.</a:t>
            </a:r>
          </a:p>
        </p:txBody>
      </p:sp>
      <p:pic>
        <p:nvPicPr>
          <p:cNvPr id="120834" name="Picture 2" descr="http://1.bp.blogspot.com/_ALDvur5rp4E/S93nWaKIQqI/AAAAAAAAAUk/gVxn-vnoxRU/s1600/ENRITADOR+O+ROU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628800"/>
            <a:ext cx="2183834" cy="1556793"/>
          </a:xfrm>
          <a:prstGeom prst="rect">
            <a:avLst/>
          </a:prstGeom>
          <a:noFill/>
        </p:spPr>
      </p:pic>
      <p:pic>
        <p:nvPicPr>
          <p:cNvPr id="120836" name="Picture 4" descr="http://1.bp.blogspot.com/-_0idHg8dSDY/TkHcIbYGaJI/AAAAAAAABFQ/AX3YYlY2IxQ/s1600/cartografia+digita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2132856"/>
            <a:ext cx="1332625" cy="1510309"/>
          </a:xfrm>
          <a:prstGeom prst="rect">
            <a:avLst/>
          </a:prstGeom>
          <a:noFill/>
        </p:spPr>
      </p:pic>
      <p:pic>
        <p:nvPicPr>
          <p:cNvPr id="120838" name="Picture 6" descr="http://t3.gstatic.com/images?q=tbn:ANd9GcR9oNzDausEIcHnJgkkwVLdsVhy7vlEEvo0KEOF9HWe7g8GV8P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3356992"/>
            <a:ext cx="1993972" cy="1487811"/>
          </a:xfrm>
          <a:prstGeom prst="rect">
            <a:avLst/>
          </a:prstGeom>
          <a:noFill/>
        </p:spPr>
      </p:pic>
      <p:pic>
        <p:nvPicPr>
          <p:cNvPr id="120840" name="Picture 8" descr="http://www.miaerolinea.com/wp-content/uploads/2012/11/avianca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40" y="4941168"/>
            <a:ext cx="2148341" cy="1716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 smtClean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smtClean="0">
                <a:latin typeface="Arial Black" pitchFamily="34" charset="0"/>
              </a:rPr>
              <a:t>ALGORITMO</a:t>
            </a:r>
            <a:endParaRPr lang="es-ES" sz="2400" dirty="0" smtClean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2766992"/>
            <a:ext cx="4211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02" y="1628800"/>
            <a:ext cx="5949950" cy="4572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latin typeface="Arial Black" pitchFamily="34" charset="0"/>
              </a:rPr>
              <a:t>P</a:t>
            </a:r>
            <a:r>
              <a:rPr lang="es-ES" sz="2400" dirty="0" smtClean="0">
                <a:latin typeface="Arial Black" pitchFamily="34" charset="0"/>
              </a:rPr>
              <a:t>rograma </a:t>
            </a:r>
            <a:endParaRPr lang="es-ES" sz="2400" dirty="0" smtClean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2766992"/>
            <a:ext cx="4211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3" name="2 Rectángulo"/>
          <p:cNvSpPr/>
          <p:nvPr/>
        </p:nvSpPr>
        <p:spPr>
          <a:xfrm>
            <a:off x="215818" y="1497638"/>
            <a:ext cx="4391886" cy="473967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import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java.util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.*;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class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Grafo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[] 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nodos</a:t>
            </a: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[][]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grafo</a:t>
            </a:r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rutaMasCorta</a:t>
            </a:r>
            <a:endParaRPr lang="es-VE" sz="1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longitudMasCorta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Integer.MAX_VALUE</a:t>
            </a:r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&lt;Nodo&gt; 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listos=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null</a:t>
            </a:r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Grafo(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serieNodos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nodos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serieNodos.toCharArray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grafo = new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nodos.length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][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nodos.length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];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origen,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destino,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distancia)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n1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posicionNodo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(origen);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n2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posicionNodo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(destino);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grafo[n1][n2]=distancia;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grafo[n2][n1]=distancia;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private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posicionNodo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nodo)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i=0; i&lt;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nodos.length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i++)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(nodos[i]==nodo)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-1;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716016" y="1497638"/>
            <a:ext cx="4212167" cy="473967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encontrarRutaMinimaDijkstra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inicio,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fin) {</a:t>
            </a: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encontrarRutaMinimaDijkstra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(inicio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Nodo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new Nodo(fin);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(!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listos.contains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("Error, nodo no alcanzable");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"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Bye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";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listos.get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listos.indexOf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distancia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tmp.distancia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 </a:t>
            </a: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Stack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&lt;Nodo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 pila = new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Stack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&lt;Nodo&gt;();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!=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null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pila.add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tmp.procedencia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ruta = "";</a:t>
            </a:r>
          </a:p>
          <a:p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(!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pila.isEmpty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()) ruta+=(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pila.pop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().id + " ");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</a:t>
            </a:r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distancia + ": " + ruta;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0955" y="-320136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latin typeface="Arial Black" pitchFamily="34" charset="0"/>
              </a:rPr>
              <a:t>P</a:t>
            </a:r>
            <a:r>
              <a:rPr lang="es-ES" sz="2400" dirty="0" smtClean="0">
                <a:latin typeface="Arial Black" pitchFamily="34" charset="0"/>
              </a:rPr>
              <a:t>rograma </a:t>
            </a:r>
            <a:endParaRPr lang="es-ES" sz="2400" dirty="0" smtClean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2766992"/>
            <a:ext cx="4211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3" name="2 Rectángulo"/>
          <p:cNvSpPr/>
          <p:nvPr/>
        </p:nvSpPr>
        <p:spPr>
          <a:xfrm>
            <a:off x="4073" y="1497638"/>
            <a:ext cx="4351903" cy="473967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1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encontrarRutaMinimaDijkstra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inicio)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Queue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&lt;Nodo&gt;   cola = new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PriorityQueue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&lt;Nodo&gt;();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Nodo            ni = new Nodo(inicio);        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listos = new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LinkedList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&lt;Nodo&gt;();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cola.add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(ni);              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(!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cola.isEmpty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()) {   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Nodo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cola.poll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listos.add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       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posicionNodo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(tmp.id);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j=0; j&lt;grafo[p].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length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j++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(grafo[p][j]==0)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continue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  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estaTerminado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(j))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continue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Nodo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new Nodo(nodos[j],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tmp.distancia+grafo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[p][j],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(!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cola.contains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cola.add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continue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(Nodo x: cola)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(x.id==nod.id &amp;&amp;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x.distancia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&gt;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nod.distancia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cola.remove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(x);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cola.add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break;         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72000" y="1497638"/>
            <a:ext cx="4212167" cy="473967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sz="1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584538" y="1522930"/>
            <a:ext cx="4572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boolean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estaTerminado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Nodo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new Nodo(nodos[j]);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listos.contains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private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recorrerRutas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nodoI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Stack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Integer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 resultado)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nodoI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==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respuesta = evaluar(resultado);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(respuesta &lt;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longitudMasCorta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longitudMasCorta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respuesta;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rutaMasCorta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= "";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x: resultado)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rutaMasCorta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+=(nodos[x]+" ");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Integer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 lista = new Vector&lt;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Integer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&gt;();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i=0; i&lt;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grafo.length;i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++)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(grafo[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nodoI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][i]!=0 &amp;&amp; !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resultado.contains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(i))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lista.add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nodo: lista)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resultado.push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(nodo);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recorrerRutas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(nodo,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nodoF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resultado);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resultado.pop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39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0955" y="-320136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85728"/>
            <a:ext cx="821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Arial Black" pitchFamily="34" charset="0"/>
              </a:rPr>
              <a:t>ALGORITMO DE DIJKSTRA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atin typeface="Arial Black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>
                <a:latin typeface="Arial Black" pitchFamily="34" charset="0"/>
              </a:rPr>
              <a:t>P</a:t>
            </a:r>
            <a:r>
              <a:rPr lang="es-ES" sz="2400" dirty="0" smtClean="0">
                <a:latin typeface="Arial Black" pitchFamily="34" charset="0"/>
              </a:rPr>
              <a:t>rograma </a:t>
            </a:r>
            <a:endParaRPr lang="es-ES" sz="2400" dirty="0" smtClean="0">
              <a:latin typeface="Arial Black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2766992"/>
            <a:ext cx="4211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3" name="2 Rectángulo"/>
          <p:cNvSpPr/>
          <p:nvPr/>
        </p:nvSpPr>
        <p:spPr>
          <a:xfrm>
            <a:off x="2483768" y="1497638"/>
            <a:ext cx="4351903" cy="473967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evaluar(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Stack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Integer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 resultado)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0;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[]   r = new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resultado.size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()];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i = 0;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x: resultado) r[i++]=x;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(i=1; i&lt;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r.length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 i++)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+=grafo[r[i]][r[i-1]];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return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resp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public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static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main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[]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args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Grafo g = new Grafo("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abcdef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a','b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3);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a','e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6);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('a','f',10);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b','c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5);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b','e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2);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c','d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8);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c','e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9);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c','f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7);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d','f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4);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g.agregarRuta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('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e','f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', 4);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inicio = 'a';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char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fin    = 'd';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String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respuesta =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g.encontrarRutaMinimaDijkstra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(inicio, fin);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r>
              <a:rPr lang="es-VE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(respuesta);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}</a:t>
            </a:r>
          </a:p>
          <a:p>
            <a:r>
              <a:rPr lang="es-VE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http://www.obrasurbasa.com/wp-content/uploads/fondo-azul-historia13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18"/>
            <a:ext cx="9135443" cy="685158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11560" y="1772816"/>
            <a:ext cx="8215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 smtClean="0">
                <a:latin typeface="Arial Black" pitchFamily="34" charset="0"/>
              </a:rPr>
              <a:t>GRACIAS POR SU ATENCIÓN</a:t>
            </a: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716016" y="3105655"/>
            <a:ext cx="42484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4427984" y="2766992"/>
            <a:ext cx="4211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VE" sz="1600" b="1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VE" sz="1600" b="1" dirty="0" smtClean="0"/>
              <a:t>	</a:t>
            </a:r>
            <a:endParaRPr lang="es-VE" sz="1600" b="1" dirty="0"/>
          </a:p>
        </p:txBody>
      </p:sp>
      <p:pic>
        <p:nvPicPr>
          <p:cNvPr id="124930" name="Picture 2" descr="http://3.bp.blogspot.com/-Wm2VfNCdV-o/UOrlWTOzBUI/AAAAAAAABDI/LmIBf29iwyQ/s1600/gracia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708920"/>
            <a:ext cx="3816424" cy="3658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157</TotalTime>
  <Words>849</Words>
  <Application>Microsoft Office PowerPoint</Application>
  <PresentationFormat>Presentación en pantalla (4:3)</PresentationFormat>
  <Paragraphs>203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Técnico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Stephani</dc:creator>
  <cp:lastModifiedBy>Mariangela Diaz</cp:lastModifiedBy>
  <cp:revision>24</cp:revision>
  <dcterms:created xsi:type="dcterms:W3CDTF">2013-03-19T00:55:36Z</dcterms:created>
  <dcterms:modified xsi:type="dcterms:W3CDTF">2013-03-22T01:17:56Z</dcterms:modified>
</cp:coreProperties>
</file>