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71" r:id="rId4"/>
    <p:sldId id="258" r:id="rId5"/>
    <p:sldId id="260" r:id="rId6"/>
    <p:sldId id="261" r:id="rId7"/>
    <p:sldId id="269" r:id="rId8"/>
    <p:sldId id="270" r:id="rId9"/>
    <p:sldId id="263" r:id="rId10"/>
    <p:sldId id="264" r:id="rId11"/>
    <p:sldId id="265" r:id="rId12"/>
    <p:sldId id="267" r:id="rId13"/>
    <p:sldId id="268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1914" y="3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9C8264E-1F13-4BAC-8A20-72E8C9FE7B5C}" type="datetimeFigureOut">
              <a:rPr lang="es-MX" smtClean="0"/>
              <a:t>20/10/2025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5365FD-BC23-465F-BF12-2FA8C4F18109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345466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push dir="u"/>
  </p:transition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47876" y="692021"/>
            <a:ext cx="7648248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Taller de Automatización</a:t>
            </a:r>
          </a:p>
          <a:p>
            <a:pPr algn="ctr">
              <a:defRPr sz="44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y testing web con</a:t>
            </a:r>
          </a:p>
          <a:p>
            <a:pPr algn="ctr">
              <a:defRPr sz="4400" b="1">
                <a:solidFill>
                  <a:srgbClr val="61AFEF"/>
                </a:solidFill>
                <a:latin typeface="Consolas"/>
              </a:defRPr>
            </a:pPr>
            <a:r>
              <a:rPr lang="es-MX" dirty="0"/>
              <a:t>TestCafe</a:t>
            </a:r>
          </a:p>
        </p:txBody>
      </p:sp>
      <p:pic>
        <p:nvPicPr>
          <p:cNvPr id="4" name="Picture 2" descr="Cross-Browser End-to-End Testing Framework | TestСafe">
            <a:extLst>
              <a:ext uri="{FF2B5EF4-FFF2-40B4-BE49-F238E27FC236}">
                <a16:creationId xmlns:a16="http://schemas.microsoft.com/office/drawing/2014/main" id="{552A1CE5-5B29-4365-A76E-B1DAA26B5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7250" r="91167">
                        <a14:foregroundMark x1="24583" y1="40476" x2="24583" y2="40476"/>
                        <a14:foregroundMark x1="21583" y1="47460" x2="23167" y2="46190"/>
                        <a14:foregroundMark x1="30000" y1="61270" x2="29167" y2="61270"/>
                        <a14:foregroundMark x1="7250" y1="61587" x2="9500" y2="58254"/>
                        <a14:foregroundMark x1="23000" y1="54127" x2="23500" y2="53492"/>
                        <a14:foregroundMark x1="9833" y1="63492" x2="13750" y2="63492"/>
                        <a14:foregroundMark x1="37583" y1="41587" x2="40000" y2="41587"/>
                        <a14:foregroundMark x1="45947" y1="51587" x2="46167" y2="51587"/>
                        <a14:foregroundMark x1="52667" y1="51270" x2="54167" y2="51905"/>
                        <a14:foregroundMark x1="59667" y1="53492" x2="59500" y2="51905"/>
                        <a14:foregroundMark x1="70000" y1="40476" x2="70333" y2="40476"/>
                        <a14:foregroundMark x1="65083" y1="51270" x2="65417" y2="49524"/>
                        <a14:foregroundMark x1="66500" y1="58254" x2="66500" y2="56190"/>
                        <a14:foregroundMark x1="78250" y1="54127" x2="78250" y2="52222"/>
                        <a14:foregroundMark x1="75417" y1="46825" x2="75917" y2="46825"/>
                        <a14:foregroundMark x1="81917" y1="47937" x2="82250" y2="46508"/>
                        <a14:foregroundMark x1="82417" y1="51905" x2="82417" y2="49524"/>
                        <a14:foregroundMark x1="91167" y1="51587" x2="91167" y2="51270"/>
                        <a14:foregroundMark x1="91167" y1="50794" x2="91167" y2="49841"/>
                        <a14:foregroundMark x1="86083" y1="52857" x2="86583" y2="50159"/>
                        <a14:foregroundMark x1="90333" y1="41587" x2="90333" y2="40794"/>
                        <a14:foregroundMark x1="44167" y1="52222" x2="44500" y2="49683"/>
                        <a14:backgroundMark x1="46667" y1="49524" x2="46833" y2="49524"/>
                        <a14:backgroundMark x1="45500" y1="50952" x2="45500" y2="50952"/>
                        <a14:backgroundMark x1="45417" y1="51270" x2="45417" y2="51270"/>
                        <a14:backgroundMark x1="45333" y1="51429" x2="45333" y2="51429"/>
                        <a14:backgroundMark x1="45750" y1="50476" x2="46083" y2="50476"/>
                        <a14:backgroundMark x1="46500" y1="50952" x2="45917" y2="50952"/>
                        <a14:backgroundMark x1="46083" y1="51587" x2="46583" y2="51429"/>
                        <a14:backgroundMark x1="45500" y1="51429" x2="46000" y2="5142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4555" y="3429000"/>
            <a:ext cx="3498646" cy="183678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E9564C01-08A9-43E0-BFF5-D57A743291B1}"/>
              </a:ext>
            </a:extLst>
          </p:cNvPr>
          <p:cNvSpPr txBox="1"/>
          <p:nvPr/>
        </p:nvSpPr>
        <p:spPr>
          <a:xfrm>
            <a:off x="5689703" y="6362700"/>
            <a:ext cx="32934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dirty="0">
                <a:solidFill>
                  <a:schemeClr val="bg1"/>
                </a:solidFill>
              </a:rPr>
              <a:t>Por: Luis Manuel Arellano Muñoz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59080"/>
            <a:ext cx="470513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3.2 Buenas Practicas</a:t>
            </a:r>
          </a:p>
        </p:txBody>
      </p:sp>
      <p:grpSp>
        <p:nvGrpSpPr>
          <p:cNvPr id="8" name="Gráfico 4">
            <a:extLst>
              <a:ext uri="{FF2B5EF4-FFF2-40B4-BE49-F238E27FC236}">
                <a16:creationId xmlns:a16="http://schemas.microsoft.com/office/drawing/2014/main" id="{2A87A56E-4C2C-4627-8D31-9BAF56CEDE64}"/>
              </a:ext>
            </a:extLst>
          </p:cNvPr>
          <p:cNvGrpSpPr/>
          <p:nvPr/>
        </p:nvGrpSpPr>
        <p:grpSpPr>
          <a:xfrm>
            <a:off x="326571" y="1153885"/>
            <a:ext cx="8490857" cy="587828"/>
            <a:chOff x="326571" y="1649185"/>
            <a:chExt cx="8490857" cy="587828"/>
          </a:xfrm>
        </p:grpSpPr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A1193944-B95B-493E-A3FB-CF8940971446}"/>
                </a:ext>
              </a:extLst>
            </p:cNvPr>
            <p:cNvSpPr/>
            <p:nvPr/>
          </p:nvSpPr>
          <p:spPr>
            <a:xfrm>
              <a:off x="326571" y="1649185"/>
              <a:ext cx="8490857" cy="587828"/>
            </a:xfrm>
            <a:custGeom>
              <a:avLst/>
              <a:gdLst>
                <a:gd name="connsiteX0" fmla="*/ 8426243 w 8490857"/>
                <a:gd name="connsiteY0" fmla="*/ 50 h 587828"/>
                <a:gd name="connsiteX1" fmla="*/ 8491557 w 8490857"/>
                <a:gd name="connsiteY1" fmla="*/ 50 h 587828"/>
                <a:gd name="connsiteX2" fmla="*/ 8491557 w 8490857"/>
                <a:gd name="connsiteY2" fmla="*/ 587879 h 587828"/>
                <a:gd name="connsiteX3" fmla="*/ 8426243 w 8490857"/>
                <a:gd name="connsiteY3" fmla="*/ 587879 h 587828"/>
                <a:gd name="connsiteX4" fmla="*/ 66014 w 8490857"/>
                <a:gd name="connsiteY4" fmla="*/ 587879 h 587828"/>
                <a:gd name="connsiteX5" fmla="*/ 700 w 8490857"/>
                <a:gd name="connsiteY5" fmla="*/ 587879 h 587828"/>
                <a:gd name="connsiteX6" fmla="*/ 700 w 8490857"/>
                <a:gd name="connsiteY6" fmla="*/ 50 h 587828"/>
                <a:gd name="connsiteX7" fmla="*/ 66014 w 8490857"/>
                <a:gd name="connsiteY7" fmla="*/ 5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50"/>
                  </a:moveTo>
                  <a:cubicBezTo>
                    <a:pt x="8462315" y="50"/>
                    <a:pt x="8491557" y="50"/>
                    <a:pt x="8491557" y="50"/>
                  </a:cubicBezTo>
                  <a:lnTo>
                    <a:pt x="8491557" y="587879"/>
                  </a:lnTo>
                  <a:cubicBezTo>
                    <a:pt x="8491557" y="587879"/>
                    <a:pt x="8462315" y="587879"/>
                    <a:pt x="8426243" y="587879"/>
                  </a:cubicBezTo>
                  <a:lnTo>
                    <a:pt x="66014" y="587879"/>
                  </a:lnTo>
                  <a:cubicBezTo>
                    <a:pt x="29942" y="587879"/>
                    <a:pt x="700" y="587879"/>
                    <a:pt x="700" y="587879"/>
                  </a:cubicBezTo>
                  <a:lnTo>
                    <a:pt x="700" y="50"/>
                  </a:lnTo>
                  <a:cubicBezTo>
                    <a:pt x="700" y="50"/>
                    <a:pt x="29942" y="50"/>
                    <a:pt x="66014" y="50"/>
                  </a:cubicBezTo>
                  <a:close/>
                </a:path>
              </a:pathLst>
            </a:custGeom>
            <a:solidFill>
              <a:srgbClr val="10B981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1" name="CuadroTexto 10">
              <a:extLst>
                <a:ext uri="{FF2B5EF4-FFF2-40B4-BE49-F238E27FC236}">
                  <a16:creationId xmlns:a16="http://schemas.microsoft.com/office/drawing/2014/main" id="{B95D3A54-C5AE-41B4-A5DD-4480048EECC3}"/>
                </a:ext>
              </a:extLst>
            </p:cNvPr>
            <p:cNvSpPr txBox="1"/>
            <p:nvPr/>
          </p:nvSpPr>
          <p:spPr>
            <a:xfrm>
              <a:off x="561702" y="1649185"/>
              <a:ext cx="2103120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10B981"/>
                  </a:solidFill>
                  <a:latin typeface="Segoe UI Emoji"/>
                  <a:ea typeface="Segoe UI Emoji"/>
                  <a:sym typeface="Segoe UI Emoji"/>
                  <a:rtl val="0"/>
                </a:rPr>
                <a:t>✅</a:t>
              </a:r>
              <a:r>
                <a:rPr lang="es-MX" sz="1337" b="1" spc="0" baseline="0">
                  <a:solidFill>
                    <a:srgbClr val="10B981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Pruebas End-to-End</a:t>
              </a:r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20195F17-A818-4A7E-9ECC-7972DA7A3412}"/>
                </a:ext>
              </a:extLst>
            </p:cNvPr>
            <p:cNvSpPr txBox="1"/>
            <p:nvPr/>
          </p:nvSpPr>
          <p:spPr>
            <a:xfrm>
              <a:off x="561702" y="1949630"/>
              <a:ext cx="3840480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Simula escenarios reales de usuario, no componentes individuales</a:t>
              </a:r>
            </a:p>
          </p:txBody>
        </p:sp>
      </p:grpSp>
      <p:grpSp>
        <p:nvGrpSpPr>
          <p:cNvPr id="13" name="Gráfico 4">
            <a:extLst>
              <a:ext uri="{FF2B5EF4-FFF2-40B4-BE49-F238E27FC236}">
                <a16:creationId xmlns:a16="http://schemas.microsoft.com/office/drawing/2014/main" id="{D1339C6F-E807-4CAA-A930-9630DB88A8B1}"/>
              </a:ext>
            </a:extLst>
          </p:cNvPr>
          <p:cNvGrpSpPr/>
          <p:nvPr/>
        </p:nvGrpSpPr>
        <p:grpSpPr>
          <a:xfrm>
            <a:off x="326571" y="1872342"/>
            <a:ext cx="8490857" cy="587828"/>
            <a:chOff x="326571" y="2367642"/>
            <a:chExt cx="8490857" cy="587828"/>
          </a:xfrm>
        </p:grpSpPr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97AEAA34-B27E-4068-92A6-680D033C524E}"/>
                </a:ext>
              </a:extLst>
            </p:cNvPr>
            <p:cNvSpPr/>
            <p:nvPr/>
          </p:nvSpPr>
          <p:spPr>
            <a:xfrm>
              <a:off x="326571" y="2367642"/>
              <a:ext cx="8490857" cy="587828"/>
            </a:xfrm>
            <a:custGeom>
              <a:avLst/>
              <a:gdLst>
                <a:gd name="connsiteX0" fmla="*/ 8426243 w 8490857"/>
                <a:gd name="connsiteY0" fmla="*/ 160 h 587828"/>
                <a:gd name="connsiteX1" fmla="*/ 8491557 w 8490857"/>
                <a:gd name="connsiteY1" fmla="*/ 160 h 587828"/>
                <a:gd name="connsiteX2" fmla="*/ 8491557 w 8490857"/>
                <a:gd name="connsiteY2" fmla="*/ 587989 h 587828"/>
                <a:gd name="connsiteX3" fmla="*/ 8426243 w 8490857"/>
                <a:gd name="connsiteY3" fmla="*/ 587989 h 587828"/>
                <a:gd name="connsiteX4" fmla="*/ 66014 w 8490857"/>
                <a:gd name="connsiteY4" fmla="*/ 587989 h 587828"/>
                <a:gd name="connsiteX5" fmla="*/ 700 w 8490857"/>
                <a:gd name="connsiteY5" fmla="*/ 587989 h 587828"/>
                <a:gd name="connsiteX6" fmla="*/ 700 w 8490857"/>
                <a:gd name="connsiteY6" fmla="*/ 160 h 587828"/>
                <a:gd name="connsiteX7" fmla="*/ 66014 w 8490857"/>
                <a:gd name="connsiteY7" fmla="*/ 16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160"/>
                  </a:moveTo>
                  <a:cubicBezTo>
                    <a:pt x="8462315" y="160"/>
                    <a:pt x="8491557" y="160"/>
                    <a:pt x="8491557" y="160"/>
                  </a:cubicBezTo>
                  <a:lnTo>
                    <a:pt x="8491557" y="587989"/>
                  </a:lnTo>
                  <a:cubicBezTo>
                    <a:pt x="8491557" y="587989"/>
                    <a:pt x="8462315" y="587989"/>
                    <a:pt x="8426243" y="587989"/>
                  </a:cubicBezTo>
                  <a:lnTo>
                    <a:pt x="66014" y="587989"/>
                  </a:lnTo>
                  <a:cubicBezTo>
                    <a:pt x="29942" y="587989"/>
                    <a:pt x="700" y="587989"/>
                    <a:pt x="700" y="587989"/>
                  </a:cubicBezTo>
                  <a:lnTo>
                    <a:pt x="700" y="160"/>
                  </a:lnTo>
                  <a:cubicBezTo>
                    <a:pt x="700" y="160"/>
                    <a:pt x="29942" y="160"/>
                    <a:pt x="66014" y="160"/>
                  </a:cubicBezTo>
                  <a:close/>
                </a:path>
              </a:pathLst>
            </a:custGeom>
            <a:solidFill>
              <a:srgbClr val="EF4444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AE37C71E-F7F6-4ACB-85E6-33B2A1857BA2}"/>
                </a:ext>
              </a:extLst>
            </p:cNvPr>
            <p:cNvSpPr txBox="1"/>
            <p:nvPr/>
          </p:nvSpPr>
          <p:spPr>
            <a:xfrm>
              <a:off x="561702" y="2367642"/>
              <a:ext cx="2671354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EF4444"/>
                  </a:solidFill>
                  <a:latin typeface="Segoe UI Emoji"/>
                  <a:ea typeface="Segoe UI Emoji"/>
                  <a:sym typeface="Segoe UI Emoji"/>
                  <a:rtl val="0"/>
                </a:rPr>
                <a:t>⚠️</a:t>
              </a:r>
              <a:r>
                <a:rPr lang="es-MX" sz="1337" b="1" spc="0" baseline="0">
                  <a:solidFill>
                    <a:srgbClr val="EF4444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NO uses await en Selectors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ECC3725-2593-4094-81D6-B6DCE0274DBD}"/>
                </a:ext>
              </a:extLst>
            </p:cNvPr>
            <p:cNvSpPr txBox="1"/>
            <p:nvPr/>
          </p:nvSpPr>
          <p:spPr>
            <a:xfrm>
              <a:off x="561702" y="2668088"/>
              <a:ext cx="3265714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Usa el Selector sin await para mantener la query reactiva</a:t>
              </a:r>
            </a:p>
          </p:txBody>
        </p:sp>
      </p:grpSp>
      <p:grpSp>
        <p:nvGrpSpPr>
          <p:cNvPr id="17" name="Gráfico 4">
            <a:extLst>
              <a:ext uri="{FF2B5EF4-FFF2-40B4-BE49-F238E27FC236}">
                <a16:creationId xmlns:a16="http://schemas.microsoft.com/office/drawing/2014/main" id="{02A090BA-345C-4100-9ED4-8A4546F373F1}"/>
              </a:ext>
            </a:extLst>
          </p:cNvPr>
          <p:cNvGrpSpPr/>
          <p:nvPr/>
        </p:nvGrpSpPr>
        <p:grpSpPr>
          <a:xfrm>
            <a:off x="326571" y="2590799"/>
            <a:ext cx="8490857" cy="587828"/>
            <a:chOff x="326571" y="3086099"/>
            <a:chExt cx="8490857" cy="587828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7CD4D0F6-F410-4367-BC8F-175813DC3B4E}"/>
                </a:ext>
              </a:extLst>
            </p:cNvPr>
            <p:cNvSpPr/>
            <p:nvPr/>
          </p:nvSpPr>
          <p:spPr>
            <a:xfrm>
              <a:off x="326571" y="3086099"/>
              <a:ext cx="8490857" cy="587828"/>
            </a:xfrm>
            <a:custGeom>
              <a:avLst/>
              <a:gdLst>
                <a:gd name="connsiteX0" fmla="*/ 8426243 w 8490857"/>
                <a:gd name="connsiteY0" fmla="*/ 270 h 587828"/>
                <a:gd name="connsiteX1" fmla="*/ 8491557 w 8490857"/>
                <a:gd name="connsiteY1" fmla="*/ 270 h 587828"/>
                <a:gd name="connsiteX2" fmla="*/ 8491557 w 8490857"/>
                <a:gd name="connsiteY2" fmla="*/ 588099 h 587828"/>
                <a:gd name="connsiteX3" fmla="*/ 8426243 w 8490857"/>
                <a:gd name="connsiteY3" fmla="*/ 588099 h 587828"/>
                <a:gd name="connsiteX4" fmla="*/ 66014 w 8490857"/>
                <a:gd name="connsiteY4" fmla="*/ 588099 h 587828"/>
                <a:gd name="connsiteX5" fmla="*/ 700 w 8490857"/>
                <a:gd name="connsiteY5" fmla="*/ 588099 h 587828"/>
                <a:gd name="connsiteX6" fmla="*/ 700 w 8490857"/>
                <a:gd name="connsiteY6" fmla="*/ 270 h 587828"/>
                <a:gd name="connsiteX7" fmla="*/ 66014 w 8490857"/>
                <a:gd name="connsiteY7" fmla="*/ 27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270"/>
                  </a:moveTo>
                  <a:cubicBezTo>
                    <a:pt x="8462315" y="270"/>
                    <a:pt x="8491557" y="270"/>
                    <a:pt x="8491557" y="270"/>
                  </a:cubicBezTo>
                  <a:lnTo>
                    <a:pt x="8491557" y="588099"/>
                  </a:lnTo>
                  <a:cubicBezTo>
                    <a:pt x="8491557" y="588099"/>
                    <a:pt x="8462315" y="588099"/>
                    <a:pt x="8426243" y="588099"/>
                  </a:cubicBezTo>
                  <a:lnTo>
                    <a:pt x="66014" y="588099"/>
                  </a:lnTo>
                  <a:cubicBezTo>
                    <a:pt x="29942" y="588099"/>
                    <a:pt x="700" y="588099"/>
                    <a:pt x="700" y="588099"/>
                  </a:cubicBezTo>
                  <a:lnTo>
                    <a:pt x="700" y="270"/>
                  </a:lnTo>
                  <a:cubicBezTo>
                    <a:pt x="700" y="270"/>
                    <a:pt x="29942" y="270"/>
                    <a:pt x="66014" y="270"/>
                  </a:cubicBezTo>
                  <a:close/>
                </a:path>
              </a:pathLst>
            </a:custGeom>
            <a:solidFill>
              <a:srgbClr val="8B5CF6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5DAA179B-82FC-4870-80A3-4F3EAB07C8A6}"/>
                </a:ext>
              </a:extLst>
            </p:cNvPr>
            <p:cNvSpPr txBox="1"/>
            <p:nvPr/>
          </p:nvSpPr>
          <p:spPr>
            <a:xfrm>
              <a:off x="561702" y="3086099"/>
              <a:ext cx="2481942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8B5CF6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📄</a:t>
              </a:r>
              <a:r>
                <a:rPr lang="es-MX" sz="1337" b="1" spc="0" baseline="0">
                  <a:solidFill>
                    <a:srgbClr val="8B5CF6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Implementa Page Models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168BBD00-FF9D-45D9-BA50-7C2ED70A7F1C}"/>
                </a:ext>
              </a:extLst>
            </p:cNvPr>
            <p:cNvSpPr txBox="1"/>
            <p:nvPr/>
          </p:nvSpPr>
          <p:spPr>
            <a:xfrm>
              <a:off x="561702" y="3386545"/>
              <a:ext cx="3056708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Agrupa Selectors y acciones en objetos reutilizables</a:t>
              </a:r>
            </a:p>
          </p:txBody>
        </p: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029768DC-5519-42D0-BE9B-2CED0E901DF7}"/>
              </a:ext>
            </a:extLst>
          </p:cNvPr>
          <p:cNvGrpSpPr/>
          <p:nvPr/>
        </p:nvGrpSpPr>
        <p:grpSpPr>
          <a:xfrm>
            <a:off x="326571" y="3309256"/>
            <a:ext cx="8490857" cy="587828"/>
            <a:chOff x="326571" y="3804556"/>
            <a:chExt cx="8490857" cy="587828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6CC8AE8A-E6F5-4810-9144-C9EE6FE827E3}"/>
                </a:ext>
              </a:extLst>
            </p:cNvPr>
            <p:cNvSpPr/>
            <p:nvPr/>
          </p:nvSpPr>
          <p:spPr>
            <a:xfrm>
              <a:off x="326571" y="3804556"/>
              <a:ext cx="8490857" cy="587828"/>
            </a:xfrm>
            <a:custGeom>
              <a:avLst/>
              <a:gdLst>
                <a:gd name="connsiteX0" fmla="*/ 8426243 w 8490857"/>
                <a:gd name="connsiteY0" fmla="*/ 380 h 587828"/>
                <a:gd name="connsiteX1" fmla="*/ 8491557 w 8490857"/>
                <a:gd name="connsiteY1" fmla="*/ 380 h 587828"/>
                <a:gd name="connsiteX2" fmla="*/ 8491557 w 8490857"/>
                <a:gd name="connsiteY2" fmla="*/ 588209 h 587828"/>
                <a:gd name="connsiteX3" fmla="*/ 8426243 w 8490857"/>
                <a:gd name="connsiteY3" fmla="*/ 588209 h 587828"/>
                <a:gd name="connsiteX4" fmla="*/ 66014 w 8490857"/>
                <a:gd name="connsiteY4" fmla="*/ 588209 h 587828"/>
                <a:gd name="connsiteX5" fmla="*/ 700 w 8490857"/>
                <a:gd name="connsiteY5" fmla="*/ 588209 h 587828"/>
                <a:gd name="connsiteX6" fmla="*/ 700 w 8490857"/>
                <a:gd name="connsiteY6" fmla="*/ 380 h 587828"/>
                <a:gd name="connsiteX7" fmla="*/ 66014 w 8490857"/>
                <a:gd name="connsiteY7" fmla="*/ 38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380"/>
                  </a:moveTo>
                  <a:cubicBezTo>
                    <a:pt x="8462315" y="380"/>
                    <a:pt x="8491557" y="380"/>
                    <a:pt x="8491557" y="380"/>
                  </a:cubicBezTo>
                  <a:lnTo>
                    <a:pt x="8491557" y="588209"/>
                  </a:lnTo>
                  <a:cubicBezTo>
                    <a:pt x="8491557" y="588209"/>
                    <a:pt x="8462315" y="588209"/>
                    <a:pt x="8426243" y="588209"/>
                  </a:cubicBezTo>
                  <a:lnTo>
                    <a:pt x="66014" y="588209"/>
                  </a:lnTo>
                  <a:cubicBezTo>
                    <a:pt x="29942" y="588209"/>
                    <a:pt x="700" y="588209"/>
                    <a:pt x="700" y="588209"/>
                  </a:cubicBezTo>
                  <a:lnTo>
                    <a:pt x="700" y="380"/>
                  </a:lnTo>
                  <a:cubicBezTo>
                    <a:pt x="700" y="380"/>
                    <a:pt x="29942" y="380"/>
                    <a:pt x="66014" y="380"/>
                  </a:cubicBezTo>
                  <a:close/>
                </a:path>
              </a:pathLst>
            </a:custGeom>
            <a:solidFill>
              <a:srgbClr val="06B6D4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F3016BB6-EAA3-4466-8DE3-F81553E63A8E}"/>
                </a:ext>
              </a:extLst>
            </p:cNvPr>
            <p:cNvSpPr txBox="1"/>
            <p:nvPr/>
          </p:nvSpPr>
          <p:spPr>
            <a:xfrm>
              <a:off x="561702" y="3804556"/>
              <a:ext cx="2788920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06B6D4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👤</a:t>
              </a:r>
              <a:r>
                <a:rPr lang="es-MX" sz="1337" b="1" spc="0" baseline="0">
                  <a:solidFill>
                    <a:srgbClr val="06B6D4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Usa Roles para autenticación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08949B40-8F57-4575-B715-72D68E0170C3}"/>
                </a:ext>
              </a:extLst>
            </p:cNvPr>
            <p:cNvSpPr txBox="1"/>
            <p:nvPr/>
          </p:nvSpPr>
          <p:spPr>
            <a:xfrm>
              <a:off x="561702" y="4105002"/>
              <a:ext cx="3507377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Define usuarios una vez, cambia con: await t.useRole(admin)</a:t>
              </a:r>
            </a:p>
          </p:txBody>
        </p:sp>
      </p:grpSp>
      <p:grpSp>
        <p:nvGrpSpPr>
          <p:cNvPr id="25" name="Gráfico 4">
            <a:extLst>
              <a:ext uri="{FF2B5EF4-FFF2-40B4-BE49-F238E27FC236}">
                <a16:creationId xmlns:a16="http://schemas.microsoft.com/office/drawing/2014/main" id="{F57B0CDF-BC58-4FAE-8794-9CDCBE8AAEF8}"/>
              </a:ext>
            </a:extLst>
          </p:cNvPr>
          <p:cNvGrpSpPr/>
          <p:nvPr/>
        </p:nvGrpSpPr>
        <p:grpSpPr>
          <a:xfrm>
            <a:off x="326571" y="4027713"/>
            <a:ext cx="8490857" cy="587828"/>
            <a:chOff x="326571" y="4523013"/>
            <a:chExt cx="8490857" cy="587828"/>
          </a:xfrm>
        </p:grpSpPr>
        <p:sp>
          <p:nvSpPr>
            <p:cNvPr id="26" name="Forma libre: forma 25">
              <a:extLst>
                <a:ext uri="{FF2B5EF4-FFF2-40B4-BE49-F238E27FC236}">
                  <a16:creationId xmlns:a16="http://schemas.microsoft.com/office/drawing/2014/main" id="{11072DEF-C48F-4293-96D6-C3FC2CB8A6F1}"/>
                </a:ext>
              </a:extLst>
            </p:cNvPr>
            <p:cNvSpPr/>
            <p:nvPr/>
          </p:nvSpPr>
          <p:spPr>
            <a:xfrm>
              <a:off x="326571" y="4523013"/>
              <a:ext cx="8490857" cy="587828"/>
            </a:xfrm>
            <a:custGeom>
              <a:avLst/>
              <a:gdLst>
                <a:gd name="connsiteX0" fmla="*/ 8426243 w 8490857"/>
                <a:gd name="connsiteY0" fmla="*/ 490 h 587828"/>
                <a:gd name="connsiteX1" fmla="*/ 8491557 w 8490857"/>
                <a:gd name="connsiteY1" fmla="*/ 490 h 587828"/>
                <a:gd name="connsiteX2" fmla="*/ 8491557 w 8490857"/>
                <a:gd name="connsiteY2" fmla="*/ 588319 h 587828"/>
                <a:gd name="connsiteX3" fmla="*/ 8426243 w 8490857"/>
                <a:gd name="connsiteY3" fmla="*/ 588319 h 587828"/>
                <a:gd name="connsiteX4" fmla="*/ 66014 w 8490857"/>
                <a:gd name="connsiteY4" fmla="*/ 588319 h 587828"/>
                <a:gd name="connsiteX5" fmla="*/ 700 w 8490857"/>
                <a:gd name="connsiteY5" fmla="*/ 588319 h 587828"/>
                <a:gd name="connsiteX6" fmla="*/ 700 w 8490857"/>
                <a:gd name="connsiteY6" fmla="*/ 490 h 587828"/>
                <a:gd name="connsiteX7" fmla="*/ 66014 w 8490857"/>
                <a:gd name="connsiteY7" fmla="*/ 49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490"/>
                  </a:moveTo>
                  <a:cubicBezTo>
                    <a:pt x="8462315" y="490"/>
                    <a:pt x="8491557" y="490"/>
                    <a:pt x="8491557" y="490"/>
                  </a:cubicBezTo>
                  <a:lnTo>
                    <a:pt x="8491557" y="588319"/>
                  </a:lnTo>
                  <a:cubicBezTo>
                    <a:pt x="8491557" y="588319"/>
                    <a:pt x="8462315" y="588319"/>
                    <a:pt x="8426243" y="588319"/>
                  </a:cubicBezTo>
                  <a:lnTo>
                    <a:pt x="66014" y="588319"/>
                  </a:lnTo>
                  <a:cubicBezTo>
                    <a:pt x="29942" y="588319"/>
                    <a:pt x="700" y="588319"/>
                    <a:pt x="700" y="588319"/>
                  </a:cubicBezTo>
                  <a:lnTo>
                    <a:pt x="700" y="490"/>
                  </a:lnTo>
                  <a:cubicBezTo>
                    <a:pt x="700" y="490"/>
                    <a:pt x="29942" y="490"/>
                    <a:pt x="66014" y="490"/>
                  </a:cubicBezTo>
                  <a:close/>
                </a:path>
              </a:pathLst>
            </a:custGeom>
            <a:solidFill>
              <a:srgbClr val="F59E0B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7" name="CuadroTexto 26">
              <a:extLst>
                <a:ext uri="{FF2B5EF4-FFF2-40B4-BE49-F238E27FC236}">
                  <a16:creationId xmlns:a16="http://schemas.microsoft.com/office/drawing/2014/main" id="{52A0674C-9D35-426D-BA71-424B658C1F82}"/>
                </a:ext>
              </a:extLst>
            </p:cNvPr>
            <p:cNvSpPr txBox="1"/>
            <p:nvPr/>
          </p:nvSpPr>
          <p:spPr>
            <a:xfrm>
              <a:off x="561702" y="4523013"/>
              <a:ext cx="2377440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F59E0B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📝</a:t>
              </a:r>
              <a:r>
                <a:rPr lang="es-MX" sz="1337" b="1" spc="0" baseline="0">
                  <a:solidFill>
                    <a:srgbClr val="F59E0B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Tests cortos y concisos</a:t>
              </a:r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001F1DA4-17AF-47D0-96F3-7750C141D702}"/>
                </a:ext>
              </a:extLst>
            </p:cNvPr>
            <p:cNvSpPr txBox="1"/>
            <p:nvPr/>
          </p:nvSpPr>
          <p:spPr>
            <a:xfrm>
              <a:off x="561702" y="4823459"/>
              <a:ext cx="3226525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Más fáciles de depurar y pueden ejecutarse en paralelo</a:t>
              </a:r>
            </a:p>
          </p:txBody>
        </p:sp>
      </p:grpSp>
      <p:grpSp>
        <p:nvGrpSpPr>
          <p:cNvPr id="29" name="Gráfico 4">
            <a:extLst>
              <a:ext uri="{FF2B5EF4-FFF2-40B4-BE49-F238E27FC236}">
                <a16:creationId xmlns:a16="http://schemas.microsoft.com/office/drawing/2014/main" id="{0865582C-CDDE-42F4-B987-1F925B9F88F0}"/>
              </a:ext>
            </a:extLst>
          </p:cNvPr>
          <p:cNvGrpSpPr/>
          <p:nvPr/>
        </p:nvGrpSpPr>
        <p:grpSpPr>
          <a:xfrm>
            <a:off x="326571" y="4746170"/>
            <a:ext cx="8490857" cy="587828"/>
            <a:chOff x="326571" y="5241470"/>
            <a:chExt cx="8490857" cy="587828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C818A0AC-1724-41B7-B0BB-F90B5D18566D}"/>
                </a:ext>
              </a:extLst>
            </p:cNvPr>
            <p:cNvSpPr/>
            <p:nvPr/>
          </p:nvSpPr>
          <p:spPr>
            <a:xfrm>
              <a:off x="326571" y="5241470"/>
              <a:ext cx="8490857" cy="587828"/>
            </a:xfrm>
            <a:custGeom>
              <a:avLst/>
              <a:gdLst>
                <a:gd name="connsiteX0" fmla="*/ 8426243 w 8490857"/>
                <a:gd name="connsiteY0" fmla="*/ 600 h 587828"/>
                <a:gd name="connsiteX1" fmla="*/ 8491557 w 8490857"/>
                <a:gd name="connsiteY1" fmla="*/ 600 h 587828"/>
                <a:gd name="connsiteX2" fmla="*/ 8491557 w 8490857"/>
                <a:gd name="connsiteY2" fmla="*/ 588429 h 587828"/>
                <a:gd name="connsiteX3" fmla="*/ 8426243 w 8490857"/>
                <a:gd name="connsiteY3" fmla="*/ 588429 h 587828"/>
                <a:gd name="connsiteX4" fmla="*/ 66014 w 8490857"/>
                <a:gd name="connsiteY4" fmla="*/ 588429 h 587828"/>
                <a:gd name="connsiteX5" fmla="*/ 700 w 8490857"/>
                <a:gd name="connsiteY5" fmla="*/ 588429 h 587828"/>
                <a:gd name="connsiteX6" fmla="*/ 700 w 8490857"/>
                <a:gd name="connsiteY6" fmla="*/ 600 h 587828"/>
                <a:gd name="connsiteX7" fmla="*/ 66014 w 8490857"/>
                <a:gd name="connsiteY7" fmla="*/ 60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600"/>
                  </a:moveTo>
                  <a:cubicBezTo>
                    <a:pt x="8462315" y="600"/>
                    <a:pt x="8491557" y="600"/>
                    <a:pt x="8491557" y="600"/>
                  </a:cubicBezTo>
                  <a:lnTo>
                    <a:pt x="8491557" y="588429"/>
                  </a:lnTo>
                  <a:cubicBezTo>
                    <a:pt x="8491557" y="588429"/>
                    <a:pt x="8462315" y="588429"/>
                    <a:pt x="8426243" y="588429"/>
                  </a:cubicBezTo>
                  <a:lnTo>
                    <a:pt x="66014" y="588429"/>
                  </a:lnTo>
                  <a:cubicBezTo>
                    <a:pt x="29942" y="588429"/>
                    <a:pt x="700" y="588429"/>
                    <a:pt x="700" y="588429"/>
                  </a:cubicBezTo>
                  <a:lnTo>
                    <a:pt x="700" y="600"/>
                  </a:lnTo>
                  <a:cubicBezTo>
                    <a:pt x="700" y="600"/>
                    <a:pt x="29942" y="600"/>
                    <a:pt x="66014" y="600"/>
                  </a:cubicBezTo>
                  <a:close/>
                </a:path>
              </a:pathLst>
            </a:custGeom>
            <a:solidFill>
              <a:srgbClr val="EC4899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0F76524-B97E-46BE-920E-AAC4B0B36AC1}"/>
                </a:ext>
              </a:extLst>
            </p:cNvPr>
            <p:cNvSpPr txBox="1"/>
            <p:nvPr/>
          </p:nvSpPr>
          <p:spPr>
            <a:xfrm>
              <a:off x="561702" y="5241470"/>
              <a:ext cx="2246811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EC4899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📁</a:t>
              </a:r>
              <a:r>
                <a:rPr lang="es-MX" sz="1337" b="1" spc="0" baseline="0">
                  <a:solidFill>
                    <a:srgbClr val="EC4899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Estructura organizada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73DFCCF6-5E4A-4934-AA74-97CD1FCD53A1}"/>
                </a:ext>
              </a:extLst>
            </p:cNvPr>
            <p:cNvSpPr txBox="1"/>
            <p:nvPr/>
          </p:nvSpPr>
          <p:spPr>
            <a:xfrm>
              <a:off x="561702" y="5541916"/>
              <a:ext cx="3063240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Carpetas: /tests, /page_model, /helpers, /roles, /data</a:t>
              </a:r>
            </a:p>
          </p:txBody>
        </p:sp>
      </p:grpSp>
      <p:grpSp>
        <p:nvGrpSpPr>
          <p:cNvPr id="33" name="Gráfico 4">
            <a:extLst>
              <a:ext uri="{FF2B5EF4-FFF2-40B4-BE49-F238E27FC236}">
                <a16:creationId xmlns:a16="http://schemas.microsoft.com/office/drawing/2014/main" id="{511F3E69-F14A-4A54-BA1B-BB65A34F78E0}"/>
              </a:ext>
            </a:extLst>
          </p:cNvPr>
          <p:cNvGrpSpPr/>
          <p:nvPr/>
        </p:nvGrpSpPr>
        <p:grpSpPr>
          <a:xfrm>
            <a:off x="326571" y="5464628"/>
            <a:ext cx="8490857" cy="587828"/>
            <a:chOff x="326571" y="5959928"/>
            <a:chExt cx="8490857" cy="587828"/>
          </a:xfrm>
        </p:grpSpPr>
        <p:sp>
          <p:nvSpPr>
            <p:cNvPr id="34" name="Forma libre: forma 33">
              <a:extLst>
                <a:ext uri="{FF2B5EF4-FFF2-40B4-BE49-F238E27FC236}">
                  <a16:creationId xmlns:a16="http://schemas.microsoft.com/office/drawing/2014/main" id="{424FBA31-84C4-4B33-A502-6702F465FAAB}"/>
                </a:ext>
              </a:extLst>
            </p:cNvPr>
            <p:cNvSpPr/>
            <p:nvPr/>
          </p:nvSpPr>
          <p:spPr>
            <a:xfrm>
              <a:off x="326571" y="5959928"/>
              <a:ext cx="8490857" cy="587828"/>
            </a:xfrm>
            <a:custGeom>
              <a:avLst/>
              <a:gdLst>
                <a:gd name="connsiteX0" fmla="*/ 8426243 w 8490857"/>
                <a:gd name="connsiteY0" fmla="*/ 710 h 587828"/>
                <a:gd name="connsiteX1" fmla="*/ 8491557 w 8490857"/>
                <a:gd name="connsiteY1" fmla="*/ 710 h 587828"/>
                <a:gd name="connsiteX2" fmla="*/ 8491557 w 8490857"/>
                <a:gd name="connsiteY2" fmla="*/ 588539 h 587828"/>
                <a:gd name="connsiteX3" fmla="*/ 8426243 w 8490857"/>
                <a:gd name="connsiteY3" fmla="*/ 588539 h 587828"/>
                <a:gd name="connsiteX4" fmla="*/ 66014 w 8490857"/>
                <a:gd name="connsiteY4" fmla="*/ 588539 h 587828"/>
                <a:gd name="connsiteX5" fmla="*/ 700 w 8490857"/>
                <a:gd name="connsiteY5" fmla="*/ 588539 h 587828"/>
                <a:gd name="connsiteX6" fmla="*/ 700 w 8490857"/>
                <a:gd name="connsiteY6" fmla="*/ 710 h 587828"/>
                <a:gd name="connsiteX7" fmla="*/ 66014 w 8490857"/>
                <a:gd name="connsiteY7" fmla="*/ 71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710"/>
                  </a:moveTo>
                  <a:cubicBezTo>
                    <a:pt x="8462315" y="710"/>
                    <a:pt x="8491557" y="710"/>
                    <a:pt x="8491557" y="710"/>
                  </a:cubicBezTo>
                  <a:lnTo>
                    <a:pt x="8491557" y="588539"/>
                  </a:lnTo>
                  <a:cubicBezTo>
                    <a:pt x="8491557" y="588539"/>
                    <a:pt x="8462315" y="588539"/>
                    <a:pt x="8426243" y="588539"/>
                  </a:cubicBezTo>
                  <a:lnTo>
                    <a:pt x="66014" y="588539"/>
                  </a:lnTo>
                  <a:cubicBezTo>
                    <a:pt x="29942" y="588539"/>
                    <a:pt x="700" y="588539"/>
                    <a:pt x="700" y="588539"/>
                  </a:cubicBezTo>
                  <a:lnTo>
                    <a:pt x="700" y="710"/>
                  </a:lnTo>
                  <a:cubicBezTo>
                    <a:pt x="700" y="710"/>
                    <a:pt x="29942" y="710"/>
                    <a:pt x="66014" y="710"/>
                  </a:cubicBezTo>
                  <a:close/>
                </a:path>
              </a:pathLst>
            </a:custGeom>
            <a:solidFill>
              <a:srgbClr val="3B82F6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9A70C0B1-6C56-4B61-AA64-5863435DE994}"/>
                </a:ext>
              </a:extLst>
            </p:cNvPr>
            <p:cNvSpPr txBox="1"/>
            <p:nvPr/>
          </p:nvSpPr>
          <p:spPr>
            <a:xfrm>
              <a:off x="561702" y="5959928"/>
              <a:ext cx="2207622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3B82F6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🎯</a:t>
              </a:r>
              <a:r>
                <a:rPr lang="es-MX" sz="1337" b="1" spc="0" baseline="0">
                  <a:solidFill>
                    <a:srgbClr val="3B82F6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Selectores confiables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234F17BB-5F0A-4B83-A995-698D33F31079}"/>
                </a:ext>
              </a:extLst>
            </p:cNvPr>
            <p:cNvSpPr txBox="1"/>
            <p:nvPr/>
          </p:nvSpPr>
          <p:spPr>
            <a:xfrm>
              <a:off x="561702" y="6260373"/>
              <a:ext cx="2860765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Usa data-testid, no muy específicos ni genéricos</a:t>
              </a:r>
            </a:p>
          </p:txBody>
        </p:sp>
      </p:grpSp>
      <p:grpSp>
        <p:nvGrpSpPr>
          <p:cNvPr id="37" name="Gráfico 4">
            <a:extLst>
              <a:ext uri="{FF2B5EF4-FFF2-40B4-BE49-F238E27FC236}">
                <a16:creationId xmlns:a16="http://schemas.microsoft.com/office/drawing/2014/main" id="{1D85CB33-7D61-4F2E-B83F-5A15F2F96249}"/>
              </a:ext>
            </a:extLst>
          </p:cNvPr>
          <p:cNvGrpSpPr/>
          <p:nvPr/>
        </p:nvGrpSpPr>
        <p:grpSpPr>
          <a:xfrm>
            <a:off x="326571" y="6183085"/>
            <a:ext cx="8490857" cy="587828"/>
            <a:chOff x="326571" y="6678385"/>
            <a:chExt cx="8490857" cy="587828"/>
          </a:xfrm>
        </p:grpSpPr>
        <p:sp>
          <p:nvSpPr>
            <p:cNvPr id="38" name="Forma libre: forma 37">
              <a:extLst>
                <a:ext uri="{FF2B5EF4-FFF2-40B4-BE49-F238E27FC236}">
                  <a16:creationId xmlns:a16="http://schemas.microsoft.com/office/drawing/2014/main" id="{FD6158C4-6EE7-4AF6-B382-19ABEAE63E28}"/>
                </a:ext>
              </a:extLst>
            </p:cNvPr>
            <p:cNvSpPr/>
            <p:nvPr/>
          </p:nvSpPr>
          <p:spPr>
            <a:xfrm>
              <a:off x="326571" y="6678385"/>
              <a:ext cx="8490857" cy="587828"/>
            </a:xfrm>
            <a:custGeom>
              <a:avLst/>
              <a:gdLst>
                <a:gd name="connsiteX0" fmla="*/ 8426243 w 8490857"/>
                <a:gd name="connsiteY0" fmla="*/ 820 h 587828"/>
                <a:gd name="connsiteX1" fmla="*/ 8491557 w 8490857"/>
                <a:gd name="connsiteY1" fmla="*/ 820 h 587828"/>
                <a:gd name="connsiteX2" fmla="*/ 8491557 w 8490857"/>
                <a:gd name="connsiteY2" fmla="*/ 588649 h 587828"/>
                <a:gd name="connsiteX3" fmla="*/ 8426243 w 8490857"/>
                <a:gd name="connsiteY3" fmla="*/ 588649 h 587828"/>
                <a:gd name="connsiteX4" fmla="*/ 66014 w 8490857"/>
                <a:gd name="connsiteY4" fmla="*/ 588649 h 587828"/>
                <a:gd name="connsiteX5" fmla="*/ 700 w 8490857"/>
                <a:gd name="connsiteY5" fmla="*/ 588649 h 587828"/>
                <a:gd name="connsiteX6" fmla="*/ 700 w 8490857"/>
                <a:gd name="connsiteY6" fmla="*/ 820 h 587828"/>
                <a:gd name="connsiteX7" fmla="*/ 66014 w 8490857"/>
                <a:gd name="connsiteY7" fmla="*/ 82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820"/>
                  </a:moveTo>
                  <a:cubicBezTo>
                    <a:pt x="8462315" y="820"/>
                    <a:pt x="8491557" y="820"/>
                    <a:pt x="8491557" y="820"/>
                  </a:cubicBezTo>
                  <a:lnTo>
                    <a:pt x="8491557" y="588649"/>
                  </a:lnTo>
                  <a:cubicBezTo>
                    <a:pt x="8491557" y="588649"/>
                    <a:pt x="8462315" y="588649"/>
                    <a:pt x="8426243" y="588649"/>
                  </a:cubicBezTo>
                  <a:lnTo>
                    <a:pt x="66014" y="588649"/>
                  </a:lnTo>
                  <a:cubicBezTo>
                    <a:pt x="29942" y="588649"/>
                    <a:pt x="700" y="588649"/>
                    <a:pt x="700" y="588649"/>
                  </a:cubicBezTo>
                  <a:lnTo>
                    <a:pt x="700" y="820"/>
                  </a:lnTo>
                  <a:cubicBezTo>
                    <a:pt x="700" y="820"/>
                    <a:pt x="29942" y="820"/>
                    <a:pt x="66014" y="820"/>
                  </a:cubicBezTo>
                  <a:close/>
                </a:path>
              </a:pathLst>
            </a:custGeom>
            <a:solidFill>
              <a:srgbClr val="14B8A6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8159353E-32C8-46A9-9960-D95CEA46F6B6}"/>
                </a:ext>
              </a:extLst>
            </p:cNvPr>
            <p:cNvSpPr txBox="1"/>
            <p:nvPr/>
          </p:nvSpPr>
          <p:spPr>
            <a:xfrm>
              <a:off x="561702" y="6678385"/>
              <a:ext cx="2684417" cy="3200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337" b="1" spc="0" baseline="0">
                  <a:solidFill>
                    <a:srgbClr val="14B8A6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🔧</a:t>
              </a:r>
              <a:r>
                <a:rPr lang="es-MX" sz="1337" b="1" spc="0" baseline="0">
                  <a:solidFill>
                    <a:srgbClr val="14B8A6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Hooks para setup/teardown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4526C2F1-6977-4160-98B5-D2254412B469}"/>
                </a:ext>
              </a:extLst>
            </p:cNvPr>
            <p:cNvSpPr txBox="1"/>
            <p:nvPr/>
          </p:nvSpPr>
          <p:spPr>
            <a:xfrm>
              <a:off x="561702" y="6978830"/>
              <a:ext cx="3540034" cy="2285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before/beforeEach para preparar, after/afterEach para limpiar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86811968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87655"/>
            <a:ext cx="4931158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3.3 Problemas Comunes</a:t>
            </a:r>
          </a:p>
        </p:txBody>
      </p:sp>
      <p:pic>
        <p:nvPicPr>
          <p:cNvPr id="7" name="Gráfico 6">
            <a:extLst>
              <a:ext uri="{FF2B5EF4-FFF2-40B4-BE49-F238E27FC236}">
                <a16:creationId xmlns:a16="http://schemas.microsoft.com/office/drawing/2014/main" id="{B2EAF669-14F8-47E7-A985-3726C681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2395" y="1091505"/>
            <a:ext cx="8219209" cy="6457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0040187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402706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4. Practica Final</a:t>
            </a:r>
          </a:p>
        </p:txBody>
      </p:sp>
      <p:grpSp>
        <p:nvGrpSpPr>
          <p:cNvPr id="11" name="Gráfico 4">
            <a:extLst>
              <a:ext uri="{FF2B5EF4-FFF2-40B4-BE49-F238E27FC236}">
                <a16:creationId xmlns:a16="http://schemas.microsoft.com/office/drawing/2014/main" id="{6EB3D5E1-BAD1-4D48-AC85-AA23BD1E38C9}"/>
              </a:ext>
            </a:extLst>
          </p:cNvPr>
          <p:cNvGrpSpPr/>
          <p:nvPr/>
        </p:nvGrpSpPr>
        <p:grpSpPr>
          <a:xfrm>
            <a:off x="326571" y="1374865"/>
            <a:ext cx="8490857" cy="796834"/>
            <a:chOff x="326571" y="1870165"/>
            <a:chExt cx="8490857" cy="796834"/>
          </a:xfrm>
        </p:grpSpPr>
        <p:sp>
          <p:nvSpPr>
            <p:cNvPr id="12" name="Forma libre: forma 11">
              <a:extLst>
                <a:ext uri="{FF2B5EF4-FFF2-40B4-BE49-F238E27FC236}">
                  <a16:creationId xmlns:a16="http://schemas.microsoft.com/office/drawing/2014/main" id="{64211698-C8B3-4556-8A26-BB33AA7CF31C}"/>
                </a:ext>
              </a:extLst>
            </p:cNvPr>
            <p:cNvSpPr/>
            <p:nvPr/>
          </p:nvSpPr>
          <p:spPr>
            <a:xfrm>
              <a:off x="326571" y="1883228"/>
              <a:ext cx="8490857" cy="783771"/>
            </a:xfrm>
            <a:custGeom>
              <a:avLst/>
              <a:gdLst>
                <a:gd name="connsiteX0" fmla="*/ 8426243 w 8490857"/>
                <a:gd name="connsiteY0" fmla="*/ 130 h 783771"/>
                <a:gd name="connsiteX1" fmla="*/ 8491557 w 8490857"/>
                <a:gd name="connsiteY1" fmla="*/ 130 h 783771"/>
                <a:gd name="connsiteX2" fmla="*/ 8491557 w 8490857"/>
                <a:gd name="connsiteY2" fmla="*/ 783901 h 783771"/>
                <a:gd name="connsiteX3" fmla="*/ 8426243 w 8490857"/>
                <a:gd name="connsiteY3" fmla="*/ 783901 h 783771"/>
                <a:gd name="connsiteX4" fmla="*/ 66014 w 8490857"/>
                <a:gd name="connsiteY4" fmla="*/ 783901 h 783771"/>
                <a:gd name="connsiteX5" fmla="*/ 700 w 8490857"/>
                <a:gd name="connsiteY5" fmla="*/ 783901 h 783771"/>
                <a:gd name="connsiteX6" fmla="*/ 700 w 8490857"/>
                <a:gd name="connsiteY6" fmla="*/ 130 h 783771"/>
                <a:gd name="connsiteX7" fmla="*/ 66014 w 8490857"/>
                <a:gd name="connsiteY7" fmla="*/ 130 h 783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783771">
                  <a:moveTo>
                    <a:pt x="8426243" y="130"/>
                  </a:moveTo>
                  <a:cubicBezTo>
                    <a:pt x="8462315" y="130"/>
                    <a:pt x="8491557" y="130"/>
                    <a:pt x="8491557" y="130"/>
                  </a:cubicBezTo>
                  <a:lnTo>
                    <a:pt x="8491557" y="783901"/>
                  </a:lnTo>
                  <a:cubicBezTo>
                    <a:pt x="8491557" y="783901"/>
                    <a:pt x="8462315" y="783901"/>
                    <a:pt x="8426243" y="783901"/>
                  </a:cubicBezTo>
                  <a:lnTo>
                    <a:pt x="66014" y="783901"/>
                  </a:lnTo>
                  <a:cubicBezTo>
                    <a:pt x="29942" y="783901"/>
                    <a:pt x="700" y="783901"/>
                    <a:pt x="700" y="783901"/>
                  </a:cubicBezTo>
                  <a:lnTo>
                    <a:pt x="700" y="130"/>
                  </a:lnTo>
                  <a:cubicBezTo>
                    <a:pt x="700" y="130"/>
                    <a:pt x="29942" y="130"/>
                    <a:pt x="66014" y="130"/>
                  </a:cubicBezTo>
                  <a:close/>
                </a:path>
              </a:pathLst>
            </a:custGeom>
            <a:solidFill>
              <a:srgbClr val="10B981">
                <a:alpha val="15000"/>
              </a:srgbClr>
            </a:solidFill>
            <a:ln w="19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3B803149-982E-4CB7-8F40-824EB4337DDD}"/>
                </a:ext>
              </a:extLst>
            </p:cNvPr>
            <p:cNvSpPr txBox="1"/>
            <p:nvPr/>
          </p:nvSpPr>
          <p:spPr>
            <a:xfrm>
              <a:off x="561702" y="1870165"/>
              <a:ext cx="1502228" cy="33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440" b="1" spc="0" baseline="0">
                  <a:solidFill>
                    <a:srgbClr val="10B981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💡</a:t>
              </a:r>
              <a:r>
                <a:rPr lang="es-MX" sz="1440" b="1" spc="0" baseline="0">
                  <a:solidFill>
                    <a:srgbClr val="10B981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El Concepto</a:t>
              </a:r>
            </a:p>
          </p:txBody>
        </p:sp>
        <p:sp>
          <p:nvSpPr>
            <p:cNvPr id="14" name="CuadroTexto 13">
              <a:extLst>
                <a:ext uri="{FF2B5EF4-FFF2-40B4-BE49-F238E27FC236}">
                  <a16:creationId xmlns:a16="http://schemas.microsoft.com/office/drawing/2014/main" id="{07FBF71D-6C14-4636-A6DE-D03DB21D1C70}"/>
                </a:ext>
              </a:extLst>
            </p:cNvPr>
            <p:cNvSpPr txBox="1"/>
            <p:nvPr/>
          </p:nvSpPr>
          <p:spPr>
            <a:xfrm>
              <a:off x="561702" y="2183674"/>
              <a:ext cx="4084773" cy="2426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 dirty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Tienes las clases POM ya listas (PaginaLogin.js y PaginaProductos.js)</a:t>
              </a:r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EBFBD30F-49D2-4A6B-9DDD-1F5BA267CBD5}"/>
                </a:ext>
              </a:extLst>
            </p:cNvPr>
            <p:cNvSpPr txBox="1"/>
            <p:nvPr/>
          </p:nvSpPr>
          <p:spPr>
            <a:xfrm>
              <a:off x="561702" y="2379617"/>
              <a:ext cx="3781697" cy="22860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 dirty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Tú solo ensamblas los métodos como piezas de LEGO en tu test</a:t>
              </a:r>
            </a:p>
          </p:txBody>
        </p:sp>
      </p:grpSp>
      <p:grpSp>
        <p:nvGrpSpPr>
          <p:cNvPr id="16" name="Gráfico 4">
            <a:extLst>
              <a:ext uri="{FF2B5EF4-FFF2-40B4-BE49-F238E27FC236}">
                <a16:creationId xmlns:a16="http://schemas.microsoft.com/office/drawing/2014/main" id="{5AD7BCF3-CEC0-47A8-AE2E-0A02AA2E9377}"/>
              </a:ext>
            </a:extLst>
          </p:cNvPr>
          <p:cNvGrpSpPr/>
          <p:nvPr/>
        </p:nvGrpSpPr>
        <p:grpSpPr>
          <a:xfrm>
            <a:off x="326571" y="2167617"/>
            <a:ext cx="8490857" cy="587828"/>
            <a:chOff x="326571" y="2862942"/>
            <a:chExt cx="8490857" cy="587828"/>
          </a:xfrm>
        </p:grpSpPr>
        <p:sp>
          <p:nvSpPr>
            <p:cNvPr id="17" name="Forma libre: forma 16">
              <a:extLst>
                <a:ext uri="{FF2B5EF4-FFF2-40B4-BE49-F238E27FC236}">
                  <a16:creationId xmlns:a16="http://schemas.microsoft.com/office/drawing/2014/main" id="{4E7BEF0B-077F-4AD9-9C4D-9B4B78F3346F}"/>
                </a:ext>
              </a:extLst>
            </p:cNvPr>
            <p:cNvSpPr/>
            <p:nvPr/>
          </p:nvSpPr>
          <p:spPr>
            <a:xfrm>
              <a:off x="326571" y="2862942"/>
              <a:ext cx="8490857" cy="587828"/>
            </a:xfrm>
            <a:custGeom>
              <a:avLst/>
              <a:gdLst>
                <a:gd name="connsiteX0" fmla="*/ 8426243 w 8490857"/>
                <a:gd name="connsiteY0" fmla="*/ 280 h 587828"/>
                <a:gd name="connsiteX1" fmla="*/ 8491557 w 8490857"/>
                <a:gd name="connsiteY1" fmla="*/ 280 h 587828"/>
                <a:gd name="connsiteX2" fmla="*/ 8491557 w 8490857"/>
                <a:gd name="connsiteY2" fmla="*/ 588109 h 587828"/>
                <a:gd name="connsiteX3" fmla="*/ 8426243 w 8490857"/>
                <a:gd name="connsiteY3" fmla="*/ 588109 h 587828"/>
                <a:gd name="connsiteX4" fmla="*/ 66014 w 8490857"/>
                <a:gd name="connsiteY4" fmla="*/ 588109 h 587828"/>
                <a:gd name="connsiteX5" fmla="*/ 700 w 8490857"/>
                <a:gd name="connsiteY5" fmla="*/ 588109 h 587828"/>
                <a:gd name="connsiteX6" fmla="*/ 700 w 8490857"/>
                <a:gd name="connsiteY6" fmla="*/ 280 h 587828"/>
                <a:gd name="connsiteX7" fmla="*/ 66014 w 8490857"/>
                <a:gd name="connsiteY7" fmla="*/ 280 h 587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587828">
                  <a:moveTo>
                    <a:pt x="8426243" y="280"/>
                  </a:moveTo>
                  <a:cubicBezTo>
                    <a:pt x="8462315" y="280"/>
                    <a:pt x="8491557" y="280"/>
                    <a:pt x="8491557" y="280"/>
                  </a:cubicBezTo>
                  <a:lnTo>
                    <a:pt x="8491557" y="588109"/>
                  </a:lnTo>
                  <a:cubicBezTo>
                    <a:pt x="8491557" y="588109"/>
                    <a:pt x="8462315" y="588109"/>
                    <a:pt x="8426243" y="588109"/>
                  </a:cubicBezTo>
                  <a:lnTo>
                    <a:pt x="66014" y="588109"/>
                  </a:lnTo>
                  <a:cubicBezTo>
                    <a:pt x="29942" y="588109"/>
                    <a:pt x="700" y="588109"/>
                    <a:pt x="700" y="588109"/>
                  </a:cubicBezTo>
                  <a:lnTo>
                    <a:pt x="700" y="280"/>
                  </a:lnTo>
                  <a:cubicBezTo>
                    <a:pt x="700" y="280"/>
                    <a:pt x="29942" y="280"/>
                    <a:pt x="66014" y="280"/>
                  </a:cubicBezTo>
                  <a:close/>
                </a:path>
              </a:pathLst>
            </a:custGeom>
            <a:solidFill>
              <a:srgbClr val="3B82F6">
                <a:alpha val="15000"/>
              </a:srgbClr>
            </a:solidFill>
            <a:ln w="19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79E880FB-25EF-4BDD-B19A-B00D3E347DDF}"/>
                </a:ext>
              </a:extLst>
            </p:cNvPr>
            <p:cNvSpPr txBox="1"/>
            <p:nvPr/>
          </p:nvSpPr>
          <p:spPr>
            <a:xfrm>
              <a:off x="561702" y="2849880"/>
              <a:ext cx="4056017" cy="33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440" b="1" spc="0" baseline="0">
                  <a:solidFill>
                    <a:srgbClr val="3B82F6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📦</a:t>
              </a:r>
              <a:r>
                <a:rPr lang="es-MX" sz="1440" b="1" spc="0" baseline="0">
                  <a:solidFill>
                    <a:srgbClr val="3B82F6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Piezas que ya tienes (NO las modifiques)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DB942FE8-189A-42AE-A504-C446EF87C3E1}"/>
                </a:ext>
              </a:extLst>
            </p:cNvPr>
            <p:cNvSpPr txBox="1"/>
            <p:nvPr/>
          </p:nvSpPr>
          <p:spPr>
            <a:xfrm>
              <a:off x="561702" y="3130731"/>
              <a:ext cx="1809205" cy="267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029" b="1" spc="0" baseline="0">
                  <a:solidFill>
                    <a:srgbClr val="FFFFFF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📄</a:t>
              </a:r>
              <a:r>
                <a:rPr lang="es-MX" sz="1029" b="1" spc="0" baseline="0">
                  <a:solidFill>
                    <a:srgbClr val="FFFFFF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paginas/PaginaLogin.js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C0D79A4F-039F-4D5A-9195-53F591775A41}"/>
                </a:ext>
              </a:extLst>
            </p:cNvPr>
            <p:cNvSpPr txBox="1"/>
            <p:nvPr/>
          </p:nvSpPr>
          <p:spPr>
            <a:xfrm>
              <a:off x="4807131" y="3130731"/>
              <a:ext cx="2103120" cy="267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029" b="1" spc="0" baseline="0">
                  <a:solidFill>
                    <a:srgbClr val="FFFFFF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📄</a:t>
              </a:r>
              <a:r>
                <a:rPr lang="es-MX" sz="1029" b="1" spc="0" baseline="0">
                  <a:solidFill>
                    <a:srgbClr val="FFFFFF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paginas/PaginaProductos.js</a:t>
              </a:r>
            </a:p>
          </p:txBody>
        </p:sp>
      </p:grpSp>
      <p:grpSp>
        <p:nvGrpSpPr>
          <p:cNvPr id="21" name="Gráfico 4">
            <a:extLst>
              <a:ext uri="{FF2B5EF4-FFF2-40B4-BE49-F238E27FC236}">
                <a16:creationId xmlns:a16="http://schemas.microsoft.com/office/drawing/2014/main" id="{9B623FE6-307C-4D68-8A56-46992F57FFE1}"/>
              </a:ext>
            </a:extLst>
          </p:cNvPr>
          <p:cNvGrpSpPr/>
          <p:nvPr/>
        </p:nvGrpSpPr>
        <p:grpSpPr>
          <a:xfrm>
            <a:off x="326571" y="2751364"/>
            <a:ext cx="8490857" cy="849085"/>
            <a:chOff x="326571" y="3646714"/>
            <a:chExt cx="8490857" cy="849085"/>
          </a:xfrm>
        </p:grpSpPr>
        <p:sp>
          <p:nvSpPr>
            <p:cNvPr id="22" name="Forma libre: forma 21">
              <a:extLst>
                <a:ext uri="{FF2B5EF4-FFF2-40B4-BE49-F238E27FC236}">
                  <a16:creationId xmlns:a16="http://schemas.microsoft.com/office/drawing/2014/main" id="{061E8629-1DB3-4EA3-BF08-460681114DB0}"/>
                </a:ext>
              </a:extLst>
            </p:cNvPr>
            <p:cNvSpPr/>
            <p:nvPr/>
          </p:nvSpPr>
          <p:spPr>
            <a:xfrm>
              <a:off x="326571" y="3646714"/>
              <a:ext cx="8490857" cy="849085"/>
            </a:xfrm>
            <a:custGeom>
              <a:avLst/>
              <a:gdLst>
                <a:gd name="connsiteX0" fmla="*/ 8426243 w 8490857"/>
                <a:gd name="connsiteY0" fmla="*/ 400 h 849085"/>
                <a:gd name="connsiteX1" fmla="*/ 8491557 w 8490857"/>
                <a:gd name="connsiteY1" fmla="*/ 400 h 849085"/>
                <a:gd name="connsiteX2" fmla="*/ 8491557 w 8490857"/>
                <a:gd name="connsiteY2" fmla="*/ 849486 h 849085"/>
                <a:gd name="connsiteX3" fmla="*/ 8426243 w 8490857"/>
                <a:gd name="connsiteY3" fmla="*/ 849486 h 849085"/>
                <a:gd name="connsiteX4" fmla="*/ 66014 w 8490857"/>
                <a:gd name="connsiteY4" fmla="*/ 849486 h 849085"/>
                <a:gd name="connsiteX5" fmla="*/ 700 w 8490857"/>
                <a:gd name="connsiteY5" fmla="*/ 849486 h 849085"/>
                <a:gd name="connsiteX6" fmla="*/ 700 w 8490857"/>
                <a:gd name="connsiteY6" fmla="*/ 400 h 849085"/>
                <a:gd name="connsiteX7" fmla="*/ 66014 w 8490857"/>
                <a:gd name="connsiteY7" fmla="*/ 400 h 8490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849085">
                  <a:moveTo>
                    <a:pt x="8426243" y="400"/>
                  </a:moveTo>
                  <a:cubicBezTo>
                    <a:pt x="8462315" y="400"/>
                    <a:pt x="8491557" y="400"/>
                    <a:pt x="8491557" y="400"/>
                  </a:cubicBezTo>
                  <a:lnTo>
                    <a:pt x="8491557" y="849486"/>
                  </a:lnTo>
                  <a:cubicBezTo>
                    <a:pt x="8491557" y="849486"/>
                    <a:pt x="8462315" y="849486"/>
                    <a:pt x="8426243" y="849486"/>
                  </a:cubicBezTo>
                  <a:lnTo>
                    <a:pt x="66014" y="849486"/>
                  </a:lnTo>
                  <a:cubicBezTo>
                    <a:pt x="29942" y="849486"/>
                    <a:pt x="700" y="849486"/>
                    <a:pt x="700" y="849486"/>
                  </a:cubicBezTo>
                  <a:lnTo>
                    <a:pt x="700" y="400"/>
                  </a:lnTo>
                  <a:cubicBezTo>
                    <a:pt x="700" y="400"/>
                    <a:pt x="29942" y="400"/>
                    <a:pt x="66014" y="400"/>
                  </a:cubicBezTo>
                  <a:close/>
                </a:path>
              </a:pathLst>
            </a:custGeom>
            <a:solidFill>
              <a:srgbClr val="F59E0B">
                <a:alpha val="15000"/>
              </a:srgbClr>
            </a:solidFill>
            <a:ln w="19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3" name="CuadroTexto 22">
              <a:extLst>
                <a:ext uri="{FF2B5EF4-FFF2-40B4-BE49-F238E27FC236}">
                  <a16:creationId xmlns:a16="http://schemas.microsoft.com/office/drawing/2014/main" id="{9F44FA4A-D168-47F6-AB5A-63256B25390F}"/>
                </a:ext>
              </a:extLst>
            </p:cNvPr>
            <p:cNvSpPr txBox="1"/>
            <p:nvPr/>
          </p:nvSpPr>
          <p:spPr>
            <a:xfrm>
              <a:off x="561702" y="3633651"/>
              <a:ext cx="4232365" cy="33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440" b="1" spc="0" baseline="0">
                  <a:solidFill>
                    <a:srgbClr val="F59E0B"/>
                  </a:solidFill>
                  <a:latin typeface="Segoe UI Emoji"/>
                  <a:ea typeface="Segoe UI Emoji"/>
                  <a:sym typeface="Segoe UI Emoji"/>
                  <a:rtl val="0"/>
                </a:rPr>
                <a:t>✏️</a:t>
              </a:r>
              <a:r>
                <a:rPr lang="es-MX" sz="1440" b="1" spc="0" baseline="0">
                  <a:solidFill>
                    <a:srgbClr val="F59E0B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Tu trabajo: Completar pruebas/login.test.js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739341BA-84D9-4B6F-98BA-01382FD73CE9}"/>
                </a:ext>
              </a:extLst>
            </p:cNvPr>
            <p:cNvSpPr txBox="1"/>
            <p:nvPr/>
          </p:nvSpPr>
          <p:spPr>
            <a:xfrm>
              <a:off x="561702" y="3940628"/>
              <a:ext cx="1554480" cy="235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029" b="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TEST 1: Login exitoso</a:t>
              </a:r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9BC12E43-74FD-4E3C-86DD-9B9BFBFDCFCD}"/>
                </a:ext>
              </a:extLst>
            </p:cNvPr>
            <p:cNvSpPr txBox="1"/>
            <p:nvPr/>
          </p:nvSpPr>
          <p:spPr>
            <a:xfrm>
              <a:off x="561702" y="4169228"/>
              <a:ext cx="1476102" cy="235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029" b="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TEST 2: Login fallido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3587BA9B-1D33-4EA5-B1C0-B6F88F54551B}"/>
                </a:ext>
              </a:extLst>
            </p:cNvPr>
            <p:cNvSpPr txBox="1"/>
            <p:nvPr/>
          </p:nvSpPr>
          <p:spPr>
            <a:xfrm>
              <a:off x="4807131" y="3940628"/>
              <a:ext cx="1881051" cy="235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029" b="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TEST 3: Agregar productos</a:t>
              </a:r>
            </a:p>
          </p:txBody>
        </p:sp>
      </p:grpSp>
      <p:grpSp>
        <p:nvGrpSpPr>
          <p:cNvPr id="27" name="Gráfico 4">
            <a:extLst>
              <a:ext uri="{FF2B5EF4-FFF2-40B4-BE49-F238E27FC236}">
                <a16:creationId xmlns:a16="http://schemas.microsoft.com/office/drawing/2014/main" id="{97DDFED9-3842-4BF0-93D1-C1D6DCE1B4A5}"/>
              </a:ext>
            </a:extLst>
          </p:cNvPr>
          <p:cNvGrpSpPr/>
          <p:nvPr/>
        </p:nvGrpSpPr>
        <p:grpSpPr>
          <a:xfrm>
            <a:off x="326571" y="3573780"/>
            <a:ext cx="8490857" cy="1660887"/>
            <a:chOff x="326571" y="4678680"/>
            <a:chExt cx="8490857" cy="1660887"/>
          </a:xfrm>
        </p:grpSpPr>
        <p:sp>
          <p:nvSpPr>
            <p:cNvPr id="28" name="Forma libre: forma 27">
              <a:extLst>
                <a:ext uri="{FF2B5EF4-FFF2-40B4-BE49-F238E27FC236}">
                  <a16:creationId xmlns:a16="http://schemas.microsoft.com/office/drawing/2014/main" id="{62075346-0790-437A-961C-22C82B0B8BEE}"/>
                </a:ext>
              </a:extLst>
            </p:cNvPr>
            <p:cNvSpPr/>
            <p:nvPr/>
          </p:nvSpPr>
          <p:spPr>
            <a:xfrm>
              <a:off x="326571" y="4691742"/>
              <a:ext cx="8490857" cy="1567542"/>
            </a:xfrm>
            <a:custGeom>
              <a:avLst/>
              <a:gdLst>
                <a:gd name="connsiteX0" fmla="*/ 8426243 w 8490857"/>
                <a:gd name="connsiteY0" fmla="*/ 560 h 1567542"/>
                <a:gd name="connsiteX1" fmla="*/ 8491557 w 8490857"/>
                <a:gd name="connsiteY1" fmla="*/ 560 h 1567542"/>
                <a:gd name="connsiteX2" fmla="*/ 8491557 w 8490857"/>
                <a:gd name="connsiteY2" fmla="*/ 1568103 h 1567542"/>
                <a:gd name="connsiteX3" fmla="*/ 8426243 w 8490857"/>
                <a:gd name="connsiteY3" fmla="*/ 1568103 h 1567542"/>
                <a:gd name="connsiteX4" fmla="*/ 66014 w 8490857"/>
                <a:gd name="connsiteY4" fmla="*/ 1568103 h 1567542"/>
                <a:gd name="connsiteX5" fmla="*/ 700 w 8490857"/>
                <a:gd name="connsiteY5" fmla="*/ 1568103 h 1567542"/>
                <a:gd name="connsiteX6" fmla="*/ 700 w 8490857"/>
                <a:gd name="connsiteY6" fmla="*/ 560 h 1567542"/>
                <a:gd name="connsiteX7" fmla="*/ 66014 w 8490857"/>
                <a:gd name="connsiteY7" fmla="*/ 560 h 15675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1567542">
                  <a:moveTo>
                    <a:pt x="8426243" y="560"/>
                  </a:moveTo>
                  <a:cubicBezTo>
                    <a:pt x="8462315" y="560"/>
                    <a:pt x="8491557" y="560"/>
                    <a:pt x="8491557" y="560"/>
                  </a:cubicBezTo>
                  <a:lnTo>
                    <a:pt x="8491557" y="1568103"/>
                  </a:lnTo>
                  <a:cubicBezTo>
                    <a:pt x="8491557" y="1568103"/>
                    <a:pt x="8462315" y="1568103"/>
                    <a:pt x="8426243" y="1568103"/>
                  </a:cubicBezTo>
                  <a:lnTo>
                    <a:pt x="66014" y="1568103"/>
                  </a:lnTo>
                  <a:cubicBezTo>
                    <a:pt x="29942" y="1568103"/>
                    <a:pt x="700" y="1568103"/>
                    <a:pt x="700" y="1568103"/>
                  </a:cubicBezTo>
                  <a:lnTo>
                    <a:pt x="700" y="560"/>
                  </a:lnTo>
                  <a:cubicBezTo>
                    <a:pt x="700" y="560"/>
                    <a:pt x="29942" y="560"/>
                    <a:pt x="66014" y="560"/>
                  </a:cubicBezTo>
                  <a:close/>
                </a:path>
              </a:pathLst>
            </a:custGeom>
            <a:solidFill>
              <a:srgbClr val="8B5CF6">
                <a:alpha val="15000"/>
              </a:srgbClr>
            </a:solidFill>
            <a:ln w="1959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9" name="CuadroTexto 28">
              <a:extLst>
                <a:ext uri="{FF2B5EF4-FFF2-40B4-BE49-F238E27FC236}">
                  <a16:creationId xmlns:a16="http://schemas.microsoft.com/office/drawing/2014/main" id="{A4721DB5-6C50-49CF-B7BF-D94D4BEAEFA9}"/>
                </a:ext>
              </a:extLst>
            </p:cNvPr>
            <p:cNvSpPr txBox="1"/>
            <p:nvPr/>
          </p:nvSpPr>
          <p:spPr>
            <a:xfrm>
              <a:off x="561702" y="4678680"/>
              <a:ext cx="3533502" cy="3331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440" b="1" spc="0" baseline="0">
                  <a:solidFill>
                    <a:srgbClr val="8B5CF6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💻</a:t>
              </a:r>
              <a:r>
                <a:rPr lang="es-MX" sz="1440" b="1" spc="0" baseline="0">
                  <a:solidFill>
                    <a:srgbClr val="8B5CF6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Ejemplo: Así ensamblas las piezas</a:t>
              </a:r>
            </a:p>
          </p:txBody>
        </p:sp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4C3B3AE7-8A8B-4A88-BCFD-B5A369A121AA}"/>
                </a:ext>
              </a:extLst>
            </p:cNvPr>
            <p:cNvSpPr/>
            <p:nvPr/>
          </p:nvSpPr>
          <p:spPr>
            <a:xfrm>
              <a:off x="653142" y="5098596"/>
              <a:ext cx="7837714" cy="1240971"/>
            </a:xfrm>
            <a:custGeom>
              <a:avLst/>
              <a:gdLst>
                <a:gd name="connsiteX0" fmla="*/ 7805757 w 7837714"/>
                <a:gd name="connsiteY0" fmla="*/ 560 h 1240971"/>
                <a:gd name="connsiteX1" fmla="*/ 7838415 w 7837714"/>
                <a:gd name="connsiteY1" fmla="*/ 560 h 1240971"/>
                <a:gd name="connsiteX2" fmla="*/ 7838415 w 7837714"/>
                <a:gd name="connsiteY2" fmla="*/ 1241531 h 1240971"/>
                <a:gd name="connsiteX3" fmla="*/ 7805757 w 7837714"/>
                <a:gd name="connsiteY3" fmla="*/ 1241531 h 1240971"/>
                <a:gd name="connsiteX4" fmla="*/ 33357 w 7837714"/>
                <a:gd name="connsiteY4" fmla="*/ 1241531 h 1240971"/>
                <a:gd name="connsiteX5" fmla="*/ 700 w 7837714"/>
                <a:gd name="connsiteY5" fmla="*/ 1241531 h 1240971"/>
                <a:gd name="connsiteX6" fmla="*/ 700 w 7837714"/>
                <a:gd name="connsiteY6" fmla="*/ 560 h 1240971"/>
                <a:gd name="connsiteX7" fmla="*/ 33357 w 7837714"/>
                <a:gd name="connsiteY7" fmla="*/ 560 h 1240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37714" h="1240971">
                  <a:moveTo>
                    <a:pt x="7805757" y="560"/>
                  </a:moveTo>
                  <a:cubicBezTo>
                    <a:pt x="7823793" y="560"/>
                    <a:pt x="7838415" y="560"/>
                    <a:pt x="7838415" y="560"/>
                  </a:cubicBezTo>
                  <a:lnTo>
                    <a:pt x="7838415" y="1241531"/>
                  </a:lnTo>
                  <a:cubicBezTo>
                    <a:pt x="7838415" y="1241531"/>
                    <a:pt x="7823793" y="1241531"/>
                    <a:pt x="7805757" y="1241531"/>
                  </a:cubicBezTo>
                  <a:lnTo>
                    <a:pt x="33357" y="1241531"/>
                  </a:lnTo>
                  <a:cubicBezTo>
                    <a:pt x="15321" y="1241531"/>
                    <a:pt x="700" y="1241531"/>
                    <a:pt x="700" y="1241531"/>
                  </a:cubicBezTo>
                  <a:lnTo>
                    <a:pt x="700" y="560"/>
                  </a:lnTo>
                  <a:cubicBezTo>
                    <a:pt x="700" y="560"/>
                    <a:pt x="15321" y="560"/>
                    <a:pt x="33357" y="560"/>
                  </a:cubicBezTo>
                  <a:close/>
                </a:path>
              </a:pathLst>
            </a:custGeom>
            <a:solidFill>
              <a:srgbClr val="1A1A1A"/>
            </a:solidFill>
            <a:ln w="65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 dirty="0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4203C529-1898-4594-8E84-4720A27A36EB}"/>
                </a:ext>
              </a:extLst>
            </p:cNvPr>
            <p:cNvSpPr txBox="1"/>
            <p:nvPr/>
          </p:nvSpPr>
          <p:spPr>
            <a:xfrm>
              <a:off x="692331" y="5096691"/>
              <a:ext cx="535577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10B981"/>
                  </a:solidFill>
                  <a:latin typeface="Consolas"/>
                  <a:sym typeface="Consolas"/>
                  <a:rtl val="0"/>
                </a:rPr>
                <a:t>import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67881D51-2F8A-49FF-BDE1-25551B6F3362}"/>
                </a:ext>
              </a:extLst>
            </p:cNvPr>
            <p:cNvSpPr txBox="1"/>
            <p:nvPr/>
          </p:nvSpPr>
          <p:spPr>
            <a:xfrm>
              <a:off x="1116874" y="5096691"/>
              <a:ext cx="829491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paginaLogin</a:t>
              </a:r>
            </a:p>
          </p:txBody>
        </p:sp>
        <p:sp>
          <p:nvSpPr>
            <p:cNvPr id="33" name="CuadroTexto 32">
              <a:extLst>
                <a:ext uri="{FF2B5EF4-FFF2-40B4-BE49-F238E27FC236}">
                  <a16:creationId xmlns:a16="http://schemas.microsoft.com/office/drawing/2014/main" id="{50F4CE86-6D04-48F5-B08F-6FB7A324FCC1}"/>
                </a:ext>
              </a:extLst>
            </p:cNvPr>
            <p:cNvSpPr txBox="1"/>
            <p:nvPr/>
          </p:nvSpPr>
          <p:spPr>
            <a:xfrm>
              <a:off x="2096588" y="5096691"/>
              <a:ext cx="418011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10B981"/>
                  </a:solidFill>
                  <a:latin typeface="Consolas"/>
                  <a:sym typeface="Consolas"/>
                  <a:rtl val="0"/>
                </a:rPr>
                <a:t>from</a:t>
              </a:r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DD65CCAB-FA09-4669-B977-D71E04A1CD16}"/>
                </a:ext>
              </a:extLst>
            </p:cNvPr>
            <p:cNvSpPr txBox="1"/>
            <p:nvPr/>
          </p:nvSpPr>
          <p:spPr>
            <a:xfrm>
              <a:off x="2521131" y="5096691"/>
              <a:ext cx="1652451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59E0B"/>
                  </a:solidFill>
                  <a:latin typeface="Consolas"/>
                  <a:sym typeface="Consolas"/>
                  <a:rtl val="0"/>
                </a:rPr>
                <a:t>'../paginas/PaginaLogin';</a:t>
              </a:r>
            </a:p>
          </p:txBody>
        </p:sp>
        <p:sp>
          <p:nvSpPr>
            <p:cNvPr id="35" name="CuadroTexto 34">
              <a:extLst>
                <a:ext uri="{FF2B5EF4-FFF2-40B4-BE49-F238E27FC236}">
                  <a16:creationId xmlns:a16="http://schemas.microsoft.com/office/drawing/2014/main" id="{8FF3923E-281C-421A-A62E-ABBEE840980C}"/>
                </a:ext>
              </a:extLst>
            </p:cNvPr>
            <p:cNvSpPr txBox="1"/>
            <p:nvPr/>
          </p:nvSpPr>
          <p:spPr>
            <a:xfrm>
              <a:off x="692331" y="5292634"/>
              <a:ext cx="418011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06B6D4"/>
                  </a:solidFill>
                  <a:latin typeface="Consolas"/>
                  <a:sym typeface="Consolas"/>
                  <a:rtl val="0"/>
                </a:rPr>
                <a:t>test</a:t>
              </a:r>
            </a:p>
          </p:txBody>
        </p:sp>
        <p:sp>
          <p:nvSpPr>
            <p:cNvPr id="36" name="CuadroTexto 35">
              <a:extLst>
                <a:ext uri="{FF2B5EF4-FFF2-40B4-BE49-F238E27FC236}">
                  <a16:creationId xmlns:a16="http://schemas.microsoft.com/office/drawing/2014/main" id="{622E6B05-FE0E-4598-952C-BCC36A67EC2C}"/>
                </a:ext>
              </a:extLst>
            </p:cNvPr>
            <p:cNvSpPr txBox="1"/>
            <p:nvPr/>
          </p:nvSpPr>
          <p:spPr>
            <a:xfrm>
              <a:off x="1051560" y="5292634"/>
              <a:ext cx="241662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(</a:t>
              </a:r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BDE78619-BF37-4F96-935E-77DC8ECE1B23}"/>
                </a:ext>
              </a:extLst>
            </p:cNvPr>
            <p:cNvSpPr txBox="1"/>
            <p:nvPr/>
          </p:nvSpPr>
          <p:spPr>
            <a:xfrm>
              <a:off x="1149531" y="5292634"/>
              <a:ext cx="1064622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59E0B"/>
                  </a:solidFill>
                  <a:latin typeface="Consolas"/>
                  <a:sym typeface="Consolas"/>
                  <a:rtl val="0"/>
                </a:rPr>
                <a:t>'Login exitoso'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614FAE8E-0A50-4C8F-87BD-69157B86B636}"/>
                </a:ext>
              </a:extLst>
            </p:cNvPr>
            <p:cNvSpPr txBox="1"/>
            <p:nvPr/>
          </p:nvSpPr>
          <p:spPr>
            <a:xfrm>
              <a:off x="2455817" y="5292634"/>
              <a:ext cx="1005840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, async t =&gt; {</a:t>
              </a:r>
            </a:p>
          </p:txBody>
        </p:sp>
        <p:sp>
          <p:nvSpPr>
            <p:cNvPr id="39" name="CuadroTexto 38">
              <a:extLst>
                <a:ext uri="{FF2B5EF4-FFF2-40B4-BE49-F238E27FC236}">
                  <a16:creationId xmlns:a16="http://schemas.microsoft.com/office/drawing/2014/main" id="{4BA4B8A5-1047-435F-A8C1-3353E688681D}"/>
                </a:ext>
              </a:extLst>
            </p:cNvPr>
            <p:cNvSpPr txBox="1"/>
            <p:nvPr/>
          </p:nvSpPr>
          <p:spPr>
            <a:xfrm>
              <a:off x="888274" y="5488577"/>
              <a:ext cx="1770017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94A3B8"/>
                  </a:solidFill>
                  <a:latin typeface="Consolas"/>
                  <a:sym typeface="Consolas"/>
                  <a:rtl val="0"/>
                </a:rPr>
                <a:t>// ARRANGE - Preparar datos</a:t>
              </a:r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0B137534-3D21-4BAF-AD1B-BEF2548D3B65}"/>
                </a:ext>
              </a:extLst>
            </p:cNvPr>
            <p:cNvSpPr txBox="1"/>
            <p:nvPr/>
          </p:nvSpPr>
          <p:spPr>
            <a:xfrm>
              <a:off x="888274" y="5651862"/>
              <a:ext cx="476794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06B6D4"/>
                  </a:solidFill>
                  <a:latin typeface="Consolas"/>
                  <a:sym typeface="Consolas"/>
                  <a:rtl val="0"/>
                </a:rPr>
                <a:t>const</a:t>
              </a:r>
            </a:p>
          </p:txBody>
        </p:sp>
        <p:sp>
          <p:nvSpPr>
            <p:cNvPr id="41" name="CuadroTexto 40">
              <a:extLst>
                <a:ext uri="{FF2B5EF4-FFF2-40B4-BE49-F238E27FC236}">
                  <a16:creationId xmlns:a16="http://schemas.microsoft.com/office/drawing/2014/main" id="{C842B6D3-B34F-40BC-BFE3-319F93C82A6F}"/>
                </a:ext>
              </a:extLst>
            </p:cNvPr>
            <p:cNvSpPr txBox="1"/>
            <p:nvPr/>
          </p:nvSpPr>
          <p:spPr>
            <a:xfrm>
              <a:off x="1378131" y="5651862"/>
              <a:ext cx="711925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usuario =</a:t>
              </a:r>
            </a:p>
          </p:txBody>
        </p:sp>
        <p:sp>
          <p:nvSpPr>
            <p:cNvPr id="42" name="CuadroTexto 41">
              <a:extLst>
                <a:ext uri="{FF2B5EF4-FFF2-40B4-BE49-F238E27FC236}">
                  <a16:creationId xmlns:a16="http://schemas.microsoft.com/office/drawing/2014/main" id="{D0B2A781-F4CB-456E-A0F8-BFFC849EED2A}"/>
                </a:ext>
              </a:extLst>
            </p:cNvPr>
            <p:cNvSpPr txBox="1"/>
            <p:nvPr/>
          </p:nvSpPr>
          <p:spPr>
            <a:xfrm>
              <a:off x="2292531" y="5651862"/>
              <a:ext cx="1064622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59E0B"/>
                  </a:solidFill>
                  <a:latin typeface="Consolas"/>
                  <a:sym typeface="Consolas"/>
                  <a:rtl val="0"/>
                </a:rPr>
                <a:t>'standard_user'</a:t>
              </a:r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79F4DAB9-0D43-4B5E-8EE9-C1B01D084B62}"/>
                </a:ext>
              </a:extLst>
            </p:cNvPr>
            <p:cNvSpPr txBox="1"/>
            <p:nvPr/>
          </p:nvSpPr>
          <p:spPr>
            <a:xfrm>
              <a:off x="3598817" y="5651862"/>
              <a:ext cx="241662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;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BE20F9F0-2F65-44C6-94C7-F87030D826BF}"/>
                </a:ext>
              </a:extLst>
            </p:cNvPr>
            <p:cNvSpPr txBox="1"/>
            <p:nvPr/>
          </p:nvSpPr>
          <p:spPr>
            <a:xfrm>
              <a:off x="888274" y="5815148"/>
              <a:ext cx="476794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06B6D4"/>
                  </a:solidFill>
                  <a:latin typeface="Consolas"/>
                  <a:sym typeface="Consolas"/>
                  <a:rtl val="0"/>
                </a:rPr>
                <a:t>const</a:t>
              </a:r>
            </a:p>
          </p:txBody>
        </p:sp>
        <p:sp>
          <p:nvSpPr>
            <p:cNvPr id="45" name="CuadroTexto 44">
              <a:extLst>
                <a:ext uri="{FF2B5EF4-FFF2-40B4-BE49-F238E27FC236}">
                  <a16:creationId xmlns:a16="http://schemas.microsoft.com/office/drawing/2014/main" id="{C4F20627-112C-4D50-8118-878498A55FB8}"/>
                </a:ext>
              </a:extLst>
            </p:cNvPr>
            <p:cNvSpPr txBox="1"/>
            <p:nvPr/>
          </p:nvSpPr>
          <p:spPr>
            <a:xfrm>
              <a:off x="1378131" y="5815148"/>
              <a:ext cx="888274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 dirty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contrasena =</a:t>
              </a:r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4B61EE05-846A-4C3C-BBC5-A542D9DB4CB1}"/>
                </a:ext>
              </a:extLst>
            </p:cNvPr>
            <p:cNvSpPr txBox="1"/>
            <p:nvPr/>
          </p:nvSpPr>
          <p:spPr>
            <a:xfrm>
              <a:off x="2521131" y="5815148"/>
              <a:ext cx="1005840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59E0B"/>
                  </a:solidFill>
                  <a:latin typeface="Consolas"/>
                  <a:sym typeface="Consolas"/>
                  <a:rtl val="0"/>
                </a:rPr>
                <a:t>'secret_sauce'</a:t>
              </a:r>
            </a:p>
          </p:txBody>
        </p:sp>
        <p:sp>
          <p:nvSpPr>
            <p:cNvPr id="47" name="CuadroTexto 46">
              <a:extLst>
                <a:ext uri="{FF2B5EF4-FFF2-40B4-BE49-F238E27FC236}">
                  <a16:creationId xmlns:a16="http://schemas.microsoft.com/office/drawing/2014/main" id="{B4CA05D9-E58D-4411-9FA8-FBD3ACD1521E}"/>
                </a:ext>
              </a:extLst>
            </p:cNvPr>
            <p:cNvSpPr txBox="1"/>
            <p:nvPr/>
          </p:nvSpPr>
          <p:spPr>
            <a:xfrm>
              <a:off x="3794760" y="5815148"/>
              <a:ext cx="241662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;</a:t>
              </a:r>
            </a:p>
          </p:txBody>
        </p:sp>
        <p:sp>
          <p:nvSpPr>
            <p:cNvPr id="48" name="CuadroTexto 47">
              <a:extLst>
                <a:ext uri="{FF2B5EF4-FFF2-40B4-BE49-F238E27FC236}">
                  <a16:creationId xmlns:a16="http://schemas.microsoft.com/office/drawing/2014/main" id="{A9958D16-AB14-468F-9890-E9083B31F0BF}"/>
                </a:ext>
              </a:extLst>
            </p:cNvPr>
            <p:cNvSpPr txBox="1"/>
            <p:nvPr/>
          </p:nvSpPr>
          <p:spPr>
            <a:xfrm>
              <a:off x="888274" y="5978434"/>
              <a:ext cx="1593668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94A3B8"/>
                  </a:solidFill>
                  <a:latin typeface="Consolas"/>
                  <a:sym typeface="Consolas"/>
                  <a:rtl val="0"/>
                </a:rPr>
                <a:t>// ACT - Ejecutar acción</a:t>
              </a:r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9682B1BF-13C0-44C4-B81D-9F6AA19D6DF6}"/>
                </a:ext>
              </a:extLst>
            </p:cNvPr>
            <p:cNvSpPr txBox="1"/>
            <p:nvPr/>
          </p:nvSpPr>
          <p:spPr>
            <a:xfrm>
              <a:off x="888274" y="6109062"/>
              <a:ext cx="476794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10B981"/>
                  </a:solidFill>
                  <a:latin typeface="Consolas"/>
                  <a:sym typeface="Consolas"/>
                  <a:rtl val="0"/>
                </a:rPr>
                <a:t>await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4D8839A0-CE56-4489-A707-9256CDF3F240}"/>
                </a:ext>
              </a:extLst>
            </p:cNvPr>
            <p:cNvSpPr txBox="1"/>
            <p:nvPr/>
          </p:nvSpPr>
          <p:spPr>
            <a:xfrm>
              <a:off x="1443445" y="6109062"/>
              <a:ext cx="888274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paginaLogin.</a:t>
              </a:r>
            </a:p>
          </p:txBody>
        </p:sp>
        <p:sp>
          <p:nvSpPr>
            <p:cNvPr id="51" name="CuadroTexto 50">
              <a:extLst>
                <a:ext uri="{FF2B5EF4-FFF2-40B4-BE49-F238E27FC236}">
                  <a16:creationId xmlns:a16="http://schemas.microsoft.com/office/drawing/2014/main" id="{3C6B252B-DFDF-49FF-9621-C2350B021E2B}"/>
                </a:ext>
              </a:extLst>
            </p:cNvPr>
            <p:cNvSpPr txBox="1"/>
            <p:nvPr/>
          </p:nvSpPr>
          <p:spPr>
            <a:xfrm>
              <a:off x="2455817" y="6109062"/>
              <a:ext cx="770708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>
                  <a:solidFill>
                    <a:srgbClr val="EC4899"/>
                  </a:solidFill>
                  <a:latin typeface="Consolas"/>
                  <a:sym typeface="Consolas"/>
                  <a:rtl val="0"/>
                </a:rPr>
                <a:t>hacerLogin</a:t>
              </a:r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7EEA2637-3673-480B-AA6E-2108C9565334}"/>
                </a:ext>
              </a:extLst>
            </p:cNvPr>
            <p:cNvSpPr txBox="1"/>
            <p:nvPr/>
          </p:nvSpPr>
          <p:spPr>
            <a:xfrm>
              <a:off x="3304902" y="6109062"/>
              <a:ext cx="1476102" cy="22206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74" spc="0" baseline="0" dirty="0">
                  <a:solidFill>
                    <a:srgbClr val="FFFFFF"/>
                  </a:solidFill>
                  <a:latin typeface="Consolas"/>
                  <a:sym typeface="Consolas"/>
                  <a:rtl val="0"/>
                </a:rPr>
                <a:t>(usuario, contrasena);</a:t>
              </a:r>
            </a:p>
          </p:txBody>
        </p:sp>
      </p:grpSp>
      <p:grpSp>
        <p:nvGrpSpPr>
          <p:cNvPr id="54" name="Gráfico 4">
            <a:extLst>
              <a:ext uri="{FF2B5EF4-FFF2-40B4-BE49-F238E27FC236}">
                <a16:creationId xmlns:a16="http://schemas.microsoft.com/office/drawing/2014/main" id="{FDEA4D5A-91DB-4DC7-AE08-3A816EB46081}"/>
              </a:ext>
            </a:extLst>
          </p:cNvPr>
          <p:cNvGrpSpPr/>
          <p:nvPr/>
        </p:nvGrpSpPr>
        <p:grpSpPr>
          <a:xfrm>
            <a:off x="326571" y="5407478"/>
            <a:ext cx="8490857" cy="718457"/>
            <a:chOff x="326571" y="6455228"/>
            <a:chExt cx="8490857" cy="718457"/>
          </a:xfrm>
        </p:grpSpPr>
        <p:sp>
          <p:nvSpPr>
            <p:cNvPr id="55" name="Forma libre: forma 54">
              <a:extLst>
                <a:ext uri="{FF2B5EF4-FFF2-40B4-BE49-F238E27FC236}">
                  <a16:creationId xmlns:a16="http://schemas.microsoft.com/office/drawing/2014/main" id="{03A253CF-30BC-4A2B-A61F-AAFF086CC316}"/>
                </a:ext>
              </a:extLst>
            </p:cNvPr>
            <p:cNvSpPr/>
            <p:nvPr/>
          </p:nvSpPr>
          <p:spPr>
            <a:xfrm>
              <a:off x="326571" y="6455228"/>
              <a:ext cx="8490857" cy="718457"/>
            </a:xfrm>
            <a:custGeom>
              <a:avLst/>
              <a:gdLst>
                <a:gd name="connsiteX0" fmla="*/ 8426243 w 8490857"/>
                <a:gd name="connsiteY0" fmla="*/ 830 h 718457"/>
                <a:gd name="connsiteX1" fmla="*/ 8491557 w 8490857"/>
                <a:gd name="connsiteY1" fmla="*/ 830 h 718457"/>
                <a:gd name="connsiteX2" fmla="*/ 8491557 w 8490857"/>
                <a:gd name="connsiteY2" fmla="*/ 719287 h 718457"/>
                <a:gd name="connsiteX3" fmla="*/ 8426243 w 8490857"/>
                <a:gd name="connsiteY3" fmla="*/ 719287 h 718457"/>
                <a:gd name="connsiteX4" fmla="*/ 66014 w 8490857"/>
                <a:gd name="connsiteY4" fmla="*/ 719287 h 718457"/>
                <a:gd name="connsiteX5" fmla="*/ 700 w 8490857"/>
                <a:gd name="connsiteY5" fmla="*/ 719287 h 718457"/>
                <a:gd name="connsiteX6" fmla="*/ 700 w 8490857"/>
                <a:gd name="connsiteY6" fmla="*/ 830 h 718457"/>
                <a:gd name="connsiteX7" fmla="*/ 66014 w 8490857"/>
                <a:gd name="connsiteY7" fmla="*/ 830 h 718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490857" h="718457">
                  <a:moveTo>
                    <a:pt x="8426243" y="830"/>
                  </a:moveTo>
                  <a:cubicBezTo>
                    <a:pt x="8462315" y="830"/>
                    <a:pt x="8491557" y="830"/>
                    <a:pt x="8491557" y="830"/>
                  </a:cubicBezTo>
                  <a:lnTo>
                    <a:pt x="8491557" y="719287"/>
                  </a:lnTo>
                  <a:cubicBezTo>
                    <a:pt x="8491557" y="719287"/>
                    <a:pt x="8462315" y="719287"/>
                    <a:pt x="8426243" y="719287"/>
                  </a:cubicBezTo>
                  <a:lnTo>
                    <a:pt x="66014" y="719287"/>
                  </a:lnTo>
                  <a:cubicBezTo>
                    <a:pt x="29942" y="719287"/>
                    <a:pt x="700" y="719287"/>
                    <a:pt x="700" y="719287"/>
                  </a:cubicBezTo>
                  <a:lnTo>
                    <a:pt x="700" y="830"/>
                  </a:lnTo>
                  <a:cubicBezTo>
                    <a:pt x="700" y="830"/>
                    <a:pt x="29942" y="830"/>
                    <a:pt x="66014" y="830"/>
                  </a:cubicBezTo>
                  <a:close/>
                </a:path>
              </a:pathLst>
            </a:custGeom>
            <a:solidFill>
              <a:srgbClr val="EF4444">
                <a:alpha val="15000"/>
              </a:srgbClr>
            </a:solidFill>
            <a:ln w="130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7263F037-5CFE-4135-BB7A-8295F700DA7D}"/>
                </a:ext>
              </a:extLst>
            </p:cNvPr>
            <p:cNvSpPr txBox="1"/>
            <p:nvPr/>
          </p:nvSpPr>
          <p:spPr>
            <a:xfrm>
              <a:off x="561702" y="6468291"/>
              <a:ext cx="2723605" cy="30044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234" b="1" spc="0" baseline="0">
                  <a:solidFill>
                    <a:srgbClr val="EF4444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🔑</a:t>
              </a:r>
              <a:r>
                <a:rPr lang="es-MX" sz="1234" b="1" spc="0" baseline="0">
                  <a:solidFill>
                    <a:srgbClr val="EF4444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Credenciales para SauceDemo</a:t>
              </a:r>
            </a:p>
          </p:txBody>
        </p:sp>
        <p:sp>
          <p:nvSpPr>
            <p:cNvPr id="57" name="CuadroTexto 56">
              <a:extLst>
                <a:ext uri="{FF2B5EF4-FFF2-40B4-BE49-F238E27FC236}">
                  <a16:creationId xmlns:a16="http://schemas.microsoft.com/office/drawing/2014/main" id="{3DACAF34-5401-4579-B95E-732069F84A29}"/>
                </a:ext>
              </a:extLst>
            </p:cNvPr>
            <p:cNvSpPr txBox="1"/>
            <p:nvPr/>
          </p:nvSpPr>
          <p:spPr>
            <a:xfrm>
              <a:off x="561702" y="6723017"/>
              <a:ext cx="1515291" cy="235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Usuario: </a:t>
              </a:r>
              <a:r>
                <a:rPr lang="es-MX" sz="977" spc="0" baseline="0">
                  <a:solidFill>
                    <a:srgbClr val="10B981"/>
                  </a:solidFill>
                  <a:latin typeface="Consolas"/>
                  <a:cs typeface="Arial"/>
                  <a:sym typeface="Consolas"/>
                  <a:rtl val="0"/>
                </a:rPr>
                <a:t>standard_user</a:t>
              </a:r>
            </a:p>
          </p:txBody>
        </p:sp>
        <p:sp>
          <p:nvSpPr>
            <p:cNvPr id="58" name="CuadroTexto 57">
              <a:extLst>
                <a:ext uri="{FF2B5EF4-FFF2-40B4-BE49-F238E27FC236}">
                  <a16:creationId xmlns:a16="http://schemas.microsoft.com/office/drawing/2014/main" id="{7979928A-0A1F-44C5-9785-CA7B5C59AE38}"/>
                </a:ext>
              </a:extLst>
            </p:cNvPr>
            <p:cNvSpPr txBox="1"/>
            <p:nvPr/>
          </p:nvSpPr>
          <p:spPr>
            <a:xfrm>
              <a:off x="561702" y="6918960"/>
              <a:ext cx="1580605" cy="2351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77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Password: </a:t>
              </a:r>
              <a:r>
                <a:rPr lang="es-MX" sz="977" spc="0" baseline="0">
                  <a:solidFill>
                    <a:srgbClr val="10B981"/>
                  </a:solidFill>
                  <a:latin typeface="Consolas"/>
                  <a:cs typeface="Arial"/>
                  <a:sym typeface="Consolas"/>
                  <a:rtl val="0"/>
                </a:rPr>
                <a:t>secret_sauce</a:t>
              </a:r>
            </a:p>
          </p:txBody>
        </p:sp>
      </p:grpSp>
      <p:sp>
        <p:nvSpPr>
          <p:cNvPr id="59" name="CuadroTexto 58">
            <a:extLst>
              <a:ext uri="{FF2B5EF4-FFF2-40B4-BE49-F238E27FC236}">
                <a16:creationId xmlns:a16="http://schemas.microsoft.com/office/drawing/2014/main" id="{ECC445CF-F173-40D1-A962-7A9CB621E4D6}"/>
              </a:ext>
            </a:extLst>
          </p:cNvPr>
          <p:cNvSpPr txBox="1"/>
          <p:nvPr/>
        </p:nvSpPr>
        <p:spPr>
          <a:xfrm>
            <a:off x="2276202" y="6308815"/>
            <a:ext cx="4591594" cy="37229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s-MX" sz="1646" b="1" spc="0" baseline="0">
                <a:solidFill>
                  <a:srgbClr val="10B981"/>
                </a:solidFill>
                <a:latin typeface="Segoe UI Emoji"/>
                <a:ea typeface="Segoe UI Emoji"/>
                <a:sym typeface="Segoe UI Emoji"/>
                <a:rtl val="0"/>
              </a:rPr>
              <a:t>🎯</a:t>
            </a:r>
            <a:r>
              <a:rPr lang="es-MX" sz="1646" b="1" spc="0" baseline="0">
                <a:solidFill>
                  <a:srgbClr val="10B981"/>
                </a:solidFill>
                <a:latin typeface="Arial"/>
                <a:ea typeface="Segoe UI Emoji"/>
                <a:cs typeface="Arial"/>
                <a:sym typeface="Arial"/>
                <a:rtl val="0"/>
              </a:rPr>
              <a:t> Solo ensambla, ¡no escribas desde cero!</a:t>
            </a:r>
          </a:p>
        </p:txBody>
      </p:sp>
    </p:spTree>
    <p:extLst>
      <p:ext uri="{BB962C8B-B14F-4D97-AF65-F5344CB8AC3E}">
        <p14:creationId xmlns:p14="http://schemas.microsoft.com/office/powerpoint/2010/main" val="3569369542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33489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5. Referencias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D41BE2B2-7E05-483A-A09F-F82D40422A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57176" y="1190625"/>
            <a:ext cx="111918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51862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97180"/>
            <a:ext cx="33489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MX"/>
              <a:t>QR Repositorio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D2A60B1D-1D9B-4038-97D0-43A026AE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56" y="1082100"/>
            <a:ext cx="5314950" cy="5314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2971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dirty="0"/>
              <a:t>Agenda del Taller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57DCBDF1-C5B0-47E3-AE83-5962157AA7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1057275"/>
            <a:ext cx="9144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134918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4479111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1.1 Repaso sesión 1</a:t>
            </a:r>
          </a:p>
        </p:txBody>
      </p:sp>
      <p:pic>
        <p:nvPicPr>
          <p:cNvPr id="21" name="Gráfico 20">
            <a:extLst>
              <a:ext uri="{FF2B5EF4-FFF2-40B4-BE49-F238E27FC236}">
                <a16:creationId xmlns:a16="http://schemas.microsoft.com/office/drawing/2014/main" id="{CC3C8C30-1F80-414E-B085-7589FA4091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66700" y="742950"/>
            <a:ext cx="8610600" cy="6457950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640080"/>
            <a:ext cx="33489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2.1 Selectores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C8F22F6A-7299-4E92-B163-99E41AE929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14400" y="1006928"/>
            <a:ext cx="7315200" cy="6270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22147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82880"/>
            <a:ext cx="3348994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2.2 Aserciones</a:t>
            </a:r>
          </a:p>
        </p:txBody>
      </p:sp>
      <p:pic>
        <p:nvPicPr>
          <p:cNvPr id="5" name="Gráfico 4">
            <a:extLst>
              <a:ext uri="{FF2B5EF4-FFF2-40B4-BE49-F238E27FC236}">
                <a16:creationId xmlns:a16="http://schemas.microsoft.com/office/drawing/2014/main" id="{1FED8EE2-6C2E-4CFC-ABF1-56C5AF5928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65913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36212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82880"/>
            <a:ext cx="2896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2.3 Acciones</a:t>
            </a:r>
          </a:p>
        </p:txBody>
      </p:sp>
      <p:pic>
        <p:nvPicPr>
          <p:cNvPr id="4" name="Gráfico 3">
            <a:extLst>
              <a:ext uri="{FF2B5EF4-FFF2-40B4-BE49-F238E27FC236}">
                <a16:creationId xmlns:a16="http://schemas.microsoft.com/office/drawing/2014/main" id="{33246795-D0B1-4351-BB1B-BF2E30993C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500" y="590550"/>
            <a:ext cx="8001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65388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38200" y="182880"/>
            <a:ext cx="5835252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2.4 Otros comandos útiles</a:t>
            </a:r>
          </a:p>
        </p:txBody>
      </p:sp>
      <p:grpSp>
        <p:nvGrpSpPr>
          <p:cNvPr id="10" name="Gráfico 6">
            <a:extLst>
              <a:ext uri="{FF2B5EF4-FFF2-40B4-BE49-F238E27FC236}">
                <a16:creationId xmlns:a16="http://schemas.microsoft.com/office/drawing/2014/main" id="{3D4E5018-7253-47DD-BC7E-78DC391CBCAB}"/>
              </a:ext>
            </a:extLst>
          </p:cNvPr>
          <p:cNvGrpSpPr/>
          <p:nvPr/>
        </p:nvGrpSpPr>
        <p:grpSpPr>
          <a:xfrm>
            <a:off x="1184031" y="1103434"/>
            <a:ext cx="6857999" cy="633046"/>
            <a:chOff x="1250706" y="474784"/>
            <a:chExt cx="6857999" cy="633046"/>
          </a:xfrm>
        </p:grpSpPr>
        <p:sp>
          <p:nvSpPr>
            <p:cNvPr id="11" name="Forma libre: forma 10">
              <a:extLst>
                <a:ext uri="{FF2B5EF4-FFF2-40B4-BE49-F238E27FC236}">
                  <a16:creationId xmlns:a16="http://schemas.microsoft.com/office/drawing/2014/main" id="{52D9DF97-2918-4C4C-8D1D-0B766993C8FC}"/>
                </a:ext>
              </a:extLst>
            </p:cNvPr>
            <p:cNvSpPr/>
            <p:nvPr/>
          </p:nvSpPr>
          <p:spPr>
            <a:xfrm>
              <a:off x="1250706" y="474784"/>
              <a:ext cx="6857999" cy="633046"/>
            </a:xfrm>
            <a:custGeom>
              <a:avLst/>
              <a:gdLst>
                <a:gd name="connsiteX0" fmla="*/ 6805946 w 6857999"/>
                <a:gd name="connsiteY0" fmla="*/ 130 h 633046"/>
                <a:gd name="connsiteX1" fmla="*/ 6858700 w 6857999"/>
                <a:gd name="connsiteY1" fmla="*/ 130 h 633046"/>
                <a:gd name="connsiteX2" fmla="*/ 6858700 w 6857999"/>
                <a:gd name="connsiteY2" fmla="*/ 633176 h 633046"/>
                <a:gd name="connsiteX3" fmla="*/ 6805946 w 6857999"/>
                <a:gd name="connsiteY3" fmla="*/ 633176 h 633046"/>
                <a:gd name="connsiteX4" fmla="*/ 53454 w 6857999"/>
                <a:gd name="connsiteY4" fmla="*/ 633176 h 633046"/>
                <a:gd name="connsiteX5" fmla="*/ 700 w 6857999"/>
                <a:gd name="connsiteY5" fmla="*/ 633176 h 633046"/>
                <a:gd name="connsiteX6" fmla="*/ 700 w 6857999"/>
                <a:gd name="connsiteY6" fmla="*/ 130 h 633046"/>
                <a:gd name="connsiteX7" fmla="*/ 53454 w 6857999"/>
                <a:gd name="connsiteY7" fmla="*/ 13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130"/>
                  </a:moveTo>
                  <a:cubicBezTo>
                    <a:pt x="6835081" y="130"/>
                    <a:pt x="6858700" y="130"/>
                    <a:pt x="6858700" y="130"/>
                  </a:cubicBezTo>
                  <a:lnTo>
                    <a:pt x="6858700" y="633176"/>
                  </a:lnTo>
                  <a:cubicBezTo>
                    <a:pt x="6858700" y="633176"/>
                    <a:pt x="6835081" y="633176"/>
                    <a:pt x="6805946" y="633176"/>
                  </a:cubicBezTo>
                  <a:lnTo>
                    <a:pt x="53454" y="633176"/>
                  </a:lnTo>
                  <a:cubicBezTo>
                    <a:pt x="24319" y="633176"/>
                    <a:pt x="700" y="633176"/>
                    <a:pt x="700" y="633176"/>
                  </a:cubicBezTo>
                  <a:lnTo>
                    <a:pt x="700" y="130"/>
                  </a:lnTo>
                  <a:cubicBezTo>
                    <a:pt x="700" y="130"/>
                    <a:pt x="24319" y="130"/>
                    <a:pt x="53454" y="130"/>
                  </a:cubicBezTo>
                  <a:close/>
                </a:path>
              </a:pathLst>
            </a:custGeom>
            <a:solidFill>
              <a:srgbClr val="06B6D4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2" name="CuadroTexto 11">
              <a:extLst>
                <a:ext uri="{FF2B5EF4-FFF2-40B4-BE49-F238E27FC236}">
                  <a16:creationId xmlns:a16="http://schemas.microsoft.com/office/drawing/2014/main" id="{8CDAC69B-95BF-47EC-9C06-075EAAAE12D7}"/>
                </a:ext>
              </a:extLst>
            </p:cNvPr>
            <p:cNvSpPr txBox="1"/>
            <p:nvPr/>
          </p:nvSpPr>
          <p:spPr>
            <a:xfrm>
              <a:off x="1423035" y="455441"/>
              <a:ext cx="863404" cy="28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06B6D4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🕐</a:t>
              </a:r>
              <a:r>
                <a:rPr lang="es-MX" sz="1163" b="1" spc="0" baseline="0">
                  <a:solidFill>
                    <a:srgbClr val="06B6D4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.wait()</a:t>
              </a:r>
            </a:p>
          </p:txBody>
        </p:sp>
        <p:sp>
          <p:nvSpPr>
            <p:cNvPr id="13" name="CuadroTexto 12">
              <a:extLst>
                <a:ext uri="{FF2B5EF4-FFF2-40B4-BE49-F238E27FC236}">
                  <a16:creationId xmlns:a16="http://schemas.microsoft.com/office/drawing/2014/main" id="{7F920D37-531A-4291-9CC9-C6CE010FD10F}"/>
                </a:ext>
              </a:extLst>
            </p:cNvPr>
            <p:cNvSpPr txBox="1"/>
            <p:nvPr/>
          </p:nvSpPr>
          <p:spPr>
            <a:xfrm>
              <a:off x="1423035" y="703384"/>
              <a:ext cx="3052689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Pausa la ejecución por un tiempo específico (en milisegundos)</a:t>
              </a:r>
            </a:p>
          </p:txBody>
        </p:sp>
        <p:sp>
          <p:nvSpPr>
            <p:cNvPr id="14" name="Forma libre: forma 13">
              <a:extLst>
                <a:ext uri="{FF2B5EF4-FFF2-40B4-BE49-F238E27FC236}">
                  <a16:creationId xmlns:a16="http://schemas.microsoft.com/office/drawing/2014/main" id="{96228421-39BD-45B7-A860-87640D394675}"/>
                </a:ext>
              </a:extLst>
            </p:cNvPr>
            <p:cNvSpPr/>
            <p:nvPr/>
          </p:nvSpPr>
          <p:spPr>
            <a:xfrm>
              <a:off x="1514475" y="923192"/>
              <a:ext cx="6330461" cy="158261"/>
            </a:xfrm>
            <a:custGeom>
              <a:avLst/>
              <a:gdLst>
                <a:gd name="connsiteX0" fmla="*/ 6304784 w 6330461"/>
                <a:gd name="connsiteY0" fmla="*/ 130 h 158261"/>
                <a:gd name="connsiteX1" fmla="*/ 6331161 w 6330461"/>
                <a:gd name="connsiteY1" fmla="*/ 130 h 158261"/>
                <a:gd name="connsiteX2" fmla="*/ 6331161 w 6330461"/>
                <a:gd name="connsiteY2" fmla="*/ 158392 h 158261"/>
                <a:gd name="connsiteX3" fmla="*/ 6304784 w 6330461"/>
                <a:gd name="connsiteY3" fmla="*/ 158392 h 158261"/>
                <a:gd name="connsiteX4" fmla="*/ 27077 w 6330461"/>
                <a:gd name="connsiteY4" fmla="*/ 158392 h 158261"/>
                <a:gd name="connsiteX5" fmla="*/ 700 w 6330461"/>
                <a:gd name="connsiteY5" fmla="*/ 158392 h 158261"/>
                <a:gd name="connsiteX6" fmla="*/ 700 w 6330461"/>
                <a:gd name="connsiteY6" fmla="*/ 130 h 158261"/>
                <a:gd name="connsiteX7" fmla="*/ 27077 w 6330461"/>
                <a:gd name="connsiteY7" fmla="*/ 13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130"/>
                  </a:moveTo>
                  <a:cubicBezTo>
                    <a:pt x="6319352" y="130"/>
                    <a:pt x="6331161" y="130"/>
                    <a:pt x="6331161" y="130"/>
                  </a:cubicBezTo>
                  <a:lnTo>
                    <a:pt x="6331161" y="158392"/>
                  </a:lnTo>
                  <a:cubicBezTo>
                    <a:pt x="6331161" y="158392"/>
                    <a:pt x="6319352" y="158392"/>
                    <a:pt x="6304784" y="158392"/>
                  </a:cubicBezTo>
                  <a:lnTo>
                    <a:pt x="27077" y="158392"/>
                  </a:lnTo>
                  <a:cubicBezTo>
                    <a:pt x="12509" y="158392"/>
                    <a:pt x="700" y="158392"/>
                    <a:pt x="700" y="158392"/>
                  </a:cubicBezTo>
                  <a:lnTo>
                    <a:pt x="700" y="130"/>
                  </a:lnTo>
                  <a:cubicBezTo>
                    <a:pt x="700" y="130"/>
                    <a:pt x="12509" y="130"/>
                    <a:pt x="27077" y="13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5" name="CuadroTexto 14">
              <a:extLst>
                <a:ext uri="{FF2B5EF4-FFF2-40B4-BE49-F238E27FC236}">
                  <a16:creationId xmlns:a16="http://schemas.microsoft.com/office/drawing/2014/main" id="{60022481-8C15-4094-B2AB-9AC7E4F87239}"/>
                </a:ext>
              </a:extLst>
            </p:cNvPr>
            <p:cNvSpPr txBox="1"/>
            <p:nvPr/>
          </p:nvSpPr>
          <p:spPr>
            <a:xfrm>
              <a:off x="1475789" y="903849"/>
              <a:ext cx="1185203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06B6D4"/>
                  </a:solidFill>
                  <a:latin typeface="Consolas"/>
                  <a:sym typeface="Consolas"/>
                  <a:rtl val="0"/>
                </a:rPr>
                <a:t>await t.wait(3000);</a:t>
              </a:r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30003B29-FF60-4897-9C85-87762CE227AC}"/>
                </a:ext>
              </a:extLst>
            </p:cNvPr>
            <p:cNvSpPr txBox="1"/>
            <p:nvPr/>
          </p:nvSpPr>
          <p:spPr>
            <a:xfrm>
              <a:off x="3322173" y="903849"/>
              <a:ext cx="1237956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94A3B8"/>
                  </a:solidFill>
                  <a:latin typeface="Consolas"/>
                  <a:sym typeface="Consolas"/>
                  <a:rtl val="0"/>
                </a:rPr>
                <a:t>// Espera 3 segundos</a:t>
              </a:r>
            </a:p>
          </p:txBody>
        </p:sp>
      </p:grpSp>
      <p:grpSp>
        <p:nvGrpSpPr>
          <p:cNvPr id="17" name="Gráfico 6">
            <a:extLst>
              <a:ext uri="{FF2B5EF4-FFF2-40B4-BE49-F238E27FC236}">
                <a16:creationId xmlns:a16="http://schemas.microsoft.com/office/drawing/2014/main" id="{58DFF9D8-3E48-440D-8825-896F7843A0C4}"/>
              </a:ext>
            </a:extLst>
          </p:cNvPr>
          <p:cNvGrpSpPr/>
          <p:nvPr/>
        </p:nvGrpSpPr>
        <p:grpSpPr>
          <a:xfrm>
            <a:off x="1184031" y="1737213"/>
            <a:ext cx="6857999" cy="633046"/>
            <a:chOff x="1250706" y="1213338"/>
            <a:chExt cx="6857999" cy="633046"/>
          </a:xfrm>
        </p:grpSpPr>
        <p:sp>
          <p:nvSpPr>
            <p:cNvPr id="18" name="Forma libre: forma 17">
              <a:extLst>
                <a:ext uri="{FF2B5EF4-FFF2-40B4-BE49-F238E27FC236}">
                  <a16:creationId xmlns:a16="http://schemas.microsoft.com/office/drawing/2014/main" id="{C05DED75-7520-4012-B48B-EDEE8739CF90}"/>
                </a:ext>
              </a:extLst>
            </p:cNvPr>
            <p:cNvSpPr/>
            <p:nvPr/>
          </p:nvSpPr>
          <p:spPr>
            <a:xfrm>
              <a:off x="1250706" y="1213338"/>
              <a:ext cx="6857999" cy="633046"/>
            </a:xfrm>
            <a:custGeom>
              <a:avLst/>
              <a:gdLst>
                <a:gd name="connsiteX0" fmla="*/ 6805946 w 6857999"/>
                <a:gd name="connsiteY0" fmla="*/ 270 h 633046"/>
                <a:gd name="connsiteX1" fmla="*/ 6858700 w 6857999"/>
                <a:gd name="connsiteY1" fmla="*/ 270 h 633046"/>
                <a:gd name="connsiteX2" fmla="*/ 6858700 w 6857999"/>
                <a:gd name="connsiteY2" fmla="*/ 633316 h 633046"/>
                <a:gd name="connsiteX3" fmla="*/ 6805946 w 6857999"/>
                <a:gd name="connsiteY3" fmla="*/ 633316 h 633046"/>
                <a:gd name="connsiteX4" fmla="*/ 53454 w 6857999"/>
                <a:gd name="connsiteY4" fmla="*/ 633316 h 633046"/>
                <a:gd name="connsiteX5" fmla="*/ 700 w 6857999"/>
                <a:gd name="connsiteY5" fmla="*/ 633316 h 633046"/>
                <a:gd name="connsiteX6" fmla="*/ 700 w 6857999"/>
                <a:gd name="connsiteY6" fmla="*/ 270 h 633046"/>
                <a:gd name="connsiteX7" fmla="*/ 53454 w 6857999"/>
                <a:gd name="connsiteY7" fmla="*/ 27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270"/>
                  </a:moveTo>
                  <a:cubicBezTo>
                    <a:pt x="6835081" y="270"/>
                    <a:pt x="6858700" y="270"/>
                    <a:pt x="6858700" y="270"/>
                  </a:cubicBezTo>
                  <a:lnTo>
                    <a:pt x="6858700" y="633316"/>
                  </a:lnTo>
                  <a:cubicBezTo>
                    <a:pt x="6858700" y="633316"/>
                    <a:pt x="6835081" y="633316"/>
                    <a:pt x="6805946" y="633316"/>
                  </a:cubicBezTo>
                  <a:lnTo>
                    <a:pt x="53454" y="633316"/>
                  </a:lnTo>
                  <a:cubicBezTo>
                    <a:pt x="24319" y="633316"/>
                    <a:pt x="700" y="633316"/>
                    <a:pt x="700" y="633316"/>
                  </a:cubicBezTo>
                  <a:lnTo>
                    <a:pt x="700" y="270"/>
                  </a:lnTo>
                  <a:cubicBezTo>
                    <a:pt x="700" y="270"/>
                    <a:pt x="24319" y="270"/>
                    <a:pt x="53454" y="270"/>
                  </a:cubicBezTo>
                  <a:close/>
                </a:path>
              </a:pathLst>
            </a:custGeom>
            <a:solidFill>
              <a:srgbClr val="8B5CF6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F96C0694-FE10-482F-9510-8096498F9064}"/>
                </a:ext>
              </a:extLst>
            </p:cNvPr>
            <p:cNvSpPr txBox="1"/>
            <p:nvPr/>
          </p:nvSpPr>
          <p:spPr>
            <a:xfrm>
              <a:off x="1423035" y="1193995"/>
              <a:ext cx="1332913" cy="28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8B5CF6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🌐</a:t>
              </a:r>
              <a:r>
                <a:rPr lang="es-MX" sz="1163" b="1" spc="0" baseline="0">
                  <a:solidFill>
                    <a:srgbClr val="8B5CF6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.navigateTo()</a:t>
              </a:r>
            </a:p>
          </p:txBody>
        </p:sp>
        <p:sp>
          <p:nvSpPr>
            <p:cNvPr id="20" name="CuadroTexto 19">
              <a:extLst>
                <a:ext uri="{FF2B5EF4-FFF2-40B4-BE49-F238E27FC236}">
                  <a16:creationId xmlns:a16="http://schemas.microsoft.com/office/drawing/2014/main" id="{94FA9562-D305-4D42-93A7-7ACE4708B0AC}"/>
                </a:ext>
              </a:extLst>
            </p:cNvPr>
            <p:cNvSpPr txBox="1"/>
            <p:nvPr/>
          </p:nvSpPr>
          <p:spPr>
            <a:xfrm>
              <a:off x="1423035" y="1441938"/>
              <a:ext cx="2245555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Navega a una URL específica durante el test</a:t>
              </a:r>
            </a:p>
          </p:txBody>
        </p:sp>
        <p:sp>
          <p:nvSpPr>
            <p:cNvPr id="21" name="Forma libre: forma 20">
              <a:extLst>
                <a:ext uri="{FF2B5EF4-FFF2-40B4-BE49-F238E27FC236}">
                  <a16:creationId xmlns:a16="http://schemas.microsoft.com/office/drawing/2014/main" id="{FE63068D-4819-4473-8C32-3CA0FDDF51EB}"/>
                </a:ext>
              </a:extLst>
            </p:cNvPr>
            <p:cNvSpPr/>
            <p:nvPr/>
          </p:nvSpPr>
          <p:spPr>
            <a:xfrm>
              <a:off x="1514475" y="1661746"/>
              <a:ext cx="6330461" cy="158261"/>
            </a:xfrm>
            <a:custGeom>
              <a:avLst/>
              <a:gdLst>
                <a:gd name="connsiteX0" fmla="*/ 6304784 w 6330461"/>
                <a:gd name="connsiteY0" fmla="*/ 270 h 158261"/>
                <a:gd name="connsiteX1" fmla="*/ 6331161 w 6330461"/>
                <a:gd name="connsiteY1" fmla="*/ 270 h 158261"/>
                <a:gd name="connsiteX2" fmla="*/ 6331161 w 6330461"/>
                <a:gd name="connsiteY2" fmla="*/ 158532 h 158261"/>
                <a:gd name="connsiteX3" fmla="*/ 6304784 w 6330461"/>
                <a:gd name="connsiteY3" fmla="*/ 158532 h 158261"/>
                <a:gd name="connsiteX4" fmla="*/ 27077 w 6330461"/>
                <a:gd name="connsiteY4" fmla="*/ 158532 h 158261"/>
                <a:gd name="connsiteX5" fmla="*/ 700 w 6330461"/>
                <a:gd name="connsiteY5" fmla="*/ 158532 h 158261"/>
                <a:gd name="connsiteX6" fmla="*/ 700 w 6330461"/>
                <a:gd name="connsiteY6" fmla="*/ 270 h 158261"/>
                <a:gd name="connsiteX7" fmla="*/ 27077 w 6330461"/>
                <a:gd name="connsiteY7" fmla="*/ 27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270"/>
                  </a:moveTo>
                  <a:cubicBezTo>
                    <a:pt x="6319352" y="270"/>
                    <a:pt x="6331161" y="270"/>
                    <a:pt x="6331161" y="270"/>
                  </a:cubicBezTo>
                  <a:lnTo>
                    <a:pt x="6331161" y="158532"/>
                  </a:lnTo>
                  <a:cubicBezTo>
                    <a:pt x="6331161" y="158532"/>
                    <a:pt x="6319352" y="158532"/>
                    <a:pt x="6304784" y="158532"/>
                  </a:cubicBezTo>
                  <a:lnTo>
                    <a:pt x="27077" y="158532"/>
                  </a:lnTo>
                  <a:cubicBezTo>
                    <a:pt x="12509" y="158532"/>
                    <a:pt x="700" y="158532"/>
                    <a:pt x="700" y="158532"/>
                  </a:cubicBezTo>
                  <a:lnTo>
                    <a:pt x="700" y="270"/>
                  </a:lnTo>
                  <a:cubicBezTo>
                    <a:pt x="700" y="270"/>
                    <a:pt x="12509" y="270"/>
                    <a:pt x="27077" y="27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1253BDBE-DFB5-40E3-84AC-9EF5B2361E14}"/>
                </a:ext>
              </a:extLst>
            </p:cNvPr>
            <p:cNvSpPr txBox="1"/>
            <p:nvPr/>
          </p:nvSpPr>
          <p:spPr>
            <a:xfrm>
              <a:off x="1475789" y="1642403"/>
              <a:ext cx="2715064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8B5CF6"/>
                  </a:solidFill>
                  <a:latin typeface="Consolas"/>
                  <a:sym typeface="Consolas"/>
                  <a:rtl val="0"/>
                </a:rPr>
                <a:t>await t.navigateTo('https://ejemplo.com/login');</a:t>
              </a:r>
            </a:p>
          </p:txBody>
        </p:sp>
      </p:grpSp>
      <p:grpSp>
        <p:nvGrpSpPr>
          <p:cNvPr id="23" name="Gráfico 6">
            <a:extLst>
              <a:ext uri="{FF2B5EF4-FFF2-40B4-BE49-F238E27FC236}">
                <a16:creationId xmlns:a16="http://schemas.microsoft.com/office/drawing/2014/main" id="{5C12427C-96BF-4BD2-8DAB-6EC8F3BC4E69}"/>
              </a:ext>
            </a:extLst>
          </p:cNvPr>
          <p:cNvGrpSpPr/>
          <p:nvPr/>
        </p:nvGrpSpPr>
        <p:grpSpPr>
          <a:xfrm>
            <a:off x="1184031" y="2370992"/>
            <a:ext cx="6857999" cy="633046"/>
            <a:chOff x="1250706" y="1951892"/>
            <a:chExt cx="6857999" cy="633046"/>
          </a:xfrm>
        </p:grpSpPr>
        <p:sp>
          <p:nvSpPr>
            <p:cNvPr id="24" name="Forma libre: forma 23">
              <a:extLst>
                <a:ext uri="{FF2B5EF4-FFF2-40B4-BE49-F238E27FC236}">
                  <a16:creationId xmlns:a16="http://schemas.microsoft.com/office/drawing/2014/main" id="{0E995373-6CE8-4E1A-B92F-728A4B3CB4AC}"/>
                </a:ext>
              </a:extLst>
            </p:cNvPr>
            <p:cNvSpPr/>
            <p:nvPr/>
          </p:nvSpPr>
          <p:spPr>
            <a:xfrm>
              <a:off x="1250706" y="1951892"/>
              <a:ext cx="6857999" cy="633046"/>
            </a:xfrm>
            <a:custGeom>
              <a:avLst/>
              <a:gdLst>
                <a:gd name="connsiteX0" fmla="*/ 6805946 w 6857999"/>
                <a:gd name="connsiteY0" fmla="*/ 410 h 633046"/>
                <a:gd name="connsiteX1" fmla="*/ 6858700 w 6857999"/>
                <a:gd name="connsiteY1" fmla="*/ 410 h 633046"/>
                <a:gd name="connsiteX2" fmla="*/ 6858700 w 6857999"/>
                <a:gd name="connsiteY2" fmla="*/ 633456 h 633046"/>
                <a:gd name="connsiteX3" fmla="*/ 6805946 w 6857999"/>
                <a:gd name="connsiteY3" fmla="*/ 633456 h 633046"/>
                <a:gd name="connsiteX4" fmla="*/ 53454 w 6857999"/>
                <a:gd name="connsiteY4" fmla="*/ 633456 h 633046"/>
                <a:gd name="connsiteX5" fmla="*/ 700 w 6857999"/>
                <a:gd name="connsiteY5" fmla="*/ 633456 h 633046"/>
                <a:gd name="connsiteX6" fmla="*/ 700 w 6857999"/>
                <a:gd name="connsiteY6" fmla="*/ 410 h 633046"/>
                <a:gd name="connsiteX7" fmla="*/ 53454 w 6857999"/>
                <a:gd name="connsiteY7" fmla="*/ 41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410"/>
                  </a:moveTo>
                  <a:cubicBezTo>
                    <a:pt x="6835081" y="410"/>
                    <a:pt x="6858700" y="410"/>
                    <a:pt x="6858700" y="410"/>
                  </a:cubicBezTo>
                  <a:lnTo>
                    <a:pt x="6858700" y="633456"/>
                  </a:lnTo>
                  <a:cubicBezTo>
                    <a:pt x="6858700" y="633456"/>
                    <a:pt x="6835081" y="633456"/>
                    <a:pt x="6805946" y="633456"/>
                  </a:cubicBezTo>
                  <a:lnTo>
                    <a:pt x="53454" y="633456"/>
                  </a:lnTo>
                  <a:cubicBezTo>
                    <a:pt x="24319" y="633456"/>
                    <a:pt x="700" y="633456"/>
                    <a:pt x="700" y="633456"/>
                  </a:cubicBezTo>
                  <a:lnTo>
                    <a:pt x="700" y="410"/>
                  </a:lnTo>
                  <a:cubicBezTo>
                    <a:pt x="700" y="410"/>
                    <a:pt x="24319" y="410"/>
                    <a:pt x="53454" y="410"/>
                  </a:cubicBezTo>
                  <a:close/>
                </a:path>
              </a:pathLst>
            </a:custGeom>
            <a:solidFill>
              <a:srgbClr val="EC4899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5" name="CuadroTexto 24">
              <a:extLst>
                <a:ext uri="{FF2B5EF4-FFF2-40B4-BE49-F238E27FC236}">
                  <a16:creationId xmlns:a16="http://schemas.microsoft.com/office/drawing/2014/main" id="{2ED3DC15-BA04-4152-B587-E1D845CF7A47}"/>
                </a:ext>
              </a:extLst>
            </p:cNvPr>
            <p:cNvSpPr txBox="1"/>
            <p:nvPr/>
          </p:nvSpPr>
          <p:spPr>
            <a:xfrm>
              <a:off x="1423035" y="1932549"/>
              <a:ext cx="1675813" cy="28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EC4899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📸</a:t>
              </a:r>
              <a:r>
                <a:rPr lang="es-MX" sz="1163" b="1" spc="0" baseline="0">
                  <a:solidFill>
                    <a:srgbClr val="EC4899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.takeScreenshot()</a:t>
              </a:r>
            </a:p>
          </p:txBody>
        </p:sp>
        <p:sp>
          <p:nvSpPr>
            <p:cNvPr id="26" name="CuadroTexto 25">
              <a:extLst>
                <a:ext uri="{FF2B5EF4-FFF2-40B4-BE49-F238E27FC236}">
                  <a16:creationId xmlns:a16="http://schemas.microsoft.com/office/drawing/2014/main" id="{4B1C1F15-0037-45F2-8824-24504E143D02}"/>
                </a:ext>
              </a:extLst>
            </p:cNvPr>
            <p:cNvSpPr txBox="1"/>
            <p:nvPr/>
          </p:nvSpPr>
          <p:spPr>
            <a:xfrm>
              <a:off x="1423035" y="2180492"/>
              <a:ext cx="2952456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Captura una imagen de la página actual (útil para evidencia)</a:t>
              </a:r>
            </a:p>
          </p:txBody>
        </p:sp>
        <p:sp>
          <p:nvSpPr>
            <p:cNvPr id="27" name="Forma libre: forma 26">
              <a:extLst>
                <a:ext uri="{FF2B5EF4-FFF2-40B4-BE49-F238E27FC236}">
                  <a16:creationId xmlns:a16="http://schemas.microsoft.com/office/drawing/2014/main" id="{DFF06035-C3C9-4226-B503-98621C50C5B6}"/>
                </a:ext>
              </a:extLst>
            </p:cNvPr>
            <p:cNvSpPr/>
            <p:nvPr/>
          </p:nvSpPr>
          <p:spPr>
            <a:xfrm>
              <a:off x="1514475" y="2400300"/>
              <a:ext cx="6330461" cy="158261"/>
            </a:xfrm>
            <a:custGeom>
              <a:avLst/>
              <a:gdLst>
                <a:gd name="connsiteX0" fmla="*/ 6304784 w 6330461"/>
                <a:gd name="connsiteY0" fmla="*/ 410 h 158261"/>
                <a:gd name="connsiteX1" fmla="*/ 6331161 w 6330461"/>
                <a:gd name="connsiteY1" fmla="*/ 410 h 158261"/>
                <a:gd name="connsiteX2" fmla="*/ 6331161 w 6330461"/>
                <a:gd name="connsiteY2" fmla="*/ 158672 h 158261"/>
                <a:gd name="connsiteX3" fmla="*/ 6304784 w 6330461"/>
                <a:gd name="connsiteY3" fmla="*/ 158672 h 158261"/>
                <a:gd name="connsiteX4" fmla="*/ 27077 w 6330461"/>
                <a:gd name="connsiteY4" fmla="*/ 158672 h 158261"/>
                <a:gd name="connsiteX5" fmla="*/ 700 w 6330461"/>
                <a:gd name="connsiteY5" fmla="*/ 158672 h 158261"/>
                <a:gd name="connsiteX6" fmla="*/ 700 w 6330461"/>
                <a:gd name="connsiteY6" fmla="*/ 410 h 158261"/>
                <a:gd name="connsiteX7" fmla="*/ 27077 w 6330461"/>
                <a:gd name="connsiteY7" fmla="*/ 41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410"/>
                  </a:moveTo>
                  <a:cubicBezTo>
                    <a:pt x="6319352" y="410"/>
                    <a:pt x="6331161" y="410"/>
                    <a:pt x="6331161" y="410"/>
                  </a:cubicBezTo>
                  <a:lnTo>
                    <a:pt x="6331161" y="158672"/>
                  </a:lnTo>
                  <a:cubicBezTo>
                    <a:pt x="6331161" y="158672"/>
                    <a:pt x="6319352" y="158672"/>
                    <a:pt x="6304784" y="158672"/>
                  </a:cubicBezTo>
                  <a:lnTo>
                    <a:pt x="27077" y="158672"/>
                  </a:lnTo>
                  <a:cubicBezTo>
                    <a:pt x="12509" y="158672"/>
                    <a:pt x="700" y="158672"/>
                    <a:pt x="700" y="158672"/>
                  </a:cubicBezTo>
                  <a:lnTo>
                    <a:pt x="700" y="410"/>
                  </a:lnTo>
                  <a:cubicBezTo>
                    <a:pt x="700" y="410"/>
                    <a:pt x="12509" y="410"/>
                    <a:pt x="27077" y="41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28" name="CuadroTexto 27">
              <a:extLst>
                <a:ext uri="{FF2B5EF4-FFF2-40B4-BE49-F238E27FC236}">
                  <a16:creationId xmlns:a16="http://schemas.microsoft.com/office/drawing/2014/main" id="{E1E1560B-30BC-4366-83AA-4099C02404B3}"/>
                </a:ext>
              </a:extLst>
            </p:cNvPr>
            <p:cNvSpPr txBox="1"/>
            <p:nvPr/>
          </p:nvSpPr>
          <p:spPr>
            <a:xfrm>
              <a:off x="1475789" y="2380956"/>
              <a:ext cx="2556802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EC4899"/>
                  </a:solidFill>
                  <a:latin typeface="Consolas"/>
                  <a:sym typeface="Consolas"/>
                  <a:rtl val="0"/>
                </a:rPr>
                <a:t>await t.takeScreenshot('pantalla-error.png');</a:t>
              </a:r>
            </a:p>
          </p:txBody>
        </p:sp>
      </p:grpSp>
      <p:grpSp>
        <p:nvGrpSpPr>
          <p:cNvPr id="29" name="Gráfico 6">
            <a:extLst>
              <a:ext uri="{FF2B5EF4-FFF2-40B4-BE49-F238E27FC236}">
                <a16:creationId xmlns:a16="http://schemas.microsoft.com/office/drawing/2014/main" id="{57B1C8CF-F929-4706-AE31-591B75173C10}"/>
              </a:ext>
            </a:extLst>
          </p:cNvPr>
          <p:cNvGrpSpPr/>
          <p:nvPr/>
        </p:nvGrpSpPr>
        <p:grpSpPr>
          <a:xfrm>
            <a:off x="1184031" y="3004771"/>
            <a:ext cx="6857999" cy="633046"/>
            <a:chOff x="1250706" y="2690446"/>
            <a:chExt cx="6857999" cy="633046"/>
          </a:xfrm>
        </p:grpSpPr>
        <p:sp>
          <p:nvSpPr>
            <p:cNvPr id="30" name="Forma libre: forma 29">
              <a:extLst>
                <a:ext uri="{FF2B5EF4-FFF2-40B4-BE49-F238E27FC236}">
                  <a16:creationId xmlns:a16="http://schemas.microsoft.com/office/drawing/2014/main" id="{12E05B10-B088-44AA-80F4-278857A257B9}"/>
                </a:ext>
              </a:extLst>
            </p:cNvPr>
            <p:cNvSpPr/>
            <p:nvPr/>
          </p:nvSpPr>
          <p:spPr>
            <a:xfrm>
              <a:off x="1250706" y="2690446"/>
              <a:ext cx="6857999" cy="633046"/>
            </a:xfrm>
            <a:custGeom>
              <a:avLst/>
              <a:gdLst>
                <a:gd name="connsiteX0" fmla="*/ 6805946 w 6857999"/>
                <a:gd name="connsiteY0" fmla="*/ 550 h 633046"/>
                <a:gd name="connsiteX1" fmla="*/ 6858700 w 6857999"/>
                <a:gd name="connsiteY1" fmla="*/ 550 h 633046"/>
                <a:gd name="connsiteX2" fmla="*/ 6858700 w 6857999"/>
                <a:gd name="connsiteY2" fmla="*/ 633596 h 633046"/>
                <a:gd name="connsiteX3" fmla="*/ 6805946 w 6857999"/>
                <a:gd name="connsiteY3" fmla="*/ 633596 h 633046"/>
                <a:gd name="connsiteX4" fmla="*/ 53454 w 6857999"/>
                <a:gd name="connsiteY4" fmla="*/ 633596 h 633046"/>
                <a:gd name="connsiteX5" fmla="*/ 700 w 6857999"/>
                <a:gd name="connsiteY5" fmla="*/ 633596 h 633046"/>
                <a:gd name="connsiteX6" fmla="*/ 700 w 6857999"/>
                <a:gd name="connsiteY6" fmla="*/ 550 h 633046"/>
                <a:gd name="connsiteX7" fmla="*/ 53454 w 6857999"/>
                <a:gd name="connsiteY7" fmla="*/ 55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550"/>
                  </a:moveTo>
                  <a:cubicBezTo>
                    <a:pt x="6835081" y="550"/>
                    <a:pt x="6858700" y="550"/>
                    <a:pt x="6858700" y="550"/>
                  </a:cubicBezTo>
                  <a:lnTo>
                    <a:pt x="6858700" y="633596"/>
                  </a:lnTo>
                  <a:cubicBezTo>
                    <a:pt x="6858700" y="633596"/>
                    <a:pt x="6835081" y="633596"/>
                    <a:pt x="6805946" y="633596"/>
                  </a:cubicBezTo>
                  <a:lnTo>
                    <a:pt x="53454" y="633596"/>
                  </a:lnTo>
                  <a:cubicBezTo>
                    <a:pt x="24319" y="633596"/>
                    <a:pt x="700" y="633596"/>
                    <a:pt x="700" y="633596"/>
                  </a:cubicBezTo>
                  <a:lnTo>
                    <a:pt x="700" y="550"/>
                  </a:lnTo>
                  <a:cubicBezTo>
                    <a:pt x="700" y="550"/>
                    <a:pt x="24319" y="550"/>
                    <a:pt x="53454" y="550"/>
                  </a:cubicBezTo>
                  <a:close/>
                </a:path>
              </a:pathLst>
            </a:custGeom>
            <a:solidFill>
              <a:srgbClr val="F59E0B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1" name="CuadroTexto 30">
              <a:extLst>
                <a:ext uri="{FF2B5EF4-FFF2-40B4-BE49-F238E27FC236}">
                  <a16:creationId xmlns:a16="http://schemas.microsoft.com/office/drawing/2014/main" id="{5FF5F412-1EA6-45AC-80DC-3A80568583B9}"/>
                </a:ext>
              </a:extLst>
            </p:cNvPr>
            <p:cNvSpPr txBox="1"/>
            <p:nvPr/>
          </p:nvSpPr>
          <p:spPr>
            <a:xfrm>
              <a:off x="1423035" y="2671103"/>
              <a:ext cx="1786596" cy="28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F59E0B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📁</a:t>
              </a:r>
              <a:r>
                <a:rPr lang="es-MX" sz="1163" b="1" spc="0" baseline="0">
                  <a:solidFill>
                    <a:srgbClr val="F59E0B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.setFilesToUpload()</a:t>
              </a:r>
            </a:p>
          </p:txBody>
        </p:sp>
        <p:sp>
          <p:nvSpPr>
            <p:cNvPr id="32" name="CuadroTexto 31">
              <a:extLst>
                <a:ext uri="{FF2B5EF4-FFF2-40B4-BE49-F238E27FC236}">
                  <a16:creationId xmlns:a16="http://schemas.microsoft.com/office/drawing/2014/main" id="{D8613D39-64A6-4E41-89A5-A5EB2127D8D1}"/>
                </a:ext>
              </a:extLst>
            </p:cNvPr>
            <p:cNvSpPr txBox="1"/>
            <p:nvPr/>
          </p:nvSpPr>
          <p:spPr>
            <a:xfrm>
              <a:off x="1423035" y="2919046"/>
              <a:ext cx="1818249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Sube archivos a un input de tipo file</a:t>
              </a:r>
            </a:p>
          </p:txBody>
        </p:sp>
        <p:sp>
          <p:nvSpPr>
            <p:cNvPr id="33" name="Forma libre: forma 32">
              <a:extLst>
                <a:ext uri="{FF2B5EF4-FFF2-40B4-BE49-F238E27FC236}">
                  <a16:creationId xmlns:a16="http://schemas.microsoft.com/office/drawing/2014/main" id="{CB9ACB77-89E3-4F70-8F17-881191E993F7}"/>
                </a:ext>
              </a:extLst>
            </p:cNvPr>
            <p:cNvSpPr/>
            <p:nvPr/>
          </p:nvSpPr>
          <p:spPr>
            <a:xfrm>
              <a:off x="1514475" y="3138853"/>
              <a:ext cx="6330461" cy="158261"/>
            </a:xfrm>
            <a:custGeom>
              <a:avLst/>
              <a:gdLst>
                <a:gd name="connsiteX0" fmla="*/ 6304784 w 6330461"/>
                <a:gd name="connsiteY0" fmla="*/ 550 h 158261"/>
                <a:gd name="connsiteX1" fmla="*/ 6331161 w 6330461"/>
                <a:gd name="connsiteY1" fmla="*/ 550 h 158261"/>
                <a:gd name="connsiteX2" fmla="*/ 6331161 w 6330461"/>
                <a:gd name="connsiteY2" fmla="*/ 158812 h 158261"/>
                <a:gd name="connsiteX3" fmla="*/ 6304784 w 6330461"/>
                <a:gd name="connsiteY3" fmla="*/ 158812 h 158261"/>
                <a:gd name="connsiteX4" fmla="*/ 27077 w 6330461"/>
                <a:gd name="connsiteY4" fmla="*/ 158812 h 158261"/>
                <a:gd name="connsiteX5" fmla="*/ 700 w 6330461"/>
                <a:gd name="connsiteY5" fmla="*/ 158812 h 158261"/>
                <a:gd name="connsiteX6" fmla="*/ 700 w 6330461"/>
                <a:gd name="connsiteY6" fmla="*/ 550 h 158261"/>
                <a:gd name="connsiteX7" fmla="*/ 27077 w 6330461"/>
                <a:gd name="connsiteY7" fmla="*/ 55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550"/>
                  </a:moveTo>
                  <a:cubicBezTo>
                    <a:pt x="6319352" y="550"/>
                    <a:pt x="6331161" y="550"/>
                    <a:pt x="6331161" y="550"/>
                  </a:cubicBezTo>
                  <a:lnTo>
                    <a:pt x="6331161" y="158812"/>
                  </a:lnTo>
                  <a:cubicBezTo>
                    <a:pt x="6331161" y="158812"/>
                    <a:pt x="6319352" y="158812"/>
                    <a:pt x="6304784" y="158812"/>
                  </a:cubicBezTo>
                  <a:lnTo>
                    <a:pt x="27077" y="158812"/>
                  </a:lnTo>
                  <a:cubicBezTo>
                    <a:pt x="12509" y="158812"/>
                    <a:pt x="700" y="158812"/>
                    <a:pt x="700" y="158812"/>
                  </a:cubicBezTo>
                  <a:lnTo>
                    <a:pt x="700" y="550"/>
                  </a:lnTo>
                  <a:cubicBezTo>
                    <a:pt x="700" y="550"/>
                    <a:pt x="12509" y="550"/>
                    <a:pt x="27077" y="55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4" name="CuadroTexto 33">
              <a:extLst>
                <a:ext uri="{FF2B5EF4-FFF2-40B4-BE49-F238E27FC236}">
                  <a16:creationId xmlns:a16="http://schemas.microsoft.com/office/drawing/2014/main" id="{54288A22-D524-42C0-BC69-1F8E16B4B6E8}"/>
                </a:ext>
              </a:extLst>
            </p:cNvPr>
            <p:cNvSpPr txBox="1"/>
            <p:nvPr/>
          </p:nvSpPr>
          <p:spPr>
            <a:xfrm>
              <a:off x="1475789" y="3119510"/>
              <a:ext cx="2926079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F59E0B"/>
                  </a:solidFill>
                  <a:latin typeface="Consolas"/>
                  <a:sym typeface="Consolas"/>
                  <a:rtl val="0"/>
                </a:rPr>
                <a:t>await t.setFilesToUpload('#upload', ['./file.pdf']);</a:t>
              </a:r>
            </a:p>
          </p:txBody>
        </p:sp>
      </p:grpSp>
      <p:grpSp>
        <p:nvGrpSpPr>
          <p:cNvPr id="35" name="Gráfico 6">
            <a:extLst>
              <a:ext uri="{FF2B5EF4-FFF2-40B4-BE49-F238E27FC236}">
                <a16:creationId xmlns:a16="http://schemas.microsoft.com/office/drawing/2014/main" id="{935D5772-27A6-4079-9BD4-E4F1F89F11FC}"/>
              </a:ext>
            </a:extLst>
          </p:cNvPr>
          <p:cNvGrpSpPr/>
          <p:nvPr/>
        </p:nvGrpSpPr>
        <p:grpSpPr>
          <a:xfrm>
            <a:off x="1184031" y="3638550"/>
            <a:ext cx="6857999" cy="633046"/>
            <a:chOff x="1250706" y="3429000"/>
            <a:chExt cx="6857999" cy="633046"/>
          </a:xfrm>
        </p:grpSpPr>
        <p:sp>
          <p:nvSpPr>
            <p:cNvPr id="36" name="Forma libre: forma 35">
              <a:extLst>
                <a:ext uri="{FF2B5EF4-FFF2-40B4-BE49-F238E27FC236}">
                  <a16:creationId xmlns:a16="http://schemas.microsoft.com/office/drawing/2014/main" id="{598999B3-E786-4896-9D96-F837471729BB}"/>
                </a:ext>
              </a:extLst>
            </p:cNvPr>
            <p:cNvSpPr/>
            <p:nvPr/>
          </p:nvSpPr>
          <p:spPr>
            <a:xfrm>
              <a:off x="1250706" y="3429000"/>
              <a:ext cx="6857999" cy="633046"/>
            </a:xfrm>
            <a:custGeom>
              <a:avLst/>
              <a:gdLst>
                <a:gd name="connsiteX0" fmla="*/ 6805946 w 6857999"/>
                <a:gd name="connsiteY0" fmla="*/ 690 h 633046"/>
                <a:gd name="connsiteX1" fmla="*/ 6858700 w 6857999"/>
                <a:gd name="connsiteY1" fmla="*/ 690 h 633046"/>
                <a:gd name="connsiteX2" fmla="*/ 6858700 w 6857999"/>
                <a:gd name="connsiteY2" fmla="*/ 633736 h 633046"/>
                <a:gd name="connsiteX3" fmla="*/ 6805946 w 6857999"/>
                <a:gd name="connsiteY3" fmla="*/ 633736 h 633046"/>
                <a:gd name="connsiteX4" fmla="*/ 53454 w 6857999"/>
                <a:gd name="connsiteY4" fmla="*/ 633736 h 633046"/>
                <a:gd name="connsiteX5" fmla="*/ 700 w 6857999"/>
                <a:gd name="connsiteY5" fmla="*/ 633736 h 633046"/>
                <a:gd name="connsiteX6" fmla="*/ 700 w 6857999"/>
                <a:gd name="connsiteY6" fmla="*/ 690 h 633046"/>
                <a:gd name="connsiteX7" fmla="*/ 53454 w 6857999"/>
                <a:gd name="connsiteY7" fmla="*/ 69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690"/>
                  </a:moveTo>
                  <a:cubicBezTo>
                    <a:pt x="6835081" y="690"/>
                    <a:pt x="6858700" y="690"/>
                    <a:pt x="6858700" y="690"/>
                  </a:cubicBezTo>
                  <a:lnTo>
                    <a:pt x="6858700" y="633736"/>
                  </a:lnTo>
                  <a:cubicBezTo>
                    <a:pt x="6858700" y="633736"/>
                    <a:pt x="6835081" y="633736"/>
                    <a:pt x="6805946" y="633736"/>
                  </a:cubicBezTo>
                  <a:lnTo>
                    <a:pt x="53454" y="633736"/>
                  </a:lnTo>
                  <a:cubicBezTo>
                    <a:pt x="24319" y="633736"/>
                    <a:pt x="700" y="633736"/>
                    <a:pt x="700" y="633736"/>
                  </a:cubicBezTo>
                  <a:lnTo>
                    <a:pt x="700" y="690"/>
                  </a:lnTo>
                  <a:cubicBezTo>
                    <a:pt x="700" y="690"/>
                    <a:pt x="24319" y="690"/>
                    <a:pt x="53454" y="690"/>
                  </a:cubicBezTo>
                  <a:close/>
                </a:path>
              </a:pathLst>
            </a:custGeom>
            <a:solidFill>
              <a:srgbClr val="10B981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37" name="CuadroTexto 36">
              <a:extLst>
                <a:ext uri="{FF2B5EF4-FFF2-40B4-BE49-F238E27FC236}">
                  <a16:creationId xmlns:a16="http://schemas.microsoft.com/office/drawing/2014/main" id="{FD55B53E-3AA7-4B97-9556-6CBF44D113ED}"/>
                </a:ext>
              </a:extLst>
            </p:cNvPr>
            <p:cNvSpPr txBox="1"/>
            <p:nvPr/>
          </p:nvSpPr>
          <p:spPr>
            <a:xfrm>
              <a:off x="1423035" y="3409656"/>
              <a:ext cx="1659987" cy="28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10B981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🖼️</a:t>
              </a:r>
              <a:r>
                <a:rPr lang="es-MX" sz="1163" b="1" spc="0" baseline="0">
                  <a:solidFill>
                    <a:srgbClr val="10B981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.switchToIframe()</a:t>
              </a:r>
            </a:p>
          </p:txBody>
        </p:sp>
        <p:sp>
          <p:nvSpPr>
            <p:cNvPr id="38" name="CuadroTexto 37">
              <a:extLst>
                <a:ext uri="{FF2B5EF4-FFF2-40B4-BE49-F238E27FC236}">
                  <a16:creationId xmlns:a16="http://schemas.microsoft.com/office/drawing/2014/main" id="{BF7C3F2D-D347-479C-90E6-E28E88DE8BC7}"/>
                </a:ext>
              </a:extLst>
            </p:cNvPr>
            <p:cNvSpPr txBox="1"/>
            <p:nvPr/>
          </p:nvSpPr>
          <p:spPr>
            <a:xfrm>
              <a:off x="1423035" y="3657600"/>
              <a:ext cx="2688687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Cambia el contexto a un iframe para interactuar con él</a:t>
              </a:r>
            </a:p>
          </p:txBody>
        </p:sp>
        <p:sp>
          <p:nvSpPr>
            <p:cNvPr id="39" name="Forma libre: forma 38">
              <a:extLst>
                <a:ext uri="{FF2B5EF4-FFF2-40B4-BE49-F238E27FC236}">
                  <a16:creationId xmlns:a16="http://schemas.microsoft.com/office/drawing/2014/main" id="{1C1F37A6-7D6E-4160-BD74-A61D0724C4D9}"/>
                </a:ext>
              </a:extLst>
            </p:cNvPr>
            <p:cNvSpPr/>
            <p:nvPr/>
          </p:nvSpPr>
          <p:spPr>
            <a:xfrm>
              <a:off x="1514475" y="3877407"/>
              <a:ext cx="6330461" cy="158261"/>
            </a:xfrm>
            <a:custGeom>
              <a:avLst/>
              <a:gdLst>
                <a:gd name="connsiteX0" fmla="*/ 6304784 w 6330461"/>
                <a:gd name="connsiteY0" fmla="*/ 690 h 158261"/>
                <a:gd name="connsiteX1" fmla="*/ 6331161 w 6330461"/>
                <a:gd name="connsiteY1" fmla="*/ 690 h 158261"/>
                <a:gd name="connsiteX2" fmla="*/ 6331161 w 6330461"/>
                <a:gd name="connsiteY2" fmla="*/ 158952 h 158261"/>
                <a:gd name="connsiteX3" fmla="*/ 6304784 w 6330461"/>
                <a:gd name="connsiteY3" fmla="*/ 158952 h 158261"/>
                <a:gd name="connsiteX4" fmla="*/ 27077 w 6330461"/>
                <a:gd name="connsiteY4" fmla="*/ 158952 h 158261"/>
                <a:gd name="connsiteX5" fmla="*/ 700 w 6330461"/>
                <a:gd name="connsiteY5" fmla="*/ 158952 h 158261"/>
                <a:gd name="connsiteX6" fmla="*/ 700 w 6330461"/>
                <a:gd name="connsiteY6" fmla="*/ 690 h 158261"/>
                <a:gd name="connsiteX7" fmla="*/ 27077 w 6330461"/>
                <a:gd name="connsiteY7" fmla="*/ 69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690"/>
                  </a:moveTo>
                  <a:cubicBezTo>
                    <a:pt x="6319352" y="690"/>
                    <a:pt x="6331161" y="690"/>
                    <a:pt x="6331161" y="690"/>
                  </a:cubicBezTo>
                  <a:lnTo>
                    <a:pt x="6331161" y="158952"/>
                  </a:lnTo>
                  <a:cubicBezTo>
                    <a:pt x="6331161" y="158952"/>
                    <a:pt x="6319352" y="158952"/>
                    <a:pt x="6304784" y="158952"/>
                  </a:cubicBezTo>
                  <a:lnTo>
                    <a:pt x="27077" y="158952"/>
                  </a:lnTo>
                  <a:cubicBezTo>
                    <a:pt x="12509" y="158952"/>
                    <a:pt x="700" y="158952"/>
                    <a:pt x="700" y="158952"/>
                  </a:cubicBezTo>
                  <a:lnTo>
                    <a:pt x="700" y="690"/>
                  </a:lnTo>
                  <a:cubicBezTo>
                    <a:pt x="700" y="690"/>
                    <a:pt x="12509" y="690"/>
                    <a:pt x="27077" y="69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0" name="CuadroTexto 39">
              <a:extLst>
                <a:ext uri="{FF2B5EF4-FFF2-40B4-BE49-F238E27FC236}">
                  <a16:creationId xmlns:a16="http://schemas.microsoft.com/office/drawing/2014/main" id="{2511C722-FD35-4503-8AC6-337D45A45909}"/>
                </a:ext>
              </a:extLst>
            </p:cNvPr>
            <p:cNvSpPr txBox="1"/>
            <p:nvPr/>
          </p:nvSpPr>
          <p:spPr>
            <a:xfrm>
              <a:off x="1475789" y="3858064"/>
              <a:ext cx="2398541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10B981"/>
                  </a:solidFill>
                  <a:latin typeface="Consolas"/>
                  <a:sym typeface="Consolas"/>
                  <a:rtl val="0"/>
                </a:rPr>
                <a:t>await t.switchToIframe('#payment-iframe');</a:t>
              </a:r>
            </a:p>
          </p:txBody>
        </p:sp>
      </p:grpSp>
      <p:grpSp>
        <p:nvGrpSpPr>
          <p:cNvPr id="41" name="Gráfico 6">
            <a:extLst>
              <a:ext uri="{FF2B5EF4-FFF2-40B4-BE49-F238E27FC236}">
                <a16:creationId xmlns:a16="http://schemas.microsoft.com/office/drawing/2014/main" id="{358B5472-E839-4A2A-A1DF-F2A1D85BE300}"/>
              </a:ext>
            </a:extLst>
          </p:cNvPr>
          <p:cNvGrpSpPr/>
          <p:nvPr/>
        </p:nvGrpSpPr>
        <p:grpSpPr>
          <a:xfrm>
            <a:off x="1184031" y="4262803"/>
            <a:ext cx="6857999" cy="633046"/>
            <a:chOff x="1250706" y="4167553"/>
            <a:chExt cx="6857999" cy="633046"/>
          </a:xfrm>
        </p:grpSpPr>
        <p:sp>
          <p:nvSpPr>
            <p:cNvPr id="42" name="Forma libre: forma 41">
              <a:extLst>
                <a:ext uri="{FF2B5EF4-FFF2-40B4-BE49-F238E27FC236}">
                  <a16:creationId xmlns:a16="http://schemas.microsoft.com/office/drawing/2014/main" id="{C7C92190-5627-4A5E-9273-981F293D5642}"/>
                </a:ext>
              </a:extLst>
            </p:cNvPr>
            <p:cNvSpPr/>
            <p:nvPr/>
          </p:nvSpPr>
          <p:spPr>
            <a:xfrm>
              <a:off x="1250706" y="4167553"/>
              <a:ext cx="6857999" cy="633046"/>
            </a:xfrm>
            <a:custGeom>
              <a:avLst/>
              <a:gdLst>
                <a:gd name="connsiteX0" fmla="*/ 6805946 w 6857999"/>
                <a:gd name="connsiteY0" fmla="*/ 830 h 633046"/>
                <a:gd name="connsiteX1" fmla="*/ 6858700 w 6857999"/>
                <a:gd name="connsiteY1" fmla="*/ 830 h 633046"/>
                <a:gd name="connsiteX2" fmla="*/ 6858700 w 6857999"/>
                <a:gd name="connsiteY2" fmla="*/ 633876 h 633046"/>
                <a:gd name="connsiteX3" fmla="*/ 6805946 w 6857999"/>
                <a:gd name="connsiteY3" fmla="*/ 633876 h 633046"/>
                <a:gd name="connsiteX4" fmla="*/ 53454 w 6857999"/>
                <a:gd name="connsiteY4" fmla="*/ 633876 h 633046"/>
                <a:gd name="connsiteX5" fmla="*/ 700 w 6857999"/>
                <a:gd name="connsiteY5" fmla="*/ 633876 h 633046"/>
                <a:gd name="connsiteX6" fmla="*/ 700 w 6857999"/>
                <a:gd name="connsiteY6" fmla="*/ 830 h 633046"/>
                <a:gd name="connsiteX7" fmla="*/ 53454 w 6857999"/>
                <a:gd name="connsiteY7" fmla="*/ 83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830"/>
                  </a:moveTo>
                  <a:cubicBezTo>
                    <a:pt x="6835081" y="830"/>
                    <a:pt x="6858700" y="830"/>
                    <a:pt x="6858700" y="830"/>
                  </a:cubicBezTo>
                  <a:lnTo>
                    <a:pt x="6858700" y="633876"/>
                  </a:lnTo>
                  <a:cubicBezTo>
                    <a:pt x="6858700" y="633876"/>
                    <a:pt x="6835081" y="633876"/>
                    <a:pt x="6805946" y="633876"/>
                  </a:cubicBezTo>
                  <a:lnTo>
                    <a:pt x="53454" y="633876"/>
                  </a:lnTo>
                  <a:cubicBezTo>
                    <a:pt x="24319" y="633876"/>
                    <a:pt x="700" y="633876"/>
                    <a:pt x="700" y="633876"/>
                  </a:cubicBezTo>
                  <a:lnTo>
                    <a:pt x="700" y="830"/>
                  </a:lnTo>
                  <a:cubicBezTo>
                    <a:pt x="700" y="830"/>
                    <a:pt x="24319" y="830"/>
                    <a:pt x="53454" y="830"/>
                  </a:cubicBezTo>
                  <a:close/>
                </a:path>
              </a:pathLst>
            </a:custGeom>
            <a:solidFill>
              <a:srgbClr val="EF4444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3" name="CuadroTexto 42">
              <a:extLst>
                <a:ext uri="{FF2B5EF4-FFF2-40B4-BE49-F238E27FC236}">
                  <a16:creationId xmlns:a16="http://schemas.microsoft.com/office/drawing/2014/main" id="{533E9EF3-DE89-4662-82F2-A0C826671401}"/>
                </a:ext>
              </a:extLst>
            </p:cNvPr>
            <p:cNvSpPr txBox="1"/>
            <p:nvPr/>
          </p:nvSpPr>
          <p:spPr>
            <a:xfrm>
              <a:off x="1423035" y="4148210"/>
              <a:ext cx="1201029" cy="2866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EF4444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🖱️</a:t>
              </a:r>
              <a:r>
                <a:rPr lang="es-MX" sz="1163" b="1" spc="0" baseline="0">
                  <a:solidFill>
                    <a:srgbClr val="EF4444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.rightClick()</a:t>
              </a:r>
            </a:p>
          </p:txBody>
        </p:sp>
        <p:sp>
          <p:nvSpPr>
            <p:cNvPr id="44" name="CuadroTexto 43">
              <a:extLst>
                <a:ext uri="{FF2B5EF4-FFF2-40B4-BE49-F238E27FC236}">
                  <a16:creationId xmlns:a16="http://schemas.microsoft.com/office/drawing/2014/main" id="{168F376C-6857-4FA1-94A1-22CAEB99AF6A}"/>
                </a:ext>
              </a:extLst>
            </p:cNvPr>
            <p:cNvSpPr txBox="1"/>
            <p:nvPr/>
          </p:nvSpPr>
          <p:spPr>
            <a:xfrm>
              <a:off x="1423035" y="4396153"/>
              <a:ext cx="2757267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 dirty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Hace clic derecho en un elemento (menús contextuales)</a:t>
              </a:r>
            </a:p>
          </p:txBody>
        </p:sp>
        <p:sp>
          <p:nvSpPr>
            <p:cNvPr id="45" name="Forma libre: forma 44">
              <a:extLst>
                <a:ext uri="{FF2B5EF4-FFF2-40B4-BE49-F238E27FC236}">
                  <a16:creationId xmlns:a16="http://schemas.microsoft.com/office/drawing/2014/main" id="{8A7C0EAE-DB0C-4914-A066-187E2E8DC715}"/>
                </a:ext>
              </a:extLst>
            </p:cNvPr>
            <p:cNvSpPr/>
            <p:nvPr/>
          </p:nvSpPr>
          <p:spPr>
            <a:xfrm>
              <a:off x="1514475" y="4615961"/>
              <a:ext cx="6330461" cy="158261"/>
            </a:xfrm>
            <a:custGeom>
              <a:avLst/>
              <a:gdLst>
                <a:gd name="connsiteX0" fmla="*/ 6304784 w 6330461"/>
                <a:gd name="connsiteY0" fmla="*/ 830 h 158261"/>
                <a:gd name="connsiteX1" fmla="*/ 6331161 w 6330461"/>
                <a:gd name="connsiteY1" fmla="*/ 830 h 158261"/>
                <a:gd name="connsiteX2" fmla="*/ 6331161 w 6330461"/>
                <a:gd name="connsiteY2" fmla="*/ 159092 h 158261"/>
                <a:gd name="connsiteX3" fmla="*/ 6304784 w 6330461"/>
                <a:gd name="connsiteY3" fmla="*/ 159092 h 158261"/>
                <a:gd name="connsiteX4" fmla="*/ 27077 w 6330461"/>
                <a:gd name="connsiteY4" fmla="*/ 159092 h 158261"/>
                <a:gd name="connsiteX5" fmla="*/ 700 w 6330461"/>
                <a:gd name="connsiteY5" fmla="*/ 159092 h 158261"/>
                <a:gd name="connsiteX6" fmla="*/ 700 w 6330461"/>
                <a:gd name="connsiteY6" fmla="*/ 830 h 158261"/>
                <a:gd name="connsiteX7" fmla="*/ 27077 w 6330461"/>
                <a:gd name="connsiteY7" fmla="*/ 83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830"/>
                  </a:moveTo>
                  <a:cubicBezTo>
                    <a:pt x="6319352" y="830"/>
                    <a:pt x="6331161" y="830"/>
                    <a:pt x="6331161" y="830"/>
                  </a:cubicBezTo>
                  <a:lnTo>
                    <a:pt x="6331161" y="159092"/>
                  </a:lnTo>
                  <a:cubicBezTo>
                    <a:pt x="6331161" y="159092"/>
                    <a:pt x="6319352" y="159092"/>
                    <a:pt x="6304784" y="159092"/>
                  </a:cubicBezTo>
                  <a:lnTo>
                    <a:pt x="27077" y="159092"/>
                  </a:lnTo>
                  <a:cubicBezTo>
                    <a:pt x="12509" y="159092"/>
                    <a:pt x="700" y="159092"/>
                    <a:pt x="700" y="159092"/>
                  </a:cubicBezTo>
                  <a:lnTo>
                    <a:pt x="700" y="830"/>
                  </a:lnTo>
                  <a:cubicBezTo>
                    <a:pt x="700" y="830"/>
                    <a:pt x="12509" y="830"/>
                    <a:pt x="27077" y="83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6" name="CuadroTexto 45">
              <a:extLst>
                <a:ext uri="{FF2B5EF4-FFF2-40B4-BE49-F238E27FC236}">
                  <a16:creationId xmlns:a16="http://schemas.microsoft.com/office/drawing/2014/main" id="{7F2D4E5D-6F17-4300-BC07-7E5C7D6DE2A8}"/>
                </a:ext>
              </a:extLst>
            </p:cNvPr>
            <p:cNvSpPr txBox="1"/>
            <p:nvPr/>
          </p:nvSpPr>
          <p:spPr>
            <a:xfrm>
              <a:off x="1475789" y="4596618"/>
              <a:ext cx="2451295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EF4444"/>
                  </a:solidFill>
                  <a:latin typeface="Consolas"/>
                  <a:sym typeface="Consolas"/>
                  <a:rtl val="0"/>
                </a:rPr>
                <a:t>await t.rightClick(Selector('.menu-item'));</a:t>
              </a:r>
            </a:p>
          </p:txBody>
        </p:sp>
      </p:grpSp>
      <p:grpSp>
        <p:nvGrpSpPr>
          <p:cNvPr id="47" name="Gráfico 6">
            <a:extLst>
              <a:ext uri="{FF2B5EF4-FFF2-40B4-BE49-F238E27FC236}">
                <a16:creationId xmlns:a16="http://schemas.microsoft.com/office/drawing/2014/main" id="{0D7691A7-94DC-451E-9A13-3BC2D8D826E3}"/>
              </a:ext>
            </a:extLst>
          </p:cNvPr>
          <p:cNvGrpSpPr/>
          <p:nvPr/>
        </p:nvGrpSpPr>
        <p:grpSpPr>
          <a:xfrm>
            <a:off x="1184031" y="4896582"/>
            <a:ext cx="6857999" cy="633046"/>
            <a:chOff x="1250706" y="4906107"/>
            <a:chExt cx="6857999" cy="633046"/>
          </a:xfrm>
        </p:grpSpPr>
        <p:sp>
          <p:nvSpPr>
            <p:cNvPr id="48" name="Forma libre: forma 47">
              <a:extLst>
                <a:ext uri="{FF2B5EF4-FFF2-40B4-BE49-F238E27FC236}">
                  <a16:creationId xmlns:a16="http://schemas.microsoft.com/office/drawing/2014/main" id="{E096D8E4-C2B2-4B42-B22A-C736C38355FD}"/>
                </a:ext>
              </a:extLst>
            </p:cNvPr>
            <p:cNvSpPr/>
            <p:nvPr/>
          </p:nvSpPr>
          <p:spPr>
            <a:xfrm>
              <a:off x="1250706" y="4906107"/>
              <a:ext cx="6857999" cy="633046"/>
            </a:xfrm>
            <a:custGeom>
              <a:avLst/>
              <a:gdLst>
                <a:gd name="connsiteX0" fmla="*/ 6805946 w 6857999"/>
                <a:gd name="connsiteY0" fmla="*/ 970 h 633046"/>
                <a:gd name="connsiteX1" fmla="*/ 6858700 w 6857999"/>
                <a:gd name="connsiteY1" fmla="*/ 970 h 633046"/>
                <a:gd name="connsiteX2" fmla="*/ 6858700 w 6857999"/>
                <a:gd name="connsiteY2" fmla="*/ 634016 h 633046"/>
                <a:gd name="connsiteX3" fmla="*/ 6805946 w 6857999"/>
                <a:gd name="connsiteY3" fmla="*/ 634016 h 633046"/>
                <a:gd name="connsiteX4" fmla="*/ 53454 w 6857999"/>
                <a:gd name="connsiteY4" fmla="*/ 634016 h 633046"/>
                <a:gd name="connsiteX5" fmla="*/ 700 w 6857999"/>
                <a:gd name="connsiteY5" fmla="*/ 634016 h 633046"/>
                <a:gd name="connsiteX6" fmla="*/ 700 w 6857999"/>
                <a:gd name="connsiteY6" fmla="*/ 970 h 633046"/>
                <a:gd name="connsiteX7" fmla="*/ 53454 w 6857999"/>
                <a:gd name="connsiteY7" fmla="*/ 970 h 633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633046">
                  <a:moveTo>
                    <a:pt x="6805946" y="970"/>
                  </a:moveTo>
                  <a:cubicBezTo>
                    <a:pt x="6835081" y="970"/>
                    <a:pt x="6858700" y="970"/>
                    <a:pt x="6858700" y="970"/>
                  </a:cubicBezTo>
                  <a:lnTo>
                    <a:pt x="6858700" y="634016"/>
                  </a:lnTo>
                  <a:cubicBezTo>
                    <a:pt x="6858700" y="634016"/>
                    <a:pt x="6835081" y="634016"/>
                    <a:pt x="6805946" y="634016"/>
                  </a:cubicBezTo>
                  <a:lnTo>
                    <a:pt x="53454" y="634016"/>
                  </a:lnTo>
                  <a:cubicBezTo>
                    <a:pt x="24319" y="634016"/>
                    <a:pt x="700" y="634016"/>
                    <a:pt x="700" y="634016"/>
                  </a:cubicBezTo>
                  <a:lnTo>
                    <a:pt x="700" y="970"/>
                  </a:lnTo>
                  <a:cubicBezTo>
                    <a:pt x="700" y="970"/>
                    <a:pt x="24319" y="970"/>
                    <a:pt x="53454" y="970"/>
                  </a:cubicBezTo>
                  <a:close/>
                </a:path>
              </a:pathLst>
            </a:custGeom>
            <a:solidFill>
              <a:srgbClr val="3B82F6">
                <a:alpha val="15000"/>
              </a:srgbClr>
            </a:solidFill>
            <a:ln w="1054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49" name="CuadroTexto 48">
              <a:extLst>
                <a:ext uri="{FF2B5EF4-FFF2-40B4-BE49-F238E27FC236}">
                  <a16:creationId xmlns:a16="http://schemas.microsoft.com/office/drawing/2014/main" id="{FF2561E8-AB1D-44DB-BC20-4B647C752F1D}"/>
                </a:ext>
              </a:extLst>
            </p:cNvPr>
            <p:cNvSpPr txBox="1"/>
            <p:nvPr/>
          </p:nvSpPr>
          <p:spPr>
            <a:xfrm>
              <a:off x="1423035" y="4907866"/>
              <a:ext cx="831752" cy="2655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1163" b="1" spc="0" baseline="0">
                  <a:solidFill>
                    <a:srgbClr val="3B82F6"/>
                  </a:solidFill>
                  <a:latin typeface="Arial"/>
                  <a:cs typeface="Arial"/>
                  <a:sym typeface="Arial"/>
                  <a:rtl val="0"/>
                </a:rPr>
                <a:t>↔️ .drag()</a:t>
              </a:r>
            </a:p>
          </p:txBody>
        </p:sp>
        <p:sp>
          <p:nvSpPr>
            <p:cNvPr id="50" name="CuadroTexto 49">
              <a:extLst>
                <a:ext uri="{FF2B5EF4-FFF2-40B4-BE49-F238E27FC236}">
                  <a16:creationId xmlns:a16="http://schemas.microsoft.com/office/drawing/2014/main" id="{6626D29F-3526-4FB9-99D7-9FA29ED80C3B}"/>
                </a:ext>
              </a:extLst>
            </p:cNvPr>
            <p:cNvSpPr txBox="1"/>
            <p:nvPr/>
          </p:nvSpPr>
          <p:spPr>
            <a:xfrm>
              <a:off x="1423035" y="5134707"/>
              <a:ext cx="3010485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Arrastra un elemento a una posición específica (drag &amp; drop)</a:t>
              </a:r>
            </a:p>
          </p:txBody>
        </p:sp>
        <p:sp>
          <p:nvSpPr>
            <p:cNvPr id="51" name="Forma libre: forma 50">
              <a:extLst>
                <a:ext uri="{FF2B5EF4-FFF2-40B4-BE49-F238E27FC236}">
                  <a16:creationId xmlns:a16="http://schemas.microsoft.com/office/drawing/2014/main" id="{0EF35D3F-A5B2-4BA3-B8D4-E74D1896A7FB}"/>
                </a:ext>
              </a:extLst>
            </p:cNvPr>
            <p:cNvSpPr/>
            <p:nvPr/>
          </p:nvSpPr>
          <p:spPr>
            <a:xfrm>
              <a:off x="1514475" y="5354515"/>
              <a:ext cx="6330461" cy="158261"/>
            </a:xfrm>
            <a:custGeom>
              <a:avLst/>
              <a:gdLst>
                <a:gd name="connsiteX0" fmla="*/ 6304784 w 6330461"/>
                <a:gd name="connsiteY0" fmla="*/ 970 h 158261"/>
                <a:gd name="connsiteX1" fmla="*/ 6331161 w 6330461"/>
                <a:gd name="connsiteY1" fmla="*/ 970 h 158261"/>
                <a:gd name="connsiteX2" fmla="*/ 6331161 w 6330461"/>
                <a:gd name="connsiteY2" fmla="*/ 159232 h 158261"/>
                <a:gd name="connsiteX3" fmla="*/ 6304784 w 6330461"/>
                <a:gd name="connsiteY3" fmla="*/ 159232 h 158261"/>
                <a:gd name="connsiteX4" fmla="*/ 27077 w 6330461"/>
                <a:gd name="connsiteY4" fmla="*/ 159232 h 158261"/>
                <a:gd name="connsiteX5" fmla="*/ 700 w 6330461"/>
                <a:gd name="connsiteY5" fmla="*/ 159232 h 158261"/>
                <a:gd name="connsiteX6" fmla="*/ 700 w 6330461"/>
                <a:gd name="connsiteY6" fmla="*/ 970 h 158261"/>
                <a:gd name="connsiteX7" fmla="*/ 27077 w 6330461"/>
                <a:gd name="connsiteY7" fmla="*/ 970 h 1582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330461" h="158261">
                  <a:moveTo>
                    <a:pt x="6304784" y="970"/>
                  </a:moveTo>
                  <a:cubicBezTo>
                    <a:pt x="6319352" y="970"/>
                    <a:pt x="6331161" y="970"/>
                    <a:pt x="6331161" y="970"/>
                  </a:cubicBezTo>
                  <a:lnTo>
                    <a:pt x="6331161" y="159232"/>
                  </a:lnTo>
                  <a:cubicBezTo>
                    <a:pt x="6331161" y="159232"/>
                    <a:pt x="6319352" y="159232"/>
                    <a:pt x="6304784" y="159232"/>
                  </a:cubicBezTo>
                  <a:lnTo>
                    <a:pt x="27077" y="159232"/>
                  </a:lnTo>
                  <a:cubicBezTo>
                    <a:pt x="12509" y="159232"/>
                    <a:pt x="700" y="159232"/>
                    <a:pt x="700" y="159232"/>
                  </a:cubicBezTo>
                  <a:lnTo>
                    <a:pt x="700" y="970"/>
                  </a:lnTo>
                  <a:cubicBezTo>
                    <a:pt x="700" y="970"/>
                    <a:pt x="12509" y="970"/>
                    <a:pt x="27077" y="970"/>
                  </a:cubicBezTo>
                  <a:close/>
                </a:path>
              </a:pathLst>
            </a:custGeom>
            <a:solidFill>
              <a:srgbClr val="1E293B"/>
            </a:solidFill>
            <a:ln w="527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2" name="CuadroTexto 51">
              <a:extLst>
                <a:ext uri="{FF2B5EF4-FFF2-40B4-BE49-F238E27FC236}">
                  <a16:creationId xmlns:a16="http://schemas.microsoft.com/office/drawing/2014/main" id="{3A54ED1B-3454-4590-929C-3C85979A7635}"/>
                </a:ext>
              </a:extLst>
            </p:cNvPr>
            <p:cNvSpPr txBox="1"/>
            <p:nvPr/>
          </p:nvSpPr>
          <p:spPr>
            <a:xfrm>
              <a:off x="1475789" y="5335172"/>
              <a:ext cx="2082018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748" spc="0" baseline="0">
                  <a:solidFill>
                    <a:srgbClr val="3B82F6"/>
                  </a:solidFill>
                  <a:latin typeface="Consolas"/>
                  <a:sym typeface="Consolas"/>
                  <a:rtl val="0"/>
                </a:rPr>
                <a:t>await t.drag('.draggable', 100, 50);</a:t>
              </a:r>
            </a:p>
          </p:txBody>
        </p:sp>
      </p:grpSp>
      <p:grpSp>
        <p:nvGrpSpPr>
          <p:cNvPr id="53" name="Gráfico 6">
            <a:extLst>
              <a:ext uri="{FF2B5EF4-FFF2-40B4-BE49-F238E27FC236}">
                <a16:creationId xmlns:a16="http://schemas.microsoft.com/office/drawing/2014/main" id="{CCBABF6C-B971-43C2-9940-B2768BF109B4}"/>
              </a:ext>
            </a:extLst>
          </p:cNvPr>
          <p:cNvGrpSpPr/>
          <p:nvPr/>
        </p:nvGrpSpPr>
        <p:grpSpPr>
          <a:xfrm>
            <a:off x="1184031" y="5846151"/>
            <a:ext cx="6857999" cy="422030"/>
            <a:chOff x="1250706" y="5855676"/>
            <a:chExt cx="6857999" cy="422030"/>
          </a:xfrm>
        </p:grpSpPr>
        <p:sp>
          <p:nvSpPr>
            <p:cNvPr id="54" name="Forma libre: forma 53">
              <a:extLst>
                <a:ext uri="{FF2B5EF4-FFF2-40B4-BE49-F238E27FC236}">
                  <a16:creationId xmlns:a16="http://schemas.microsoft.com/office/drawing/2014/main" id="{BB0CD446-06A4-4065-8B13-63B3D7EE0010}"/>
                </a:ext>
              </a:extLst>
            </p:cNvPr>
            <p:cNvSpPr/>
            <p:nvPr/>
          </p:nvSpPr>
          <p:spPr>
            <a:xfrm>
              <a:off x="1250706" y="5855676"/>
              <a:ext cx="6857999" cy="422030"/>
            </a:xfrm>
            <a:custGeom>
              <a:avLst/>
              <a:gdLst>
                <a:gd name="connsiteX0" fmla="*/ 6805946 w 6857999"/>
                <a:gd name="connsiteY0" fmla="*/ 1130 h 422030"/>
                <a:gd name="connsiteX1" fmla="*/ 6858700 w 6857999"/>
                <a:gd name="connsiteY1" fmla="*/ 1130 h 422030"/>
                <a:gd name="connsiteX2" fmla="*/ 6858700 w 6857999"/>
                <a:gd name="connsiteY2" fmla="*/ 423161 h 422030"/>
                <a:gd name="connsiteX3" fmla="*/ 6805946 w 6857999"/>
                <a:gd name="connsiteY3" fmla="*/ 423161 h 422030"/>
                <a:gd name="connsiteX4" fmla="*/ 53454 w 6857999"/>
                <a:gd name="connsiteY4" fmla="*/ 423161 h 422030"/>
                <a:gd name="connsiteX5" fmla="*/ 700 w 6857999"/>
                <a:gd name="connsiteY5" fmla="*/ 423161 h 422030"/>
                <a:gd name="connsiteX6" fmla="*/ 700 w 6857999"/>
                <a:gd name="connsiteY6" fmla="*/ 1130 h 422030"/>
                <a:gd name="connsiteX7" fmla="*/ 53454 w 6857999"/>
                <a:gd name="connsiteY7" fmla="*/ 1130 h 4220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7999" h="422030">
                  <a:moveTo>
                    <a:pt x="6805946" y="1130"/>
                  </a:moveTo>
                  <a:cubicBezTo>
                    <a:pt x="6835081" y="1130"/>
                    <a:pt x="6858700" y="1130"/>
                    <a:pt x="6858700" y="1130"/>
                  </a:cubicBezTo>
                  <a:lnTo>
                    <a:pt x="6858700" y="423161"/>
                  </a:lnTo>
                  <a:cubicBezTo>
                    <a:pt x="6858700" y="423161"/>
                    <a:pt x="6835081" y="423161"/>
                    <a:pt x="6805946" y="423161"/>
                  </a:cubicBezTo>
                  <a:lnTo>
                    <a:pt x="53454" y="423161"/>
                  </a:lnTo>
                  <a:cubicBezTo>
                    <a:pt x="24319" y="423161"/>
                    <a:pt x="700" y="423161"/>
                    <a:pt x="700" y="423161"/>
                  </a:cubicBezTo>
                  <a:lnTo>
                    <a:pt x="700" y="1130"/>
                  </a:lnTo>
                  <a:cubicBezTo>
                    <a:pt x="700" y="1130"/>
                    <a:pt x="24319" y="1130"/>
                    <a:pt x="53454" y="1130"/>
                  </a:cubicBezTo>
                  <a:close/>
                </a:path>
              </a:pathLst>
            </a:custGeom>
            <a:solidFill>
              <a:srgbClr val="FBBF24">
                <a:alpha val="15000"/>
              </a:srgbClr>
            </a:solidFill>
            <a:ln w="10546" cap="flat">
              <a:solidFill>
                <a:srgbClr val="FBBF24">
                  <a:alpha val="15000"/>
                </a:srgbClr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s-MX"/>
            </a:p>
          </p:txBody>
        </p:sp>
        <p:sp>
          <p:nvSpPr>
            <p:cNvPr id="55" name="CuadroTexto 54">
              <a:extLst>
                <a:ext uri="{FF2B5EF4-FFF2-40B4-BE49-F238E27FC236}">
                  <a16:creationId xmlns:a16="http://schemas.microsoft.com/office/drawing/2014/main" id="{EBEA9964-FC29-475E-9F21-EE5C319C0A47}"/>
                </a:ext>
              </a:extLst>
            </p:cNvPr>
            <p:cNvSpPr txBox="1"/>
            <p:nvPr/>
          </p:nvSpPr>
          <p:spPr>
            <a:xfrm>
              <a:off x="4364062" y="5841609"/>
              <a:ext cx="631287" cy="24970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914" b="1" spc="0" baseline="0">
                  <a:solidFill>
                    <a:srgbClr val="FBBF24"/>
                  </a:solidFill>
                  <a:latin typeface="Segoe UI Emoji"/>
                  <a:ea typeface="Segoe UI Emoji"/>
                  <a:sym typeface="Segoe UI Emoji"/>
                  <a:rtl val="0"/>
                </a:rPr>
                <a:t>💡</a:t>
              </a:r>
              <a:r>
                <a:rPr lang="es-MX" sz="914" b="1" spc="0" baseline="0">
                  <a:solidFill>
                    <a:srgbClr val="FBBF24"/>
                  </a:solidFill>
                  <a:latin typeface="Arial"/>
                  <a:ea typeface="Segoe UI Emoji"/>
                  <a:cs typeface="Arial"/>
                  <a:sym typeface="Arial"/>
                  <a:rtl val="0"/>
                </a:rPr>
                <a:t> Nota:</a:t>
              </a:r>
            </a:p>
          </p:txBody>
        </p:sp>
        <p:sp>
          <p:nvSpPr>
            <p:cNvPr id="56" name="CuadroTexto 55">
              <a:extLst>
                <a:ext uri="{FF2B5EF4-FFF2-40B4-BE49-F238E27FC236}">
                  <a16:creationId xmlns:a16="http://schemas.microsoft.com/office/drawing/2014/main" id="{584665BC-99AE-4EF4-9B0A-E05D1B9E72DF}"/>
                </a:ext>
              </a:extLst>
            </p:cNvPr>
            <p:cNvSpPr txBox="1"/>
            <p:nvPr/>
          </p:nvSpPr>
          <p:spPr>
            <a:xfrm>
              <a:off x="2739243" y="6031523"/>
              <a:ext cx="3880924" cy="20749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s-MX" sz="831" spc="0" baseline="0">
                  <a:solidFill>
                    <a:srgbClr val="FFFFFF"/>
                  </a:solidFill>
                  <a:latin typeface="Arial"/>
                  <a:cs typeface="Arial"/>
                  <a:sym typeface="Arial"/>
                  <a:rtl val="0"/>
                </a:rPr>
                <a:t>Estos comandos te permiten manejar escenarios más complejos en tus pruebas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27916264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50743" y="268605"/>
            <a:ext cx="289694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61AFEF"/>
                </a:solidFill>
                <a:latin typeface="Consolas"/>
              </a:defRPr>
            </a:pPr>
            <a:r>
              <a:rPr lang="es-ES" dirty="0"/>
              <a:t>3.1 Patrones</a:t>
            </a:r>
          </a:p>
        </p:txBody>
      </p:sp>
      <p:pic>
        <p:nvPicPr>
          <p:cNvPr id="12" name="Gráfico 11">
            <a:extLst>
              <a:ext uri="{FF2B5EF4-FFF2-40B4-BE49-F238E27FC236}">
                <a16:creationId xmlns:a16="http://schemas.microsoft.com/office/drawing/2014/main" id="{CD7412BD-C9FA-404B-B96A-71848004D0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53380"/>
            <a:ext cx="9144000" cy="653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874484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6632</TotalTime>
  <Words>518</Words>
  <Application>Microsoft Office PowerPoint</Application>
  <PresentationFormat>Presentación en pantalla (4:3)</PresentationFormat>
  <Paragraphs>93</Paragraphs>
  <Slides>13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8" baseType="lpstr">
      <vt:lpstr>Arial</vt:lpstr>
      <vt:lpstr>Calibri</vt:lpstr>
      <vt:lpstr>Consolas</vt:lpstr>
      <vt:lpstr>Segoe UI Emoji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subject/>
  <dc:creator>Luis</dc:creator>
  <cp:keywords/>
  <dc:description>generated using python-pptx</dc:description>
  <cp:lastModifiedBy>luis</cp:lastModifiedBy>
  <cp:revision>50</cp:revision>
  <dcterms:created xsi:type="dcterms:W3CDTF">2013-01-27T09:14:16Z</dcterms:created>
  <dcterms:modified xsi:type="dcterms:W3CDTF">2025-10-23T10:29:42Z</dcterms:modified>
  <cp:category/>
</cp:coreProperties>
</file>