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0" r:id="rId4"/>
    <p:sldId id="262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31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57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82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52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6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4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2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44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3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891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2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3E11-796E-4066-8C17-EEACC4887152}" type="datetimeFigureOut">
              <a:rPr lang="es-PE" smtClean="0"/>
              <a:t>4/11/2024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F3CE-0966-4062-8568-0A90FAF878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0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43" y="4757936"/>
            <a:ext cx="1712865" cy="21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94" y="5199788"/>
            <a:ext cx="2756690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" y="4747261"/>
            <a:ext cx="1905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873"/>
            <a:ext cx="2087686" cy="227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55" y="4786924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07" y="157449"/>
            <a:ext cx="2172577" cy="217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0" b="8360"/>
          <a:stretch/>
        </p:blipFill>
        <p:spPr bwMode="auto">
          <a:xfrm>
            <a:off x="2519137" y="371585"/>
            <a:ext cx="3834907" cy="18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95536" y="2708920"/>
            <a:ext cx="8352928" cy="1728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8000" dirty="0">
                <a:solidFill>
                  <a:srgbClr val="FF0000"/>
                </a:solidFill>
                <a:latin typeface="Gabriola" panose="04040605051002020D02" pitchFamily="82" charset="0"/>
              </a:rPr>
              <a:t>E</a:t>
            </a:r>
            <a:r>
              <a:rPr lang="es-PE" sz="8000" dirty="0">
                <a:solidFill>
                  <a:srgbClr val="92D050"/>
                </a:solidFill>
                <a:latin typeface="Gabriola" panose="04040605051002020D02" pitchFamily="82" charset="0"/>
              </a:rPr>
              <a:t>M</a:t>
            </a:r>
            <a:r>
              <a:rPr lang="es-PE" sz="8000" dirty="0">
                <a:solidFill>
                  <a:srgbClr val="FFC000"/>
                </a:solidFill>
                <a:latin typeface="Gabriola" panose="04040605051002020D02" pitchFamily="82" charset="0"/>
              </a:rPr>
              <a:t>B</a:t>
            </a:r>
            <a:r>
              <a:rPr lang="es-PE" sz="8000" dirty="0">
                <a:solidFill>
                  <a:srgbClr val="00B0F0"/>
                </a:solidFill>
                <a:latin typeface="Gabriola" panose="04040605051002020D02" pitchFamily="82" charset="0"/>
              </a:rPr>
              <a:t>A</a:t>
            </a:r>
            <a:r>
              <a:rPr lang="es-PE" sz="8000" dirty="0">
                <a:solidFill>
                  <a:srgbClr val="7030A0"/>
                </a:solidFill>
                <a:latin typeface="Gabriola" panose="04040605051002020D02" pitchFamily="82" charset="0"/>
              </a:rPr>
              <a:t>R</a:t>
            </a:r>
            <a:r>
              <a:rPr lang="es-PE" sz="8000" dirty="0">
                <a:solidFill>
                  <a:srgbClr val="0070C0"/>
                </a:solidFill>
                <a:latin typeface="Gabriola" panose="04040605051002020D02" pitchFamily="82" charset="0"/>
              </a:rPr>
              <a:t>A</a:t>
            </a:r>
            <a:r>
              <a:rPr lang="es-PE" sz="8000" dirty="0">
                <a:solidFill>
                  <a:srgbClr val="FF66FF"/>
                </a:solidFill>
                <a:latin typeface="Gabriola" panose="04040605051002020D02" pitchFamily="82" charset="0"/>
              </a:rPr>
              <a:t>Z</a:t>
            </a:r>
            <a:r>
              <a:rPr lang="es-PE" sz="8000" dirty="0">
                <a:latin typeface="Gabriola" panose="04040605051002020D02" pitchFamily="82" charset="0"/>
              </a:rPr>
              <a:t>O </a:t>
            </a:r>
            <a:r>
              <a:rPr lang="es-PE" sz="8000" dirty="0">
                <a:solidFill>
                  <a:srgbClr val="00B050"/>
                </a:solidFill>
                <a:latin typeface="Gabriola" panose="04040605051002020D02" pitchFamily="82" charset="0"/>
              </a:rPr>
              <a:t>P</a:t>
            </a:r>
            <a:r>
              <a:rPr lang="es-PE" sz="8000" dirty="0">
                <a:solidFill>
                  <a:srgbClr val="FFFF00"/>
                </a:solidFill>
                <a:latin typeface="Gabriola" panose="04040605051002020D02" pitchFamily="82" charset="0"/>
              </a:rPr>
              <a:t>R</a:t>
            </a:r>
            <a:r>
              <a:rPr lang="es-PE" sz="8000" dirty="0">
                <a:solidFill>
                  <a:srgbClr val="00B0F0"/>
                </a:solidFill>
                <a:latin typeface="Gabriola" panose="04040605051002020D02" pitchFamily="82" charset="0"/>
              </a:rPr>
              <a:t>E</a:t>
            </a:r>
            <a:r>
              <a:rPr lang="es-PE" sz="80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</a:rPr>
              <a:t>C</a:t>
            </a:r>
            <a:r>
              <a:rPr lang="es-PE" sz="8000" dirty="0">
                <a:solidFill>
                  <a:srgbClr val="FFC000"/>
                </a:solidFill>
                <a:latin typeface="Gabriola" panose="04040605051002020D02" pitchFamily="82" charset="0"/>
              </a:rPr>
              <a:t>O</a:t>
            </a:r>
            <a:r>
              <a:rPr lang="es-PE" sz="8000" dirty="0">
                <a:solidFill>
                  <a:srgbClr val="7030A0"/>
                </a:solidFill>
                <a:latin typeface="Gabriola" panose="04040605051002020D02" pitchFamily="82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49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360"/>
            <a:ext cx="9198089" cy="683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0" y="0"/>
            <a:ext cx="3923928" cy="3068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s-PE" sz="2800" dirty="0">
                <a:solidFill>
                  <a:prstClr val="black"/>
                </a:solidFill>
                <a:latin typeface="Gabriola" panose="04040605051002020D02" pitchFamily="82" charset="0"/>
              </a:rPr>
              <a:t>El embarazo precoz es aquel embarazo que se produce en niñas y adolescentes A partir de la pubertad, comienza el proceso de cambios físicos que convierte a la niña en un adulto capaz de la reproducción sexual</a:t>
            </a:r>
            <a:endParaRPr lang="es-PE" sz="2400" dirty="0">
              <a:solidFill>
                <a:prstClr val="black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5868144" y="2348880"/>
            <a:ext cx="3194150" cy="32572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prstClr val="black"/>
                </a:solidFill>
                <a:latin typeface="Gabriola" panose="04040605051002020D02" pitchFamily="82" charset="0"/>
              </a:rPr>
              <a:t>Esto no quiere decir, sin embargo, que la niña esté preparada para ser madre.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25712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32656"/>
            <a:ext cx="811140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i="0" u="sng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Tipos de embarazo</a:t>
            </a:r>
          </a:p>
          <a:p>
            <a:pPr algn="just"/>
            <a:endParaRPr lang="es-PE" sz="3200" b="0" i="0" dirty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 algn="just"/>
            <a:r>
              <a:rPr lang="es-PE" sz="32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</a:t>
            </a:r>
            <a:r>
              <a:rPr lang="es-PE" sz="32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Embarazo de bajo riesgo.</a:t>
            </a:r>
            <a:r>
              <a:rPr lang="es-PE" sz="32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Son los embarazos controlados, son los que desarrollan las mujeres con edades comprendidas entre 19 y 35 años de edad, y son mujeres sin problemas de salud.</a:t>
            </a:r>
          </a:p>
          <a:p>
            <a:pPr algn="just"/>
            <a:endParaRPr lang="es-PE" sz="3200" b="0" i="0" dirty="0">
              <a:solidFill>
                <a:srgbClr val="000000"/>
              </a:solidFill>
              <a:effectLst/>
              <a:latin typeface="Gabriola" panose="04040605051002020D02" pitchFamily="82" charset="0"/>
            </a:endParaRPr>
          </a:p>
          <a:p>
            <a:pPr algn="just"/>
            <a:r>
              <a:rPr lang="es-PE" sz="32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</a:t>
            </a:r>
            <a:r>
              <a:rPr lang="es-PE" sz="3200" b="1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Embarazo de alto riesgo.</a:t>
            </a:r>
            <a:r>
              <a:rPr lang="es-PE" sz="3200" b="0" i="0" dirty="0">
                <a:solidFill>
                  <a:srgbClr val="000000"/>
                </a:solidFill>
                <a:effectLst/>
                <a:latin typeface="Gabriola" panose="04040605051002020D02" pitchFamily="82" charset="0"/>
              </a:rPr>
              <a:t> Son los embarazos no controlados, los que desarrollan mujeres con edad menor a los 18 o superior a los 35 año, también corresponde a las mujeres que han experimentado alguna patología anterior</a:t>
            </a:r>
            <a:r>
              <a:rPr lang="es-PE" sz="2400" b="0" i="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18" y="4869160"/>
            <a:ext cx="1512168" cy="174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1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30391" y="1314580"/>
            <a:ext cx="847024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3200" dirty="0">
                <a:latin typeface="Gabriola" panose="04040605051002020D02" pitchFamily="82" charset="0"/>
              </a:rPr>
              <a:t>Inicio precoz de las relaciones sexuales</a:t>
            </a:r>
            <a:endParaRPr lang="es-PE" sz="3200" b="0" i="0" dirty="0">
              <a:effectLst/>
              <a:latin typeface="Gabriola" panose="04040605051002020D02" pitchFamily="82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Se debe a un uso indebido de droga y alcohol.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Falta de Orientación.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Se debe a la desinformación producida por la televisión y malas compañías.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No utilizar métodos anticonceptivo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3200" dirty="0"/>
              <a:t> </a:t>
            </a:r>
            <a:r>
              <a:rPr lang="es-PE" sz="3200" dirty="0">
                <a:latin typeface="Gabriola" panose="04040605051002020D02" pitchFamily="82" charset="0"/>
              </a:rPr>
              <a:t>Una violación.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3200" dirty="0">
                <a:latin typeface="Gabriola" panose="04040605051002020D02" pitchFamily="82" charset="0"/>
              </a:rPr>
              <a:t>La falta de comunicación con sus padres.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3200" dirty="0">
                <a:latin typeface="Gabriola" panose="04040605051002020D02" pitchFamily="82" charset="0"/>
              </a:rPr>
              <a:t>La inseguridad, la baja autoestima, los problemas familiares.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3200" dirty="0">
                <a:latin typeface="Gabriola" panose="04040605051002020D02" pitchFamily="82" charset="0"/>
              </a:rPr>
              <a:t>Los adolescentes no solicitan anticonceptivos por “vergüenza” y “miedo”.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988002" y="332656"/>
            <a:ext cx="3456384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CAUSAS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7942"/>
            <a:ext cx="2068394" cy="20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908720"/>
            <a:ext cx="76328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1" i="0" dirty="0">
                <a:effectLst/>
                <a:latin typeface="Gabriola" panose="04040605051002020D02" pitchFamily="82" charset="0"/>
              </a:rPr>
              <a:t>Físicas</a:t>
            </a:r>
            <a:r>
              <a:rPr lang="es-PE" sz="3200" i="0" dirty="0">
                <a:effectLst/>
                <a:latin typeface="Gabriola" panose="04040605051002020D02" pitchFamily="82" charset="0"/>
              </a:rPr>
              <a:t>: causa anemia, partos complicados, aborto o expulsión del feto antes de completar su crecimiento y en los casos extremos, pérdida de la vida.</a:t>
            </a:r>
          </a:p>
          <a:p>
            <a:pPr algn="just"/>
            <a:endParaRPr lang="es-PE" sz="3200" i="0" dirty="0">
              <a:effectLst/>
              <a:latin typeface="Gabriola" panose="04040605051002020D02" pitchFamily="82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1" i="0" dirty="0">
                <a:effectLst/>
                <a:latin typeface="Gabriola" panose="04040605051002020D02" pitchFamily="82" charset="0"/>
              </a:rPr>
              <a:t>Psicológicas:</a:t>
            </a:r>
            <a:r>
              <a:rPr lang="es-PE" sz="3200" i="0" dirty="0">
                <a:effectLst/>
                <a:latin typeface="Gabriola" panose="04040605051002020D02" pitchFamily="82" charset="0"/>
              </a:rPr>
              <a:t> Frustración y depresión, producidas por la limitación de no poder seguir una vida normal, acorde con la edad; sentimiento de culpa y autoestima baja.</a:t>
            </a:r>
          </a:p>
          <a:p>
            <a:pPr algn="just"/>
            <a:endParaRPr lang="es-PE" sz="3200" i="0" dirty="0">
              <a:effectLst/>
              <a:latin typeface="Gabriola" panose="04040605051002020D02" pitchFamily="82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PE" sz="3200" b="1" i="0" dirty="0">
                <a:effectLst/>
                <a:latin typeface="Gabriola" panose="04040605051002020D02" pitchFamily="82" charset="0"/>
              </a:rPr>
              <a:t>Sociales:</a:t>
            </a:r>
            <a:r>
              <a:rPr lang="es-PE" sz="3200" i="0" dirty="0">
                <a:effectLst/>
                <a:latin typeface="Gabriola" panose="04040605051002020D02" pitchFamily="82" charset="0"/>
              </a:rPr>
              <a:t> Rechazo de las personas, problemas familiares, deserción escolar, dificultad para conseguir empleo, y matrimonio precoz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843808" y="188640"/>
            <a:ext cx="3456384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CONSECUENCIAS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79" y="3933056"/>
            <a:ext cx="1088204" cy="111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4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987824" y="404664"/>
            <a:ext cx="374441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PREVENCIÓN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43762" y="1156214"/>
            <a:ext cx="88564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Los padres y maestros deben orientar y formar a los jóvenes en edades tempranas sobre educación sexual, aborto y enfermedades de transmisión sexual.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La familia debe ayudar a los jóvenes en el crecimiento de su autoestima y prepararlos para la toma de decisiones responsables acerca de su sexualidad.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Todos debemos fomentar la comunicación entre </a:t>
            </a:r>
            <a:r>
              <a:rPr lang="es-PE" sz="3200" dirty="0">
                <a:latin typeface="Gabriola" panose="04040605051002020D02" pitchFamily="82" charset="0"/>
              </a:rPr>
              <a:t>p</a:t>
            </a:r>
            <a:r>
              <a:rPr lang="es-PE" sz="3200" b="0" i="0" dirty="0">
                <a:effectLst/>
                <a:latin typeface="Gabriola" panose="04040605051002020D02" pitchFamily="82" charset="0"/>
              </a:rPr>
              <a:t>adres e hijos.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También debemos realizar un proyecto de vida.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Postergar el inicio de una vida sexual activa hasta haber alcanzado un nivel adecuado de madurez físicas, psicológica y emocional.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PE" sz="3200" b="0" i="0" dirty="0">
                <a:effectLst/>
                <a:latin typeface="Gabriola" panose="04040605051002020D02" pitchFamily="82" charset="0"/>
              </a:rPr>
              <a:t>Usar preservativos en caso de tener relaciones sexuales</a:t>
            </a:r>
            <a:endParaRPr lang="es-PE" sz="2800" b="0" i="0" dirty="0"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3558" y="1268760"/>
            <a:ext cx="79568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es-PE" sz="6000" b="1" dirty="0">
                <a:solidFill>
                  <a:srgbClr val="FF66FF"/>
                </a:solidFill>
                <a:latin typeface="Gabriola" panose="04040605051002020D02" pitchFamily="82" charset="0"/>
              </a:rPr>
              <a:t>Ser mamá es</a:t>
            </a:r>
            <a:r>
              <a:rPr lang="es-ES" altLang="es-PE" sz="6000" b="1" dirty="0">
                <a:solidFill>
                  <a:srgbClr val="FF0000"/>
                </a:solidFill>
                <a:latin typeface="Gabriola" panose="04040605051002020D02" pitchFamily="82" charset="0"/>
              </a:rPr>
              <a:t> </a:t>
            </a:r>
            <a:r>
              <a:rPr lang="es-ES" altLang="es-PE" sz="6000" b="1" dirty="0">
                <a:solidFill>
                  <a:srgbClr val="FF66FF"/>
                </a:solidFill>
                <a:latin typeface="Gabriola" panose="04040605051002020D02" pitchFamily="82" charset="0"/>
              </a:rPr>
              <a:t>una aventura apasionante</a:t>
            </a:r>
            <a:r>
              <a:rPr lang="es-ES" altLang="es-PE" sz="6000" dirty="0">
                <a:solidFill>
                  <a:srgbClr val="FF0000"/>
                </a:solidFill>
                <a:latin typeface="Gabriola" panose="04040605051002020D02" pitchFamily="82" charset="0"/>
              </a:rPr>
              <a:t>. </a:t>
            </a:r>
            <a:r>
              <a:rPr lang="es-ES" altLang="es-PE" sz="6000" b="1" dirty="0">
                <a:solidFill>
                  <a:srgbClr val="7030A0"/>
                </a:solidFill>
                <a:latin typeface="Gabriola" panose="04040605051002020D02" pitchFamily="82" charset="0"/>
              </a:rPr>
              <a:t>Ser mamá cuando aun no se a cumplido los 18 años es una aventura diferente</a:t>
            </a:r>
          </a:p>
        </p:txBody>
      </p:sp>
    </p:spTree>
    <p:extLst>
      <p:ext uri="{BB962C8B-B14F-4D97-AF65-F5344CB8AC3E}">
        <p14:creationId xmlns:p14="http://schemas.microsoft.com/office/powerpoint/2010/main" val="1938239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429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Gabriola</vt:lpstr>
      <vt:lpstr>Times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Mia</cp:lastModifiedBy>
  <cp:revision>9</cp:revision>
  <dcterms:created xsi:type="dcterms:W3CDTF">2015-06-15T01:36:23Z</dcterms:created>
  <dcterms:modified xsi:type="dcterms:W3CDTF">2024-11-04T22:05:06Z</dcterms:modified>
</cp:coreProperties>
</file>