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regular.fntdata"/><Relationship Id="rId21" Type="http://schemas.openxmlformats.org/officeDocument/2006/relationships/slide" Target="slides/slide17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a7c218d1_4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4a7c218d1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4a679d01f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4a679d01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4a7c218d1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4a7c218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4a7c218d1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4a7c218d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a679d01f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4a679d01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4a7c218d1_4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4a7c218d1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4b16043df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4b16043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4b16043df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4b16043d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27255521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2725552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4a679d01f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4a679d01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4a679d01f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4a679d01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a7c218d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a7c218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a7c218d1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a7c218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4a679d01f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4a679d01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4a7c218d1_4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4a7c218d1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4a7c218d1_4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4a7c218d1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903500" y="1786850"/>
            <a:ext cx="5337000" cy="1569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662350" y="2122875"/>
            <a:ext cx="7819200" cy="89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46613"/>
            <a:ext cx="77724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3147610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100" y="0"/>
            <a:ext cx="9144000" cy="16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4087475" y="1147237"/>
            <a:ext cx="969300" cy="969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4135950" y="1208048"/>
            <a:ext cx="872100" cy="84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568100" y="2314200"/>
            <a:ext cx="6007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◉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3593400" y="11341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397363"/>
            <a:ext cx="39945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92274" y="1397363"/>
            <a:ext cx="39945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462781"/>
            <a:ext cx="2631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223964" y="1462781"/>
            <a:ext cx="2631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5990727" y="1462781"/>
            <a:ext cx="2631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100" y="4346775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4346775"/>
            <a:ext cx="8229600" cy="5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None/>
              <a:defRPr i="1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ight" type="blank">
  <p:cSld name="BLANK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45100"/>
            <a:ext cx="8229600" cy="3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reeneletron.org.br/localizador" TargetMode="External"/><Relationship Id="rId4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3.jpg"/><Relationship Id="rId7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/>
          <p:nvPr/>
        </p:nvSpPr>
        <p:spPr>
          <a:xfrm>
            <a:off x="1831750" y="1762025"/>
            <a:ext cx="5480400" cy="790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2"/>
          <p:cNvSpPr txBox="1"/>
          <p:nvPr>
            <p:ph type="ctrTitle"/>
          </p:nvPr>
        </p:nvSpPr>
        <p:spPr>
          <a:xfrm>
            <a:off x="1831800" y="868050"/>
            <a:ext cx="5480400" cy="17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Resíduos</a:t>
            </a:r>
            <a:r>
              <a:rPr lang="en"/>
              <a:t> sólidos e sustentabilidade na indústria eletrônica</a:t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1831750" y="2604150"/>
            <a:ext cx="5480400" cy="90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758050" y="2915100"/>
            <a:ext cx="80196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Igor Galdeano Rodrigues                                                 SP3037223</a:t>
            </a:r>
            <a:endParaRPr sz="2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Gustavo Senzaki Lucente                                                SP303724X</a:t>
            </a:r>
            <a:endParaRPr sz="2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Luana Mitiko Chagas Iwamura                                       SP3037151</a:t>
            </a:r>
            <a:endParaRPr sz="2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Luís Otávio Lopes Amorim                                              SP3034178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Consequências 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457200" y="1403300"/>
            <a:ext cx="46266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2000"/>
              <a:t>Contaminação do meio ambiente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2000"/>
              <a:t>Contaminação dos seres vivos 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2000"/>
              <a:t>Diminuição da vida útil de aterros sánitarios </a:t>
            </a:r>
            <a:endParaRPr sz="2000"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omo evitar os perigos do lixo eletrônico?"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975" y="1614825"/>
            <a:ext cx="3597825" cy="2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ctrTitle"/>
          </p:nvPr>
        </p:nvSpPr>
        <p:spPr>
          <a:xfrm>
            <a:off x="685800" y="2146613"/>
            <a:ext cx="77724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Soluções para minimizar esses problemas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subTitle"/>
          </p:nvPr>
        </p:nvSpPr>
        <p:spPr>
          <a:xfrm>
            <a:off x="685800" y="3147610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Reciclagem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A principal solução é a reciclagem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Coletores nas cidades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Falta de fiscalização e regulamentação governamental - SEBRAE</a:t>
            </a:r>
            <a:endParaRPr/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4294967295"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 - Verde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457200" y="1397363"/>
            <a:ext cx="39945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SzPts val="1500"/>
              <a:buFont typeface="Arial"/>
              <a:buChar char="◉"/>
            </a:pPr>
            <a:r>
              <a:rPr lang="en" sz="1500"/>
              <a:t>Alertar para a problemática do lixo eletrônico;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◉"/>
            </a:pPr>
            <a:r>
              <a:rPr lang="en" sz="1500"/>
              <a:t>Promover o desenvolvimento da indústria de reciclagem do lixo eletrônico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Promover parcerias para Campanha de Educação Ambiental e para coleta dos micros domésticos;</a:t>
            </a:r>
            <a:endParaRPr sz="1500"/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4"/>
          <p:cNvSpPr txBox="1"/>
          <p:nvPr>
            <p:ph idx="2" type="body"/>
          </p:nvPr>
        </p:nvSpPr>
        <p:spPr>
          <a:xfrm>
            <a:off x="4692274" y="1397363"/>
            <a:ext cx="39945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SzPts val="1500"/>
              <a:buFont typeface="Arial"/>
              <a:buChar char="◉"/>
            </a:pPr>
            <a:r>
              <a:rPr lang="en" sz="1500"/>
              <a:t>Promover o reuso de equipamentos, aumentando seu tempo de vida e reduzindo a quantidade de lixo eletrônico;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◉"/>
            </a:pPr>
            <a:r>
              <a:rPr lang="en" sz="1500"/>
              <a:t>Promover a Inclusão Digital através do reuso de microcomputadores;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◉"/>
            </a:pPr>
            <a:r>
              <a:rPr lang="en" sz="1500"/>
              <a:t>Evitar a contaminação ambiental e a saúde pública devido à disposição incorreta do lixo eletrônico.</a:t>
            </a:r>
            <a:endParaRPr sz="1500"/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 - Verde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ctrTitle"/>
          </p:nvPr>
        </p:nvSpPr>
        <p:spPr>
          <a:xfrm>
            <a:off x="685800" y="2146613"/>
            <a:ext cx="77724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realizar o descarte ideal</a:t>
            </a:r>
            <a:endParaRPr/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628000" y="578400"/>
            <a:ext cx="40089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Pontos de entrega Voluntária (PEV)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PEV's dividida em duas categorias : pilhas e baterias; eletrodomesticos como um todo. 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Como descartar ? 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Site dos coletores : </a:t>
            </a:r>
            <a:r>
              <a:rPr lang="en" sz="19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https://www.greeneletron.org.br/localizador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Instituto Estadual do Ambiente"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000" y="902200"/>
            <a:ext cx="3618425" cy="31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492325" y="505275"/>
            <a:ext cx="82011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ECOASSIST. </a:t>
            </a:r>
            <a:r>
              <a:rPr b="1" lang="en" sz="1300"/>
              <a:t>Quais impactos o lixo eletrônico causa no planeta? • Ecoassist</a:t>
            </a:r>
            <a:r>
              <a:rPr lang="en" sz="1300"/>
              <a:t>. Disponível em: &lt;https://ecoassist.com.br/quais-impactos-o-lixo-eletronico-causa-no-planeta/&gt;. Acesso em: 7 jul 2021.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G1. </a:t>
            </a:r>
            <a:r>
              <a:rPr b="1" lang="en" sz="1300"/>
              <a:t>Gana vira depósito de lixo tecnológico de nações ricas, diz ONG</a:t>
            </a:r>
            <a:r>
              <a:rPr lang="en" sz="1300"/>
              <a:t>. Disponível em: &lt;http://g1.globo.com/Noticias/Tecnologia/0,,MUL712770-6174,00-GANA%2BVIRA%2BDEPOSITO%2BDE%2BLIXO%2BTECNOLOGICO%2BDE%2BNACOES%2BRICAS%2BDIZ%2BONG.html&gt;. Acesso em: 7 jul 2021.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GOIS, Daniel. </a:t>
            </a:r>
            <a:r>
              <a:rPr b="1" lang="en" sz="1300"/>
              <a:t>Descarte incorreto de lixo eletrônico traz risco de câncer e problemas ambientais</a:t>
            </a:r>
            <a:r>
              <a:rPr lang="en" sz="1300"/>
              <a:t>. Disponível em: &lt;https://g1.globo.com/sp/santos-regiao/educacao/noticia/2019/06/15/descarte-incorreto-de-lixo-eletronico-traz-risco-de-cancer-e-problemas-ambientais.ghtml&gt;. Acesso em: 7 jul 2021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8"/>
          <p:cNvSpPr txBox="1"/>
          <p:nvPr/>
        </p:nvSpPr>
        <p:spPr>
          <a:xfrm>
            <a:off x="471450" y="505275"/>
            <a:ext cx="8201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GREEN ELETRON. </a:t>
            </a:r>
            <a:r>
              <a:rPr b="1" lang="en" sz="1300"/>
              <a:t>Tudo o que você precisa saber sobre o lixo eletrônico</a:t>
            </a:r>
            <a:r>
              <a:rPr lang="en" sz="1300"/>
              <a:t>. Disponível em: &lt;https://greeneletron.org.br/blog/tudo-o-que-voce-precisa-saber-sobre-o-lixo-eletronico/&gt;. Acesso em: 7 jul 2021.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PEREIRA, Daniel. </a:t>
            </a:r>
            <a:r>
              <a:rPr b="1" lang="en" sz="1300"/>
              <a:t>Lixo eletrônico - problema e soluções - Ecologia e Meio Ambiente</a:t>
            </a:r>
            <a:r>
              <a:rPr lang="en" sz="1300"/>
              <a:t>. Disponível em: &lt;http://www.sermelhor.com.br/ecologia/lixo-eletronico-problema-e-solucoes.html&gt;. Acesso em: 12 jul 2021.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SUÇUARANA, Monik da Silveira. </a:t>
            </a:r>
            <a:r>
              <a:rPr b="1" lang="en" sz="1300"/>
              <a:t>Bioacumulação - Ecologia</a:t>
            </a:r>
            <a:r>
              <a:rPr lang="en" sz="1300"/>
              <a:t>. Disponível em: &lt;https://www.infoescola.com/ecologia/bioacumulacao/&gt;. Acesso em: 7 jul 2021. 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O que são e de onde vem esses resíduos?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Problemas causados pelos resíduos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Resolução dos problemas causados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Como realizar o descarte ideal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ctrTitle"/>
          </p:nvPr>
        </p:nvSpPr>
        <p:spPr>
          <a:xfrm>
            <a:off x="685800" y="2146613"/>
            <a:ext cx="77724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são e de onde vêm os resíduos eletrônicos</a:t>
            </a:r>
            <a:endParaRPr/>
          </a:p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685800" y="3147610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Definições gerais</a:t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Lixo eletrônico, E-lixo ou </a:t>
            </a:r>
            <a:r>
              <a:rPr lang="en"/>
              <a:t>resíduos</a:t>
            </a:r>
            <a:r>
              <a:rPr lang="en"/>
              <a:t> de equipamentos eletroeletrônicos (REEE)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Mineração urbana: reciclagem de lixo eletrônico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Dividido entre grandes equipamentos, pequenos equipamentos ou baterias e pilhas portáteis</a:t>
            </a:r>
            <a:endParaRPr/>
          </a:p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997600" y="492325"/>
            <a:ext cx="72165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54000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nstrução normativa nº 24 de 21 de novembro de 2019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162937"/>
                </a:solidFill>
                <a:latin typeface="Arial"/>
                <a:ea typeface="Arial"/>
                <a:cs typeface="Arial"/>
                <a:sym typeface="Arial"/>
              </a:rPr>
              <a:t>III - resíduos eletroeletrônicos: são os produtos eletroeletrônicos descartados, incluindo todos seus componentes e periféricos que faziam parte do equipamento;</a:t>
            </a:r>
            <a:endParaRPr i="1" sz="1600">
              <a:solidFill>
                <a:srgbClr val="1629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98500" lvl="0" marL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i="1" lang="en" sz="1600">
                <a:solidFill>
                  <a:srgbClr val="162937"/>
                </a:solidFill>
                <a:latin typeface="Arial"/>
                <a:ea typeface="Arial"/>
                <a:cs typeface="Arial"/>
                <a:sym typeface="Arial"/>
              </a:rPr>
              <a:t>IV - rejeitos eletroeletrônicos: resíduos eletroeletrônicos que, depois de esgotadas todas as possibilidades de tratamento e recuperação por processos tecnológicos disponíveis e economicamente viáveis, incluídas a desmontagem, a descaracterização e a reciclagem, não apresentem outra possibilidade que não a disposição final ambientalmente adequada;</a:t>
            </a:r>
            <a:endParaRPr i="1" sz="1600"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Situação do Brasil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Maior produtor de E-lixo da américa latina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7º maior produtor de E-lixo do mundo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Produz 1,5 toneladas anualmente</a:t>
            </a:r>
            <a:endParaRPr/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ctrTitle"/>
          </p:nvPr>
        </p:nvSpPr>
        <p:spPr>
          <a:xfrm>
            <a:off x="685800" y="2146613"/>
            <a:ext cx="77724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ambientais causados pelos resíduos</a:t>
            </a:r>
            <a:endParaRPr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Categoria de Metais 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457200" y="1328525"/>
            <a:ext cx="4895700" cy="27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2100"/>
              <a:t>Elementos Essenciais </a:t>
            </a:r>
            <a:endParaRPr sz="21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2100"/>
              <a:t>Micro Contaminantes Ambientais </a:t>
            </a:r>
            <a:endParaRPr sz="21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2100"/>
              <a:t>Micro Contaminantes Ambientais essenciais </a:t>
            </a:r>
            <a:endParaRPr sz="21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descr="danos causados pelo lixo eletrônico ao meio ambiente - Ecotronics"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200" y="1774600"/>
            <a:ext cx="3663250" cy="26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Contaminacao  ao organismo 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lang="en" sz="1700"/>
              <a:t>Chumbo</a:t>
            </a:r>
            <a:endParaRPr sz="17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lang="en" sz="1700"/>
              <a:t>Bário</a:t>
            </a:r>
            <a:endParaRPr sz="17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lang="en" sz="1700"/>
              <a:t>Mercúrio </a:t>
            </a:r>
            <a:endParaRPr sz="17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lang="en" sz="1700"/>
              <a:t>Arsênico</a:t>
            </a:r>
            <a:endParaRPr sz="17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lang="en" sz="1700"/>
              <a:t>Cádmio </a:t>
            </a:r>
            <a:endParaRPr sz="1700"/>
          </a:p>
        </p:txBody>
      </p:sp>
      <p:pic>
        <p:nvPicPr>
          <p:cNvPr descr="Chumbo – Wikipédia, a enciclopédia livre"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650" y="1330750"/>
            <a:ext cx="2014500" cy="1285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tal Bário - Mundo Educação"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2150" y="1330748"/>
            <a:ext cx="2208822" cy="1285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xicologia do mercúrio: entenda como funciona e os riscos"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7650" y="2616601"/>
            <a:ext cx="2014500" cy="12156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05 Arsênico Fotos - Fotos de Stock Gratuitas e Fotos Royalty-Free  Dreamstime"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5125" y="2616600"/>
            <a:ext cx="2105850" cy="121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,255 Cádmio Fotos - Fotos de Stock Gratuitas e Fotos Royalty-Free  Dreamstime" id="132" name="Google Shape;13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7950" y="3734495"/>
            <a:ext cx="2105850" cy="1409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thello template">
  <a:themeElements>
    <a:clrScheme name="Custom 347">
      <a:dk1>
        <a:srgbClr val="222222"/>
      </a:dk1>
      <a:lt1>
        <a:srgbClr val="FFFFFF"/>
      </a:lt1>
      <a:dk2>
        <a:srgbClr val="8B8B8B"/>
      </a:dk2>
      <a:lt2>
        <a:srgbClr val="F3F3F3"/>
      </a:lt2>
      <a:accent1>
        <a:srgbClr val="A8122A"/>
      </a:accent1>
      <a:accent2>
        <a:srgbClr val="B88A92"/>
      </a:accent2>
      <a:accent3>
        <a:srgbClr val="F5F1E0"/>
      </a:accent3>
      <a:accent4>
        <a:srgbClr val="D6CEAD"/>
      </a:accent4>
      <a:accent5>
        <a:srgbClr val="434343"/>
      </a:accent5>
      <a:accent6>
        <a:srgbClr val="B7B7B7"/>
      </a:accent6>
      <a:hlink>
        <a:srgbClr val="A812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