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95" r:id="rId4"/>
    <p:sldId id="310" r:id="rId5"/>
    <p:sldId id="308" r:id="rId6"/>
    <p:sldId id="307" r:id="rId7"/>
    <p:sldId id="306" r:id="rId8"/>
    <p:sldId id="296" r:id="rId9"/>
    <p:sldId id="298" r:id="rId10"/>
    <p:sldId id="299" r:id="rId11"/>
    <p:sldId id="300" r:id="rId12"/>
    <p:sldId id="301" r:id="rId13"/>
    <p:sldId id="260" r:id="rId14"/>
    <p:sldId id="261" r:id="rId15"/>
    <p:sldId id="302" r:id="rId16"/>
    <p:sldId id="305" r:id="rId17"/>
    <p:sldId id="304" r:id="rId18"/>
    <p:sldId id="311" r:id="rId19"/>
    <p:sldId id="297" r:id="rId2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2"/>
    </p:embeddedFont>
    <p:embeddedFont>
      <p:font typeface="Arial Black" panose="020B0A04020102020204" pitchFamily="34" charset="0"/>
      <p:bold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Light" panose="000004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4F"/>
    <a:srgbClr val="008000"/>
    <a:srgbClr val="94B896"/>
    <a:srgbClr val="B49A98"/>
    <a:srgbClr val="CEDBE2"/>
    <a:srgbClr val="B4C6F0"/>
    <a:srgbClr val="BB91B6"/>
    <a:srgbClr val="00DEE4"/>
    <a:srgbClr val="CECECE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73F7E8-F995-479D-892B-CD62C92A96C7}">
  <a:tblStyle styleId="{2273F7E8-F995-479D-892B-CD62C92A9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92F7BA-BDBD-48B0-9BF5-368EF4CA3A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9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464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21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2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2700000">
            <a:off x="-369787" y="672068"/>
            <a:ext cx="3848499" cy="3848499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9700" y="1991825"/>
            <a:ext cx="6303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76488" y="99025"/>
            <a:ext cx="8884825" cy="4994575"/>
            <a:chOff x="176488" y="99025"/>
            <a:chExt cx="8884825" cy="4994575"/>
          </a:xfrm>
        </p:grpSpPr>
        <p:sp>
          <p:nvSpPr>
            <p:cNvPr id="13" name="Google Shape;13;p2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0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876825" y="7325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01013" y="2486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5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2700000">
              <a:off x="4691120" y="34920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12338" y="3367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81738" y="484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604538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231016" y="1283500"/>
            <a:ext cx="2646900" cy="2646900"/>
          </a:xfrm>
          <a:prstGeom prst="donut">
            <a:avLst>
              <a:gd name="adj" fmla="val 2424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ctrTitle"/>
          </p:nvPr>
        </p:nvSpPr>
        <p:spPr>
          <a:xfrm>
            <a:off x="2470475" y="2118500"/>
            <a:ext cx="5296800" cy="52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470475" y="2736725"/>
            <a:ext cx="5296800" cy="28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836800" y="45202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748600" y="1231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320550" y="2113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979600" y="5628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1484950" y="10855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61400" y="13395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2049150" y="10854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64700" y="8502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3082938" y="745975"/>
            <a:ext cx="296700" cy="296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 rot="2700000">
            <a:off x="2383745" y="184596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3796775" y="9517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3952800" y="14410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4391600" y="8207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2577600" y="9517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2700000">
            <a:off x="4759370" y="248646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6353925" y="478525"/>
            <a:ext cx="256800" cy="256800"/>
          </a:xfrm>
          <a:prstGeom prst="donut">
            <a:avLst>
              <a:gd name="adj" fmla="val 2424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5847250" y="44102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5935450" y="12189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6468963" y="15719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5312650" y="1486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6876825" y="7325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320750" y="2887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5015950" y="9972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 rot="2700000">
            <a:off x="2275195" y="4002921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477088" y="4042900"/>
            <a:ext cx="256800" cy="256800"/>
          </a:xfrm>
          <a:prstGeom prst="donut">
            <a:avLst>
              <a:gd name="adj" fmla="val 2424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76488" y="4604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272388" y="42997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76488" y="34942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3868488" y="4748600"/>
            <a:ext cx="256800" cy="256800"/>
          </a:xfrm>
          <a:prstGeom prst="donut">
            <a:avLst>
              <a:gd name="adj" fmla="val 2424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2764738" y="35824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061488" y="34942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3544813" y="4259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5851138" y="3831400"/>
            <a:ext cx="256800" cy="256800"/>
          </a:xfrm>
          <a:prstGeom prst="donut">
            <a:avLst>
              <a:gd name="adj" fmla="val 2424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7024038" y="1636088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5847238" y="17004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090813" y="38423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7601525" y="593575"/>
            <a:ext cx="296700" cy="296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8090825" y="13313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8179025" y="28876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7855350" y="17243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8884925" y="12189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596150" y="17403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/>
          <p:nvPr/>
        </p:nvSpPr>
        <p:spPr>
          <a:xfrm rot="2700000">
            <a:off x="8491957" y="3296746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7059813" y="4435950"/>
            <a:ext cx="256800" cy="256800"/>
          </a:xfrm>
          <a:prstGeom prst="donut">
            <a:avLst>
              <a:gd name="adj" fmla="val 2424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7024038" y="50054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6045013" y="45562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7024038" y="37271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8973113" y="40429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8781738" y="47648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6652163" y="42997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7767138" y="4917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4189763" y="41071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8368663" y="268525"/>
            <a:ext cx="256800" cy="256800"/>
          </a:xfrm>
          <a:prstGeom prst="donut">
            <a:avLst>
              <a:gd name="adj" fmla="val 2424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4744300" y="4127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5159950" y="46045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4486200" y="46686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2379363" y="47970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3331463" y="475685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5694850" y="4885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6202738" y="3494275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8625475" y="2526750"/>
            <a:ext cx="296700" cy="296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3011863" y="204475"/>
            <a:ext cx="256800" cy="256800"/>
          </a:xfrm>
          <a:prstGeom prst="donut">
            <a:avLst>
              <a:gd name="adj" fmla="val 2424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 rot="2700000">
            <a:off x="823945" y="922321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7855338" y="34009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72250" y="1531850"/>
            <a:ext cx="296700" cy="2967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316725" y="187225"/>
            <a:ext cx="256800" cy="256800"/>
          </a:xfrm>
          <a:prstGeom prst="donut">
            <a:avLst>
              <a:gd name="adj" fmla="val 2424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748600" y="5628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3796775" y="3528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874300" y="144107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456625" y="178867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4486200" y="1379438"/>
            <a:ext cx="296700" cy="2967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5491750" y="8207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6523725" y="1109513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1748588" y="3991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550463" y="34009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"/>
          <p:cNvSpPr/>
          <p:nvPr/>
        </p:nvSpPr>
        <p:spPr>
          <a:xfrm rot="2700000">
            <a:off x="4386320" y="3492096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5159938" y="359627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3544813" y="3638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2962488" y="4387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"/>
          <p:cNvSpPr/>
          <p:nvPr/>
        </p:nvSpPr>
        <p:spPr>
          <a:xfrm rot="2700000">
            <a:off x="8491970" y="922321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8243225" y="2142900"/>
            <a:ext cx="256800" cy="256800"/>
          </a:xfrm>
          <a:prstGeom prst="donut">
            <a:avLst>
              <a:gd name="adj" fmla="val 2424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8090825" y="92225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7320750" y="117365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8243213" y="4347750"/>
            <a:ext cx="296700" cy="2967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7604538" y="41953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400850" y="41953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922225" y="4692750"/>
            <a:ext cx="296700" cy="2967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5491738" y="99025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6523713" y="4832900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4"/>
          <p:cNvGrpSpPr/>
          <p:nvPr/>
        </p:nvGrpSpPr>
        <p:grpSpPr>
          <a:xfrm>
            <a:off x="176488" y="123164"/>
            <a:ext cx="8922050" cy="4986586"/>
            <a:chOff x="176488" y="123164"/>
            <a:chExt cx="8922050" cy="4986586"/>
          </a:xfrm>
        </p:grpSpPr>
        <p:sp>
          <p:nvSpPr>
            <p:cNvPr id="201" name="Google Shape;201;p4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082938" y="8983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9731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2700000">
              <a:off x="5253770" y="184584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6876825" y="580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563613" y="5021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 rot="2700000">
              <a:off x="7128357" y="259627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1764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7288413" y="443595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72526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72526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604538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 rot="2700000">
              <a:off x="1868757" y="2794284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656088" y="2113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809850" y="159737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4"/>
          <p:cNvSpPr/>
          <p:nvPr/>
        </p:nvSpPr>
        <p:spPr>
          <a:xfrm>
            <a:off x="2391150" y="779400"/>
            <a:ext cx="4361700" cy="43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2671000" y="1299400"/>
            <a:ext cx="3802200" cy="35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⦿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⊙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4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4" name="Google Shape;324;p4"/>
          <p:cNvSpPr/>
          <p:nvPr/>
        </p:nvSpPr>
        <p:spPr>
          <a:xfrm rot="2700000">
            <a:off x="4112944" y="318474"/>
            <a:ext cx="918107" cy="918107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5"/>
          <p:cNvGrpSpPr/>
          <p:nvPr/>
        </p:nvGrpSpPr>
        <p:grpSpPr>
          <a:xfrm>
            <a:off x="176488" y="99025"/>
            <a:ext cx="8922050" cy="4994575"/>
            <a:chOff x="176488" y="99025"/>
            <a:chExt cx="8922050" cy="4994575"/>
          </a:xfrm>
        </p:grpSpPr>
        <p:sp>
          <p:nvSpPr>
            <p:cNvPr id="327" name="Google Shape;327;p5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6943550" y="6510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61463" y="4387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705775" y="30293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626700" y="23997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668213" y="4452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7705763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5"/>
          <p:cNvSpPr/>
          <p:nvPr/>
        </p:nvSpPr>
        <p:spPr>
          <a:xfrm>
            <a:off x="0" y="779400"/>
            <a:ext cx="7585200" cy="358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body" idx="1"/>
          </p:nvPr>
        </p:nvSpPr>
        <p:spPr>
          <a:xfrm>
            <a:off x="779700" y="1616144"/>
            <a:ext cx="6025800" cy="24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⦿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⊙"/>
              <a:defRPr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4" name="Google Shape;454;p5"/>
          <p:cNvSpPr/>
          <p:nvPr/>
        </p:nvSpPr>
        <p:spPr>
          <a:xfrm rot="2700000">
            <a:off x="426614" y="1198842"/>
            <a:ext cx="296561" cy="296561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chemeClr val="dk1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1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33" name="Google Shape;1033;p11"/>
          <p:cNvGrpSpPr/>
          <p:nvPr/>
        </p:nvGrpSpPr>
        <p:grpSpPr>
          <a:xfrm>
            <a:off x="296775" y="99025"/>
            <a:ext cx="8553175" cy="4890425"/>
            <a:chOff x="296775" y="99025"/>
            <a:chExt cx="8553175" cy="4890425"/>
          </a:xfrm>
        </p:grpSpPr>
        <p:sp>
          <p:nvSpPr>
            <p:cNvPr id="1034" name="Google Shape;1034;p11"/>
            <p:cNvSpPr/>
            <p:nvPr/>
          </p:nvSpPr>
          <p:spPr>
            <a:xfrm>
              <a:off x="296775" y="163610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316725" y="1872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1748600" y="5628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3796775" y="3528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561150" y="20734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2874300" y="144107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3456625" y="178867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4486200" y="1379438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5491750" y="8207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6523725" y="1109513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1748588" y="39157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550463" y="34009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 rot="2700000">
              <a:off x="4386320" y="34920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4324888" y="19730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5159938" y="359627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3544813" y="36389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625313" y="27886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5724363" y="22832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6353913" y="21950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2962488" y="43879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6855338" y="28876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 rot="2700000">
              <a:off x="8491970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8243225" y="21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8090825" y="9222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7320750" y="117365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8243213" y="4347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7855338" y="34009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7604538" y="41953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5400850" y="41953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922225" y="4692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5491738" y="99025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6523713" y="4832900"/>
              <a:ext cx="88200" cy="8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11"/>
          <p:cNvGrpSpPr/>
          <p:nvPr/>
        </p:nvGrpSpPr>
        <p:grpSpPr>
          <a:xfrm>
            <a:off x="176488" y="123175"/>
            <a:ext cx="8922050" cy="4970425"/>
            <a:chOff x="176488" y="123175"/>
            <a:chExt cx="8922050" cy="4970425"/>
          </a:xfrm>
        </p:grpSpPr>
        <p:sp>
          <p:nvSpPr>
            <p:cNvPr id="1067" name="Google Shape;1067;p11"/>
            <p:cNvSpPr/>
            <p:nvPr/>
          </p:nvSpPr>
          <p:spPr>
            <a:xfrm rot="2700000">
              <a:off x="682970" y="196927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1836800" y="4520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1748600" y="1231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1320550" y="2113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979600" y="5628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408750" y="1237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561400" y="13395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2049150" y="10854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1184200" y="17004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264700" y="8502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3082938" y="7459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 rot="2700000">
              <a:off x="2383745" y="1845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2114650" y="152117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2125575" y="2366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3796775" y="9517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2962500" y="222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3952800" y="14410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4391600" y="820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2577600" y="9517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 rot="2700000">
              <a:off x="4759370" y="24864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6353925" y="47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5847250" y="4410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5935450" y="12189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6468963" y="1571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5312650" y="1486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6876825" y="7325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7320750" y="2887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5104150" y="1973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5015950" y="997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682900" y="28073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 rot="2700000">
              <a:off x="2275195" y="40029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477088" y="40429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1173263" y="33286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1472938" y="27004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176488" y="4604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1272388" y="4299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401013" y="23339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1962238" y="34306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1173263" y="37618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253763" y="291162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3079900" y="29250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3868488" y="47486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3844488" y="2788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3692088" y="222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2764738" y="35824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4061488" y="34942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3544813" y="4259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4486188" y="2523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4780463" y="242340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 rot="2700000">
              <a:off x="6657557" y="313629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5851138" y="383140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7024038" y="1636088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5847238" y="17004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6114538" y="2871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5579938" y="31203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8090813" y="38423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5283238" y="2631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7601525" y="593575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8090825" y="13313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8179025" y="2887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7855350" y="17243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7513325" y="30293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7232550" y="1985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8884925" y="12189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8596150" y="17403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7550500" y="2399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 rot="2700000">
              <a:off x="8491957" y="3296746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7059813" y="4435950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7024038" y="50054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6045013" y="45562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7024038" y="37271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8973113" y="40429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9010338" y="491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6652163" y="42997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7767138" y="491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4189763" y="41071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 rot="2700000">
              <a:off x="1944957" y="2794284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8368663" y="26852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4744300" y="4127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5159950" y="46045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4744300" y="30748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4486200" y="46686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6855350" y="24544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2379363" y="4797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3331463" y="475685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5694850" y="48852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6202738" y="3494275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8625475" y="2526750"/>
              <a:ext cx="296700" cy="2967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3011863" y="204475"/>
              <a:ext cx="256800" cy="256800"/>
            </a:xfrm>
            <a:prstGeom prst="donut">
              <a:avLst>
                <a:gd name="adj" fmla="val 242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 rot="2700000">
              <a:off x="823945" y="922321"/>
              <a:ext cx="296561" cy="296561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2577600" y="1973000"/>
              <a:ext cx="88200" cy="8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700" y="1156400"/>
            <a:ext cx="6025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 SemiBold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00" y="1616144"/>
            <a:ext cx="60258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⦿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⊙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429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17">
          <p15:clr>
            <a:srgbClr val="EA4335"/>
          </p15:clr>
        </p15:guide>
        <p15:guide id="2" pos="38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websidad.com/libros/python/capitulo-1/instalacion-de-bazaar" TargetMode="External"/><Relationship Id="rId2" Type="http://schemas.openxmlformats.org/officeDocument/2006/relationships/hyperlink" Target="https://bazaar.canonical.com/e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s.slideshare.net/jesus.castagnetto/sistemas-para-el-control-de-versiones-de-cdigo-presen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4F"/>
        </a:solidFill>
        <a:effectLst/>
      </p:bgPr>
    </p:bg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F4F3E47-E780-4B8C-842D-B9ED3DD0B251}"/>
              </a:ext>
            </a:extLst>
          </p:cNvPr>
          <p:cNvSpPr/>
          <p:nvPr/>
        </p:nvSpPr>
        <p:spPr>
          <a:xfrm>
            <a:off x="2243470" y="1903228"/>
            <a:ext cx="6900530" cy="13928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0" name="Google Shape;1290;p13"/>
          <p:cNvSpPr txBox="1">
            <a:spLocks noGrp="1"/>
          </p:cNvSpPr>
          <p:nvPr>
            <p:ph type="ctrTitle"/>
          </p:nvPr>
        </p:nvSpPr>
        <p:spPr>
          <a:xfrm>
            <a:off x="1034881" y="2019760"/>
            <a:ext cx="6303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  <a:buSzPts val="4600"/>
            </a:pPr>
            <a:r>
              <a:rPr lang="en" sz="6000" b="1" dirty="0">
                <a:latin typeface="Constantia" panose="02030602050306030303" pitchFamily="18" charset="0"/>
                <a:cs typeface="Arial"/>
              </a:rPr>
              <a:t>Bazaar</a:t>
            </a:r>
            <a:endParaRPr sz="6000" b="1" dirty="0">
              <a:latin typeface="Constantia" panose="02030602050306030303" pitchFamily="18" charset="0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2DBCD6-78A3-4B3A-9482-601AD329B944}"/>
              </a:ext>
            </a:extLst>
          </p:cNvPr>
          <p:cNvSpPr/>
          <p:nvPr/>
        </p:nvSpPr>
        <p:spPr>
          <a:xfrm>
            <a:off x="2585407" y="3076733"/>
            <a:ext cx="4227376" cy="203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337BC6-CB24-4081-AAB8-E209DF37E95B}"/>
              </a:ext>
            </a:extLst>
          </p:cNvPr>
          <p:cNvSpPr txBox="1"/>
          <p:nvPr/>
        </p:nvSpPr>
        <p:spPr>
          <a:xfrm>
            <a:off x="2585407" y="3328592"/>
            <a:ext cx="4227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Materia: </a:t>
            </a:r>
            <a:r>
              <a:rPr lang="pt-BR" sz="1600" dirty="0"/>
              <a:t>Programación Web Front End</a:t>
            </a:r>
          </a:p>
          <a:p>
            <a:r>
              <a:rPr lang="pt-BR" sz="1600" b="1" dirty="0"/>
              <a:t>Docente: </a:t>
            </a:r>
            <a:r>
              <a:rPr lang="pt-BR" sz="1600" dirty="0"/>
              <a:t>Carlos Humberto Rubio </a:t>
            </a:r>
          </a:p>
          <a:p>
            <a:r>
              <a:rPr lang="pt-BR" sz="1600" b="1" dirty="0"/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Nicole Johana Bibiano Ochoa #19550731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Emmanuel Chavira Holguin #19550730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Luis Antonio Amador Estrada #19550793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Mario Alonso Meza Alvidrez #19550812</a:t>
            </a:r>
            <a:endParaRPr lang="es-MX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942A1E-5D89-4A74-AC53-4827E41A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583" y="-38400"/>
            <a:ext cx="1152417" cy="12607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9E1173-33D2-44CE-8E29-B48D7B615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97"/>
            <a:ext cx="1754700" cy="1080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5C83D7C-AD8F-4C5F-8506-FF19146CC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35" y="1505076"/>
            <a:ext cx="2152984" cy="2189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E77347-AB93-4292-9362-77AA5BDDC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D3DB8A-44F1-40BE-BA38-1ADC18FD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6" y="0"/>
            <a:ext cx="7880888" cy="51435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91FF240-08A4-4EA2-A5D7-8FEFA040E674}"/>
              </a:ext>
            </a:extLst>
          </p:cNvPr>
          <p:cNvSpPr/>
          <p:nvPr/>
        </p:nvSpPr>
        <p:spPr>
          <a:xfrm>
            <a:off x="893135" y="2328531"/>
            <a:ext cx="988828" cy="408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94ABE0-BFD6-4477-81C8-6B91572D1B5C}"/>
              </a:ext>
            </a:extLst>
          </p:cNvPr>
          <p:cNvSpPr txBox="1">
            <a:spLocks/>
          </p:cNvSpPr>
          <p:nvPr/>
        </p:nvSpPr>
        <p:spPr>
          <a:xfrm>
            <a:off x="4972021" y="2822300"/>
            <a:ext cx="3511969" cy="20912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4400" b="1" dirty="0">
                <a:latin typeface="Constantia" panose="02030602050306030303" pitchFamily="18" charset="0"/>
              </a:rPr>
              <a:t>Diferentes plataformas </a:t>
            </a:r>
          </a:p>
        </p:txBody>
      </p:sp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7D4B64F3-BB8A-4DD2-A762-3438484624B9}"/>
              </a:ext>
            </a:extLst>
          </p:cNvPr>
          <p:cNvCxnSpPr>
            <a:cxnSpLocks/>
          </p:cNvCxnSpPr>
          <p:nvPr/>
        </p:nvCxnSpPr>
        <p:spPr>
          <a:xfrm rot="10800000">
            <a:off x="2052089" y="2736556"/>
            <a:ext cx="2919933" cy="804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09AB302-501B-4E06-850B-057F6218D1AF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Arial Black" panose="020B0A04020102020204" pitchFamily="34" charset="0"/>
                <a:sym typeface="Zilla Slab SemiBold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159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E77347-AB93-4292-9362-77AA5BDDC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BD760-84AE-4D1D-B0D7-1A6301728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"/>
          <a:stretch/>
        </p:blipFill>
        <p:spPr>
          <a:xfrm>
            <a:off x="627321" y="-1"/>
            <a:ext cx="7736979" cy="5152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C0A9357-1E4C-4C5E-AA6F-35B1F9103735}"/>
              </a:ext>
            </a:extLst>
          </p:cNvPr>
          <p:cNvSpPr/>
          <p:nvPr/>
        </p:nvSpPr>
        <p:spPr>
          <a:xfrm>
            <a:off x="2743200" y="4284921"/>
            <a:ext cx="606056" cy="329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4CFC98-29E9-4EF5-8847-BCF60101D7D9}"/>
              </a:ext>
            </a:extLst>
          </p:cNvPr>
          <p:cNvSpPr txBox="1">
            <a:spLocks/>
          </p:cNvSpPr>
          <p:nvPr/>
        </p:nvSpPr>
        <p:spPr>
          <a:xfrm>
            <a:off x="4365964" y="1759044"/>
            <a:ext cx="3511969" cy="20912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4400" b="1" dirty="0">
                <a:latin typeface="Constantia" panose="02030602050306030303" pitchFamily="18" charset="0"/>
              </a:rPr>
              <a:t>Diferentes versiones 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98FDBDD8-2CF1-4F60-A29A-F9E3EC0818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9257" y="3115338"/>
            <a:ext cx="2604979" cy="13716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27B2F58-1A0C-445E-B255-B63FE23B7E1B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Arial Black" panose="020B0A04020102020204" pitchFamily="34" charset="0"/>
                <a:sym typeface="Zilla Slab SemiBold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695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E77347-AB93-4292-9362-77AA5BDDC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E0D624-E5E5-4465-969E-48F34F3F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8"/>
            <a:ext cx="3165845" cy="2487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6BC31D-5C5D-4F73-AE00-3D514B6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918" y="50152"/>
            <a:ext cx="3256448" cy="25384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10DE0A-87D5-44F4-82F8-B6BD7FBFA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291" y="50152"/>
            <a:ext cx="3216419" cy="2487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5F0BE9C-E511-4100-9F3B-064A6EA4D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50" y="2675496"/>
            <a:ext cx="4210050" cy="1057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2241630-BF8D-445F-A208-2206C158F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" y="3715878"/>
            <a:ext cx="4210050" cy="14001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0D44D8-17C9-42A5-877D-357D33E3D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6852" y="2593015"/>
            <a:ext cx="3237448" cy="25215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28378F-0077-45A1-9252-55583A3B7B2E}"/>
              </a:ext>
            </a:extLst>
          </p:cNvPr>
          <p:cNvSpPr txBox="1">
            <a:spLocks/>
          </p:cNvSpPr>
          <p:nvPr/>
        </p:nvSpPr>
        <p:spPr>
          <a:xfrm>
            <a:off x="1431143" y="1076891"/>
            <a:ext cx="522325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400" b="1" dirty="0">
                <a:latin typeface="Constantia" panose="02030602050306030303" pitchFamily="18" charset="0"/>
              </a:rPr>
              <a:t>1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141370C-D5BF-4C30-808A-12882AF70549}"/>
              </a:ext>
            </a:extLst>
          </p:cNvPr>
          <p:cNvSpPr txBox="1">
            <a:spLocks/>
          </p:cNvSpPr>
          <p:nvPr/>
        </p:nvSpPr>
        <p:spPr>
          <a:xfrm>
            <a:off x="4365295" y="1075054"/>
            <a:ext cx="522325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400" b="1" dirty="0">
                <a:latin typeface="Constantia" panose="02030602050306030303" pitchFamily="18" charset="0"/>
              </a:rPr>
              <a:t>2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13C60E0-33B5-4CBF-8A6C-F582CDFEC0AD}"/>
              </a:ext>
            </a:extLst>
          </p:cNvPr>
          <p:cNvSpPr txBox="1">
            <a:spLocks/>
          </p:cNvSpPr>
          <p:nvPr/>
        </p:nvSpPr>
        <p:spPr>
          <a:xfrm>
            <a:off x="7282337" y="1023057"/>
            <a:ext cx="522325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400" b="1" dirty="0">
                <a:latin typeface="Constantia" panose="02030602050306030303" pitchFamily="18" charset="0"/>
              </a:rPr>
              <a:t>3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12D07A0-3C2B-4391-8ED6-36C3458C0FDB}"/>
              </a:ext>
            </a:extLst>
          </p:cNvPr>
          <p:cNvSpPr txBox="1">
            <a:spLocks/>
          </p:cNvSpPr>
          <p:nvPr/>
        </p:nvSpPr>
        <p:spPr>
          <a:xfrm>
            <a:off x="2060237" y="3442439"/>
            <a:ext cx="522325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400" b="1" dirty="0">
                <a:latin typeface="Constantia" panose="02030602050306030303" pitchFamily="18" charset="0"/>
              </a:rPr>
              <a:t>4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13566E8-6E31-4218-80C7-FDC34863A7E4}"/>
              </a:ext>
            </a:extLst>
          </p:cNvPr>
          <p:cNvSpPr txBox="1">
            <a:spLocks/>
          </p:cNvSpPr>
          <p:nvPr/>
        </p:nvSpPr>
        <p:spPr>
          <a:xfrm>
            <a:off x="6604190" y="3449104"/>
            <a:ext cx="522325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400" b="1" dirty="0">
                <a:latin typeface="Constantia" panose="02030602050306030303" pitchFamily="18" charset="0"/>
              </a:rPr>
              <a:t>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FA702-074E-477B-B17B-2E21F3C40BDA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tx1"/>
                </a:solidFill>
                <a:latin typeface="Arial Black" panose="020B0A04020102020204" pitchFamily="34" charset="0"/>
                <a:sym typeface="Zilla Slab SemiBold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8179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9A98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7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06BEE4-AAB2-45CF-92BC-2C6F7DC4B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7" r="33902"/>
          <a:stretch/>
        </p:blipFill>
        <p:spPr>
          <a:xfrm>
            <a:off x="3058173" y="1512172"/>
            <a:ext cx="3027653" cy="363132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B815D2E-006F-47AB-B3D3-3CBD54141565}"/>
              </a:ext>
            </a:extLst>
          </p:cNvPr>
          <p:cNvSpPr txBox="1">
            <a:spLocks/>
          </p:cNvSpPr>
          <p:nvPr/>
        </p:nvSpPr>
        <p:spPr>
          <a:xfrm>
            <a:off x="3081999" y="849823"/>
            <a:ext cx="4274289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6000" b="1" dirty="0">
                <a:latin typeface="Constantia" panose="02030602050306030303" pitchFamily="18" charset="0"/>
              </a:rPr>
              <a:t>Plugins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95C319-FC4B-4C22-BAC7-CD23A5789889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tx1"/>
                </a:solidFill>
                <a:latin typeface="Arial Black" panose="020B0A04020102020204" pitchFamily="34" charset="0"/>
                <a:sym typeface="Zilla Slab Semi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6F0"/>
        </a:solidFill>
        <a:effectLst/>
      </p:bgPr>
    </p:bg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B1DFF9-0BA8-4246-8508-A18BD4A2C743}"/>
              </a:ext>
            </a:extLst>
          </p:cNvPr>
          <p:cNvSpPr/>
          <p:nvPr/>
        </p:nvSpPr>
        <p:spPr>
          <a:xfrm>
            <a:off x="361507" y="1127051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7" name="Google Shape;1327;p18"/>
          <p:cNvSpPr txBox="1">
            <a:spLocks noGrp="1"/>
          </p:cNvSpPr>
          <p:nvPr>
            <p:ph type="body" idx="1"/>
          </p:nvPr>
        </p:nvSpPr>
        <p:spPr>
          <a:xfrm>
            <a:off x="240321" y="1086294"/>
            <a:ext cx="6482337" cy="3132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web</a:t>
            </a:r>
          </a:p>
          <a:p>
            <a:pPr algn="l"/>
            <a:r>
              <a:rPr lang="es-MX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Alojamiento de proyectos</a:t>
            </a:r>
          </a:p>
          <a:p>
            <a:pPr algn="just"/>
            <a:r>
              <a:rPr lang="es-MX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Clientes GUI</a:t>
            </a:r>
          </a:p>
          <a:p>
            <a:pPr algn="just"/>
            <a:r>
              <a:rPr lang="es-MX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Integraciones de IDE y Editor</a:t>
            </a:r>
          </a:p>
          <a:p>
            <a:pPr algn="just"/>
            <a:r>
              <a:rPr lang="es-MX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Complementos</a:t>
            </a:r>
          </a:p>
          <a:p>
            <a:pPr algn="just"/>
            <a:r>
              <a:rPr lang="es-MX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Otro</a:t>
            </a:r>
          </a:p>
          <a:p>
            <a:pPr algn="just"/>
            <a:endParaRPr lang="es-MX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just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28" name="Google Shape;1328;p18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165194-A797-4868-B3DB-96BC6CA7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270" y="3183875"/>
            <a:ext cx="4638165" cy="19596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E66368-1F24-449C-892B-5EA420655255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tx1"/>
                </a:solidFill>
                <a:latin typeface="Arial Black" panose="020B0A04020102020204" pitchFamily="34" charset="0"/>
                <a:sym typeface="Zilla Slab Semi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E77347-AB93-4292-9362-77AA5BDDC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A92F2B-911C-436C-B93E-40DE1B8A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73"/>
            <a:ext cx="2753925" cy="37650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287B8E-DC51-45CD-A790-FCAE187E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563" y="2071975"/>
            <a:ext cx="6395438" cy="30715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D9EF745-EA4B-4F22-B8AA-23936D924785}"/>
              </a:ext>
            </a:extLst>
          </p:cNvPr>
          <p:cNvSpPr txBox="1">
            <a:spLocks/>
          </p:cNvSpPr>
          <p:nvPr/>
        </p:nvSpPr>
        <p:spPr>
          <a:xfrm>
            <a:off x="1171328" y="213488"/>
            <a:ext cx="7192972" cy="18584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6000" b="1" dirty="0">
                <a:solidFill>
                  <a:schemeClr val="bg1"/>
                </a:solidFill>
                <a:latin typeface="Constantia" panose="02030602050306030303" pitchFamily="18" charset="0"/>
              </a:rPr>
              <a:t>Programa general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B0B3EF-3777-4413-90DC-B8362799C4EA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Arial Black" panose="020B0A04020102020204" pitchFamily="34" charset="0"/>
                <a:sym typeface="Zilla Slab SemiBold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6451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8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6BD7CD6-9CCC-4FF4-A8A9-B54F2DE9D8CA}"/>
              </a:ext>
            </a:extLst>
          </p:cNvPr>
          <p:cNvSpPr/>
          <p:nvPr/>
        </p:nvSpPr>
        <p:spPr>
          <a:xfrm>
            <a:off x="400935" y="979539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7F41A8-E2DA-4084-AF7C-605BEABF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35" y="820835"/>
            <a:ext cx="6218947" cy="915744"/>
          </a:xfrm>
        </p:spPr>
        <p:txBody>
          <a:bodyPr/>
          <a:lstStyle/>
          <a:p>
            <a:r>
              <a:rPr lang="es-MX" sz="6000" b="1" dirty="0">
                <a:solidFill>
                  <a:schemeClr val="tx1"/>
                </a:solidFill>
                <a:latin typeface="Constantia" panose="02030602050306030303" pitchFamily="18" charset="0"/>
                <a:cs typeface="Arial"/>
                <a:sym typeface="Arial"/>
              </a:rPr>
              <a:t>Comandos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F8E23-208D-4102-87F9-CD759DB34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pPr marL="11430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FE2062-654F-4BD6-9985-5A6D70024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14184B7-8CFE-4293-9A82-4CD926E37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86847"/>
              </p:ext>
            </p:extLst>
          </p:nvPr>
        </p:nvGraphicFramePr>
        <p:xfrm>
          <a:off x="400935" y="2471041"/>
          <a:ext cx="6663267" cy="1722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21089">
                  <a:extLst>
                    <a:ext uri="{9D8B030D-6E8A-4147-A177-3AD203B41FA5}">
                      <a16:colId xmlns:a16="http://schemas.microsoft.com/office/drawing/2014/main" val="2924645373"/>
                    </a:ext>
                  </a:extLst>
                </a:gridCol>
                <a:gridCol w="2221089">
                  <a:extLst>
                    <a:ext uri="{9D8B030D-6E8A-4147-A177-3AD203B41FA5}">
                      <a16:colId xmlns:a16="http://schemas.microsoft.com/office/drawing/2014/main" val="3021341285"/>
                    </a:ext>
                  </a:extLst>
                </a:gridCol>
                <a:gridCol w="2221089">
                  <a:extLst>
                    <a:ext uri="{9D8B030D-6E8A-4147-A177-3AD203B41FA5}">
                      <a16:colId xmlns:a16="http://schemas.microsoft.com/office/drawing/2014/main" val="1496842551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l"/>
                      <a:r>
                        <a:rPr lang="es-MX" sz="1800">
                          <a:effectLst/>
                        </a:rPr>
                        <a:t>Forma corta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>
                          <a:effectLst/>
                        </a:rPr>
                        <a:t>Forma larga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>
                          <a:effectLst/>
                        </a:rPr>
                        <a:t>Descripción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550507127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l"/>
                      <a:r>
                        <a:rPr lang="es-MX" sz="1800">
                          <a:effectLst/>
                        </a:rPr>
                        <a:t>-h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dirty="0">
                          <a:effectLst/>
                        </a:rPr>
                        <a:t>-help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dirty="0">
                          <a:effectLst/>
                        </a:rPr>
                        <a:t>Pedir ayuda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822827103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l"/>
                      <a:r>
                        <a:rPr lang="es-MX" sz="1800">
                          <a:effectLst/>
                        </a:rPr>
                        <a:t>-v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dirty="0">
                          <a:effectLst/>
                        </a:rPr>
                        <a:t>-verbose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dirty="0">
                          <a:effectLst/>
                        </a:rPr>
                        <a:t>Pedir detalles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92916695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l"/>
                      <a:r>
                        <a:rPr lang="es-MX" sz="1800">
                          <a:effectLst/>
                        </a:rPr>
                        <a:t>-q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>
                          <a:effectLst/>
                        </a:rPr>
                        <a:t>-quiet</a:t>
                      </a:r>
                      <a:endParaRPr lang="es-MX" sz="1800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dirty="0">
                          <a:effectLst/>
                        </a:rPr>
                        <a:t>Solo se muestran errores y advertencias. 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3631973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37938DC-EB90-40DF-A027-BFD70CD30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35" y="1736579"/>
            <a:ext cx="6563931" cy="707886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La sintaxis es: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Comando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bzr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 [opciones globales] [opciones y argumentos]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CD6D48-09D3-497B-9773-C60A3F13EC06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tx1"/>
                </a:solidFill>
                <a:latin typeface="Arial Black" panose="020B0A04020102020204" pitchFamily="34" charset="0"/>
                <a:sym typeface="Zilla Slab SemiBold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45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8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B1DFF9-0BA8-4246-8508-A18BD4A2C743}"/>
              </a:ext>
            </a:extLst>
          </p:cNvPr>
          <p:cNvSpPr/>
          <p:nvPr/>
        </p:nvSpPr>
        <p:spPr>
          <a:xfrm>
            <a:off x="361507" y="1127051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5C970E-F62B-4043-AAC5-96D0BAFC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98" y="0"/>
            <a:ext cx="6161702" cy="51435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C9CB24E-AB23-4F00-9766-AE8371F67C40}"/>
              </a:ext>
            </a:extLst>
          </p:cNvPr>
          <p:cNvSpPr txBox="1">
            <a:spLocks/>
          </p:cNvSpPr>
          <p:nvPr/>
        </p:nvSpPr>
        <p:spPr>
          <a:xfrm>
            <a:off x="0" y="1537510"/>
            <a:ext cx="2982298" cy="18584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6000" b="1" dirty="0">
                <a:solidFill>
                  <a:schemeClr val="tx1"/>
                </a:solidFill>
                <a:latin typeface="Constantia" panose="02030602050306030303" pitchFamily="18" charset="0"/>
              </a:rPr>
              <a:t>Por </a:t>
            </a:r>
          </a:p>
          <a:p>
            <a:r>
              <a:rPr lang="es-MX" sz="6000" b="1" dirty="0">
                <a:solidFill>
                  <a:schemeClr val="tx1"/>
                </a:solidFill>
                <a:latin typeface="Constantia" panose="02030602050306030303" pitchFamily="18" charset="0"/>
              </a:rPr>
              <a:t>consola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31F966-92D1-482F-AA38-A1B6C94FFCE9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Arial Black" panose="020B0A04020102020204" pitchFamily="34" charset="0"/>
                <a:sym typeface="Zilla Slab SemiBold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8551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342AF2-BC7D-482C-AB68-4160486595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42679" y="816370"/>
            <a:ext cx="4554357" cy="423155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1322FFF-8A83-4514-A0C2-4BB3EC2BC97D}"/>
              </a:ext>
            </a:extLst>
          </p:cNvPr>
          <p:cNvSpPr/>
          <p:nvPr/>
        </p:nvSpPr>
        <p:spPr>
          <a:xfrm>
            <a:off x="-329609" y="-116959"/>
            <a:ext cx="3211033" cy="5358809"/>
          </a:xfrm>
          <a:prstGeom prst="rect">
            <a:avLst/>
          </a:prstGeom>
          <a:solidFill>
            <a:srgbClr val="CEDBE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3" name="Google Shape;1313;p16"/>
          <p:cNvSpPr txBox="1">
            <a:spLocks noGrp="1"/>
          </p:cNvSpPr>
          <p:nvPr>
            <p:ph type="ctrTitle"/>
          </p:nvPr>
        </p:nvSpPr>
        <p:spPr>
          <a:xfrm>
            <a:off x="3445758" y="1650382"/>
            <a:ext cx="5296800" cy="11194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Constantia" panose="02030602050306030303" pitchFamily="18" charset="0"/>
                <a:cs typeface="Arial"/>
                <a:sym typeface="Arial"/>
              </a:rPr>
              <a:t>Conclusión</a:t>
            </a:r>
            <a:endParaRPr sz="6000" b="1" dirty="0">
              <a:latin typeface="Constantia" panose="02030602050306030303" pitchFamily="18" charset="0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69C9B7-EA2A-472F-81D0-5166E9F63E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725" y="2571750"/>
            <a:ext cx="2571750" cy="25717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E852B9-994F-4C55-91BF-31CF37753724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tx1"/>
                </a:solidFill>
                <a:latin typeface="Arial Black" panose="020B0A04020102020204" pitchFamily="34" charset="0"/>
                <a:sym typeface="Zilla Slab SemiBold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0655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3D0D75-46CA-44C8-B88B-CD3FD4AE7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91AD5A5-B672-43FB-A957-FE8645B9DC44}"/>
              </a:ext>
            </a:extLst>
          </p:cNvPr>
          <p:cNvSpPr/>
          <p:nvPr/>
        </p:nvSpPr>
        <p:spPr>
          <a:xfrm>
            <a:off x="467833" y="425302"/>
            <a:ext cx="8261497" cy="42928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79E912-85F2-4DA0-BE0E-5761E48FE80E}"/>
              </a:ext>
            </a:extLst>
          </p:cNvPr>
          <p:cNvSpPr txBox="1"/>
          <p:nvPr/>
        </p:nvSpPr>
        <p:spPr>
          <a:xfrm>
            <a:off x="467833" y="425302"/>
            <a:ext cx="812327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/>
                </a:solidFill>
                <a:latin typeface="Constantia" panose="02030602050306030303" pitchFamily="18" charset="0"/>
                <a:sym typeface="Montserrat Light"/>
              </a:rPr>
              <a:t>Referencias:</a:t>
            </a:r>
          </a:p>
          <a:p>
            <a:endParaRPr lang="es-MX" sz="2400" dirty="0">
              <a:latin typeface="+mj-lt"/>
              <a:sym typeface="Montserrat Light"/>
            </a:endParaRPr>
          </a:p>
          <a:p>
            <a:r>
              <a:rPr lang="es-MX" sz="2400" dirty="0">
                <a:latin typeface="+mn-lt"/>
                <a:sym typeface="Montserrat Light"/>
                <a:hlinkClick r:id="rId2"/>
              </a:rPr>
              <a:t>https://bazaar.canonical.com/en/</a:t>
            </a:r>
            <a:endParaRPr lang="es-MX" sz="2400" dirty="0">
              <a:latin typeface="+mn-lt"/>
              <a:sym typeface="Montserrat Light"/>
            </a:endParaRPr>
          </a:p>
          <a:p>
            <a:endParaRPr lang="es-MX" sz="2400" dirty="0">
              <a:latin typeface="+mn-lt"/>
              <a:sym typeface="Montserrat Light"/>
            </a:endParaRPr>
          </a:p>
          <a:p>
            <a:r>
              <a:rPr lang="es-MX" sz="2400" dirty="0">
                <a:latin typeface="+mn-lt"/>
                <a:sym typeface="Montserrat Light"/>
                <a:hlinkClick r:id="rId3"/>
              </a:rPr>
              <a:t>https://uniwebsidad.com/libros/python/capitulo-1/instalacion-de-bazaar</a:t>
            </a:r>
            <a:endParaRPr lang="es-MX" sz="2400" dirty="0">
              <a:latin typeface="+mn-lt"/>
              <a:sym typeface="Montserrat Light"/>
            </a:endParaRPr>
          </a:p>
          <a:p>
            <a:endParaRPr lang="es-MX" sz="2400" dirty="0">
              <a:latin typeface="+mn-lt"/>
              <a:sym typeface="Montserrat Light"/>
            </a:endParaRPr>
          </a:p>
          <a:p>
            <a:r>
              <a:rPr lang="es-MX" sz="2400" dirty="0">
                <a:latin typeface="+mn-lt"/>
                <a:sym typeface="Montserrat Light"/>
                <a:hlinkClick r:id="rId4"/>
              </a:rPr>
              <a:t>https://es.slideshare.net/jesus.castagnetto/sistemas-para-el-control-de-versiones-de-cdigo-presentation</a:t>
            </a:r>
            <a:endParaRPr lang="es-MX" sz="2400" dirty="0">
              <a:latin typeface="+mn-lt"/>
              <a:sym typeface="Montserrat Light"/>
            </a:endParaRPr>
          </a:p>
          <a:p>
            <a:endParaRPr lang="es-MX" sz="2400" dirty="0">
              <a:latin typeface="+mn-lt"/>
              <a:sym typeface="Montserrat Light"/>
            </a:endParaRPr>
          </a:p>
          <a:p>
            <a:endParaRPr lang="es-MX" sz="2400" dirty="0">
              <a:latin typeface="+mn-lt"/>
              <a:sym typeface="Montserrat Light"/>
            </a:endParaRPr>
          </a:p>
          <a:p>
            <a:endParaRPr lang="es-MX" sz="2400" dirty="0">
              <a:latin typeface="+mn-lt"/>
              <a:sym typeface="Montserrat Light"/>
            </a:endParaRPr>
          </a:p>
          <a:p>
            <a:endParaRPr lang="es-MX" sz="2400" dirty="0">
              <a:latin typeface="+mn-lt"/>
              <a:sym typeface="Montserrat Light"/>
            </a:endParaRP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B59B43-E73E-49BF-B546-C6B6837D2E07}"/>
              </a:ext>
            </a:extLst>
          </p:cNvPr>
          <p:cNvSpPr txBox="1"/>
          <p:nvPr/>
        </p:nvSpPr>
        <p:spPr>
          <a:xfrm>
            <a:off x="8483990" y="0"/>
            <a:ext cx="9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tx1"/>
                </a:solidFill>
                <a:latin typeface="Arial Black" panose="020B0A04020102020204" pitchFamily="34" charset="0"/>
                <a:sym typeface="Zilla Slab SemiBold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62499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342AF2-BC7D-482C-AB68-4160486595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81423" y="776176"/>
            <a:ext cx="4381016" cy="423155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1322FFF-8A83-4514-A0C2-4BB3EC2BC97D}"/>
              </a:ext>
            </a:extLst>
          </p:cNvPr>
          <p:cNvSpPr/>
          <p:nvPr/>
        </p:nvSpPr>
        <p:spPr>
          <a:xfrm>
            <a:off x="-329609" y="-116959"/>
            <a:ext cx="3211033" cy="5358809"/>
          </a:xfrm>
          <a:prstGeom prst="rect">
            <a:avLst/>
          </a:prstGeom>
          <a:solidFill>
            <a:srgbClr val="CEDBE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3" name="Google Shape;1313;p16"/>
          <p:cNvSpPr txBox="1">
            <a:spLocks noGrp="1"/>
          </p:cNvSpPr>
          <p:nvPr>
            <p:ph type="ctrTitle"/>
          </p:nvPr>
        </p:nvSpPr>
        <p:spPr>
          <a:xfrm>
            <a:off x="3612475" y="1690576"/>
            <a:ext cx="5296800" cy="11194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Constantia" panose="02030602050306030303" pitchFamily="18" charset="0"/>
                <a:cs typeface="Arial"/>
                <a:sym typeface="Arial"/>
              </a:rPr>
              <a:t>¿Qué es?</a:t>
            </a:r>
            <a:endParaRPr sz="6000" b="1" dirty="0">
              <a:latin typeface="Constantia" panose="02030602050306030303" pitchFamily="18" charset="0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69C9B7-EA2A-472F-81D0-5166E9F63E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725" y="2571750"/>
            <a:ext cx="2571750" cy="25717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4C43234-EEDF-4990-9949-2618347CEA2D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dk1"/>
                </a:solidFill>
                <a:latin typeface="Arial Black" panose="020B0A04020102020204" pitchFamily="34" charset="0"/>
                <a:sym typeface="Zilla Slab Semi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A8A5A-9315-48B7-873C-FAA412612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0A27C3-4D49-474C-9B72-88976626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38" y="2955915"/>
            <a:ext cx="2119092" cy="21547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1499FA9-EA82-432A-B9C8-6EFDDBD7FFA5}"/>
              </a:ext>
            </a:extLst>
          </p:cNvPr>
          <p:cNvSpPr/>
          <p:nvPr/>
        </p:nvSpPr>
        <p:spPr>
          <a:xfrm>
            <a:off x="361507" y="1110232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1173B-3087-4D75-8022-138152D4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331" y="1531981"/>
            <a:ext cx="6439807" cy="3221669"/>
          </a:xfrm>
        </p:spPr>
        <p:txBody>
          <a:bodyPr/>
          <a:lstStyle/>
          <a:p>
            <a:pPr marL="114300" indent="0" algn="just">
              <a:buNone/>
            </a:pPr>
            <a:r>
              <a:rPr lang="es-MX" sz="2200" b="0" i="0" dirty="0">
                <a:solidFill>
                  <a:srgbClr val="000000"/>
                </a:solidFill>
                <a:effectLst/>
                <a:latin typeface="+mn-lt"/>
              </a:rPr>
              <a:t>Sistema de control de versiones distribuido, diseñado para facilitar la contribución en proyectos de software libre y opensource. </a:t>
            </a:r>
          </a:p>
          <a:p>
            <a:pPr marL="114300" indent="0" algn="just">
              <a:buNone/>
            </a:pPr>
            <a:r>
              <a:rPr lang="es-MX" sz="2200" b="0" i="0" dirty="0">
                <a:solidFill>
                  <a:srgbClr val="000000"/>
                </a:solidFill>
                <a:effectLst/>
                <a:latin typeface="+mn-lt"/>
              </a:rPr>
              <a:t>Puede ser usado por un usuario único trabajando en múltiples ramas de un contenido local, o por un equipo colaborando a través </a:t>
            </a:r>
            <a:r>
              <a:rPr lang="es-MX" sz="2200" dirty="0">
                <a:solidFill>
                  <a:srgbClr val="000000"/>
                </a:solidFill>
                <a:latin typeface="+mn-lt"/>
              </a:rPr>
              <a:t>de la red.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A1DC7D-960B-4003-A516-B1C5565CB012}"/>
              </a:ext>
            </a:extLst>
          </p:cNvPr>
          <p:cNvSpPr txBox="1"/>
          <p:nvPr/>
        </p:nvSpPr>
        <p:spPr>
          <a:xfrm>
            <a:off x="482331" y="602400"/>
            <a:ext cx="5582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dk1"/>
                </a:solidFill>
                <a:latin typeface="Constantia" panose="02030602050306030303" pitchFamily="18" charset="0"/>
                <a:sym typeface="Zilla Slab SemiBold"/>
              </a:rPr>
              <a:t>Bazaar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B1273D-AC74-4A8E-9A70-D223587DA505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dk1"/>
                </a:solidFill>
                <a:latin typeface="Arial Black" panose="020B0A04020102020204" pitchFamily="34" charset="0"/>
                <a:sym typeface="Zilla Slab SemiBol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602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5E36F7D-1B37-4AEC-92C1-121F83792628}"/>
              </a:ext>
            </a:extLst>
          </p:cNvPr>
          <p:cNvSpPr/>
          <p:nvPr/>
        </p:nvSpPr>
        <p:spPr>
          <a:xfrm>
            <a:off x="393405" y="1107256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B0384F-73D4-44A7-B4E2-651734343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05" y="1737075"/>
            <a:ext cx="4731488" cy="2420100"/>
          </a:xfrm>
        </p:spPr>
        <p:txBody>
          <a:bodyPr/>
          <a:lstStyle/>
          <a:p>
            <a:pPr marL="114300" indent="0" algn="just">
              <a:buNone/>
            </a:pPr>
            <a:r>
              <a:rPr lang="es-MX" sz="2200" dirty="0">
                <a:solidFill>
                  <a:srgbClr val="000000"/>
                </a:solidFill>
                <a:latin typeface="+mn-lt"/>
              </a:rPr>
              <a:t>El creador de Bazaar es Martin Pool y fue lanzado el 14 de diciembre de 2007 con la versión 1.0.</a:t>
            </a:r>
          </a:p>
          <a:p>
            <a:pPr marL="114300" indent="0" algn="just">
              <a:buNone/>
            </a:pPr>
            <a:r>
              <a:rPr lang="es-MX" sz="2200" dirty="0">
                <a:solidFill>
                  <a:srgbClr val="000000"/>
                </a:solidFill>
                <a:latin typeface="+mn-lt"/>
              </a:rPr>
              <a:t>Bazaar está escrito en lenguaje de programación Python 2 y Pyrex.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16D094-D43A-47E5-8015-97E4C630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26" y="756293"/>
            <a:ext cx="6025800" cy="894479"/>
          </a:xfrm>
        </p:spPr>
        <p:txBody>
          <a:bodyPr/>
          <a:lstStyle/>
          <a:p>
            <a:r>
              <a:rPr lang="es-MX" sz="6000" b="1" dirty="0">
                <a:latin typeface="Constantia" panose="02030602050306030303" pitchFamily="18" charset="0"/>
                <a:cs typeface="Arial"/>
                <a:sym typeface="Arial"/>
              </a:rPr>
              <a:t>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17F4F-2312-4B05-9480-064151491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79392A-336C-487D-A343-D2400EBC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70" y="1714339"/>
            <a:ext cx="1714822" cy="1714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08052D-A125-4825-AEE5-AEE7A6222EF2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dk1"/>
                </a:solidFill>
                <a:latin typeface="Arial Black" panose="020B0A04020102020204" pitchFamily="34" charset="0"/>
                <a:sym typeface="Zilla Slab SemiBol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44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E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90577DCB-F1C8-48B9-85D4-18457B458AA6}"/>
              </a:ext>
            </a:extLst>
          </p:cNvPr>
          <p:cNvSpPr/>
          <p:nvPr/>
        </p:nvSpPr>
        <p:spPr>
          <a:xfrm rot="5400000">
            <a:off x="3933597" y="-63347"/>
            <a:ext cx="1273249" cy="914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561D62C-652C-4D76-A2BA-BCD9D2D15783}"/>
              </a:ext>
            </a:extLst>
          </p:cNvPr>
          <p:cNvSpPr/>
          <p:nvPr/>
        </p:nvSpPr>
        <p:spPr>
          <a:xfrm>
            <a:off x="7156704" y="776177"/>
            <a:ext cx="1983741" cy="358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C2F8E5F-23C5-425B-8772-798E2C95DBA2}"/>
              </a:ext>
            </a:extLst>
          </p:cNvPr>
          <p:cNvSpPr txBox="1">
            <a:spLocks/>
          </p:cNvSpPr>
          <p:nvPr/>
        </p:nvSpPr>
        <p:spPr>
          <a:xfrm>
            <a:off x="676068" y="3228500"/>
            <a:ext cx="6480636" cy="78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⦿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⊙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411F986-3692-401C-8497-212383D4EDFC}"/>
              </a:ext>
            </a:extLst>
          </p:cNvPr>
          <p:cNvSpPr/>
          <p:nvPr/>
        </p:nvSpPr>
        <p:spPr>
          <a:xfrm>
            <a:off x="289773" y="1099534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63FE37A7-97FA-4048-93CA-DBF14E10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73212"/>
              </p:ext>
            </p:extLst>
          </p:nvPr>
        </p:nvGraphicFramePr>
        <p:xfrm>
          <a:off x="341586" y="928128"/>
          <a:ext cx="8457270" cy="36657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28635">
                  <a:extLst>
                    <a:ext uri="{9D8B030D-6E8A-4147-A177-3AD203B41FA5}">
                      <a16:colId xmlns:a16="http://schemas.microsoft.com/office/drawing/2014/main" val="4219616512"/>
                    </a:ext>
                  </a:extLst>
                </a:gridCol>
                <a:gridCol w="4228635">
                  <a:extLst>
                    <a:ext uri="{9D8B030D-6E8A-4147-A177-3AD203B41FA5}">
                      <a16:colId xmlns:a16="http://schemas.microsoft.com/office/drawing/2014/main" val="879311129"/>
                    </a:ext>
                  </a:extLst>
                </a:gridCol>
              </a:tblGrid>
              <a:tr h="52628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2400" b="1" i="0" u="none" strike="noStrike" cap="none" dirty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  <a:sym typeface="Arial"/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70943"/>
                  </a:ext>
                </a:extLst>
              </a:tr>
              <a:tr h="3003674">
                <a:tc>
                  <a:txBody>
                    <a:bodyPr/>
                    <a:lstStyle/>
                    <a:p>
                      <a:pPr algn="l"/>
                      <a:r>
                        <a:rPr lang="es-MX" sz="2000" dirty="0"/>
                        <a:t>– Soporte de plataforma cruzada.</a:t>
                      </a:r>
                    </a:p>
                    <a:p>
                      <a:pPr algn="l"/>
                      <a:endParaRPr lang="es-MX" sz="2000" dirty="0"/>
                    </a:p>
                    <a:p>
                      <a:pPr algn="l"/>
                      <a:r>
                        <a:rPr lang="es-MX" sz="2000" dirty="0"/>
                        <a:t>– Utiliza complementos (plugins).</a:t>
                      </a:r>
                    </a:p>
                    <a:p>
                      <a:pPr algn="l"/>
                      <a:endParaRPr lang="es-MX" sz="2000" dirty="0"/>
                    </a:p>
                    <a:p>
                      <a:pPr algn="l"/>
                      <a:r>
                        <a:rPr lang="es-MX" sz="2000" dirty="0"/>
                        <a:t>– Se puede utilizar para adaptarse a casi cualquier tipo de proyecto.</a:t>
                      </a:r>
                    </a:p>
                    <a:p>
                      <a:pPr algn="l"/>
                      <a:endParaRPr lang="es-MX" sz="2000" dirty="0"/>
                    </a:p>
                    <a:p>
                      <a:pPr algn="l"/>
                      <a:r>
                        <a:rPr lang="es-MX" sz="2000" dirty="0"/>
                        <a:t>– Permite múltiples flujos de trabajo.</a:t>
                      </a:r>
                    </a:p>
                    <a:p>
                      <a:pPr algn="l"/>
                      <a:endParaRPr lang="es-MX" sz="2000" dirty="0"/>
                    </a:p>
                  </a:txBody>
                  <a:tcPr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dirty="0"/>
                        <a:t>– No es muy popular.</a:t>
                      </a:r>
                    </a:p>
                    <a:p>
                      <a:pPr algn="l"/>
                      <a:endParaRPr lang="es-MX" sz="2000" dirty="0"/>
                    </a:p>
                    <a:p>
                      <a:pPr algn="l"/>
                      <a:r>
                        <a:rPr lang="es-MX" sz="2000" dirty="0"/>
                        <a:t>– Estadísticamente es lento.</a:t>
                      </a:r>
                    </a:p>
                    <a:p>
                      <a:pPr algn="ctr"/>
                      <a:endParaRPr lang="es-MX" sz="2000" dirty="0"/>
                    </a:p>
                  </a:txBody>
                  <a:tcPr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51928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E886BFB-E3C7-40B8-83E3-C18F02CC8BDF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dk1"/>
                </a:solidFill>
                <a:latin typeface="Arial Black" panose="020B0A04020102020204" pitchFamily="34" charset="0"/>
                <a:sym typeface="Zilla Slab Semi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222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3A85B07-FC24-4583-BA8A-42CFB18B3EBC}"/>
              </a:ext>
            </a:extLst>
          </p:cNvPr>
          <p:cNvSpPr/>
          <p:nvPr/>
        </p:nvSpPr>
        <p:spPr>
          <a:xfrm>
            <a:off x="393405" y="1073883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DD3313-A816-494F-8123-8220F107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7" y="806725"/>
            <a:ext cx="6486523" cy="809419"/>
          </a:xfrm>
        </p:spPr>
        <p:txBody>
          <a:bodyPr/>
          <a:lstStyle/>
          <a:p>
            <a:r>
              <a:rPr lang="es-MX" sz="6000" b="1" dirty="0">
                <a:latin typeface="Constantia" panose="02030602050306030303" pitchFamily="18" charset="0"/>
                <a:cs typeface="Arial"/>
              </a:rPr>
              <a:t>Proyectos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CB30B-FB2A-43A7-9549-1AE7982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53" y="1616143"/>
            <a:ext cx="7170230" cy="4157336"/>
          </a:xfrm>
        </p:spPr>
        <p:txBody>
          <a:bodyPr/>
          <a:lstStyle/>
          <a:p>
            <a:pPr marL="114300" indent="0">
              <a:buNone/>
            </a:pPr>
            <a:r>
              <a:rPr lang="es-MX" sz="2200" dirty="0">
                <a:solidFill>
                  <a:srgbClr val="000000"/>
                </a:solidFill>
                <a:latin typeface="+mn-lt"/>
              </a:rPr>
              <a:t>Proyectos destacados que utilizan Bazaar como sistema de control de versiones: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850C0-118B-4BE3-AFB0-489FEE016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0DBEC0-9BBB-45DE-B73F-595B044B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43" y="2200036"/>
            <a:ext cx="2162740" cy="11226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AE7A9-9AB1-49E2-911F-5D1D707DD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35" b="20223"/>
          <a:stretch/>
        </p:blipFill>
        <p:spPr>
          <a:xfrm>
            <a:off x="4321810" y="3410392"/>
            <a:ext cx="2275366" cy="809419"/>
          </a:xfrm>
          <a:prstGeom prst="rect">
            <a:avLst/>
          </a:prstGeom>
        </p:spPr>
      </p:pic>
      <p:pic>
        <p:nvPicPr>
          <p:cNvPr id="1026" name="Picture 2" descr="GNU Mailman">
            <a:extLst>
              <a:ext uri="{FF2B5EF4-FFF2-40B4-BE49-F238E27FC236}">
                <a16:creationId xmlns:a16="http://schemas.microsoft.com/office/drawing/2014/main" id="{522657BD-03F0-400D-98BD-5C65EE79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027" y="2513268"/>
            <a:ext cx="1880935" cy="8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2955AB-5157-4C35-AF16-063B2670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00" y="3339827"/>
            <a:ext cx="1183197" cy="95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EFBC80-71D7-4B41-A0BB-D433F730E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34" y="2479242"/>
            <a:ext cx="1314284" cy="102222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A495DA2-D71A-40ED-8B0B-9D63D48E270A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dk1"/>
                </a:solidFill>
                <a:latin typeface="Arial Black" panose="020B0A04020102020204" pitchFamily="34" charset="0"/>
                <a:sym typeface="Zilla Slab SemiBold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20129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98D7F39-4C99-44D6-9B25-BB0BDCA94888}"/>
              </a:ext>
            </a:extLst>
          </p:cNvPr>
          <p:cNvSpPr/>
          <p:nvPr/>
        </p:nvSpPr>
        <p:spPr>
          <a:xfrm>
            <a:off x="361507" y="1110232"/>
            <a:ext cx="386295" cy="54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A8226-FDEF-4475-8CF5-1000DDFF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758013"/>
            <a:ext cx="7853937" cy="979540"/>
          </a:xfrm>
        </p:spPr>
        <p:txBody>
          <a:bodyPr/>
          <a:lstStyle/>
          <a:p>
            <a:r>
              <a:rPr lang="es-MX" sz="6000" b="1" dirty="0">
                <a:latin typeface="Constantia" panose="02030602050306030303" pitchFamily="18" charset="0"/>
                <a:cs typeface="Arial"/>
              </a:rPr>
              <a:t>Interfaces de usuario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3AB749-6541-4072-9955-5F121F96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8" y="1737553"/>
            <a:ext cx="7410893" cy="2420100"/>
          </a:xfrm>
        </p:spPr>
        <p:txBody>
          <a:bodyPr/>
          <a:lstStyle/>
          <a:p>
            <a:pPr marL="114300" indent="0">
              <a:buNone/>
            </a:pPr>
            <a:r>
              <a:rPr lang="es-MX" sz="2200" dirty="0">
                <a:solidFill>
                  <a:srgbClr val="000000"/>
                </a:solidFill>
                <a:latin typeface="+mn-lt"/>
              </a:rPr>
              <a:t>Existen numerosas interfaces de usuario disponibles para Bazaar. El paquete principal proporciona una herramienta de línea de comandos llamada </a:t>
            </a:r>
            <a:r>
              <a:rPr lang="es-MX" sz="2200" dirty="0" err="1">
                <a:solidFill>
                  <a:srgbClr val="000000"/>
                </a:solidFill>
                <a:latin typeface="+mn-lt"/>
              </a:rPr>
              <a:t>bzr</a:t>
            </a:r>
            <a:r>
              <a:rPr lang="es-MX" sz="2200" dirty="0">
                <a:solidFill>
                  <a:srgbClr val="000000"/>
                </a:solidFill>
                <a:latin typeface="+mn-lt"/>
              </a:rPr>
              <a:t> y las interfaces gráficas de usuario (GUI) están disponibles como complementos.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AA47F0-79F9-427B-AC0D-CD502B45A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6E68E1-F577-4426-B224-C694D6429482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dk1"/>
                </a:solidFill>
                <a:latin typeface="Arial Black" panose="020B0A04020102020204" pitchFamily="34" charset="0"/>
                <a:sym typeface="Zilla Slab SemiBold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4790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E77347-AB93-4292-9362-77AA5BDDC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EDE544-C2C0-453C-8656-BA3CD9DD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734"/>
            <a:ext cx="9144000" cy="421976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ACDAC60-CA2D-408F-917D-6ABCEEC352E8}"/>
              </a:ext>
            </a:extLst>
          </p:cNvPr>
          <p:cNvSpPr txBox="1">
            <a:spLocks/>
          </p:cNvSpPr>
          <p:nvPr/>
        </p:nvSpPr>
        <p:spPr>
          <a:xfrm>
            <a:off x="1877777" y="0"/>
            <a:ext cx="6486523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6000" b="1" dirty="0">
                <a:solidFill>
                  <a:schemeClr val="bg1"/>
                </a:solidFill>
                <a:latin typeface="Constantia" panose="02030602050306030303" pitchFamily="18" charset="0"/>
              </a:rPr>
              <a:t>Página oficial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A5D777-1C55-41C6-953B-5CB18BAF96A6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Arial Black" panose="020B0A04020102020204" pitchFamily="34" charset="0"/>
                <a:sym typeface="Zilla Slab SemiBold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4788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91B6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7"/>
          <p:cNvSpPr txBox="1">
            <a:spLocks noGrp="1"/>
          </p:cNvSpPr>
          <p:nvPr>
            <p:ph type="sldNum" idx="12"/>
          </p:nvPr>
        </p:nvSpPr>
        <p:spPr>
          <a:xfrm>
            <a:off x="8364300" y="4363800"/>
            <a:ext cx="779700" cy="7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06BEE4-AAB2-45CF-92BC-2C6F7DC4B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1" t="-293" r="67680" b="293"/>
          <a:stretch/>
        </p:blipFill>
        <p:spPr>
          <a:xfrm>
            <a:off x="3230296" y="1925056"/>
            <a:ext cx="2683407" cy="321844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2F0016-A821-469B-8650-F0B6F8B0CDC2}"/>
              </a:ext>
            </a:extLst>
          </p:cNvPr>
          <p:cNvSpPr txBox="1">
            <a:spLocks/>
          </p:cNvSpPr>
          <p:nvPr/>
        </p:nvSpPr>
        <p:spPr>
          <a:xfrm>
            <a:off x="2445488" y="1115637"/>
            <a:ext cx="4274289" cy="8094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6000" b="1" dirty="0">
                <a:latin typeface="Constantia" panose="02030602050306030303" pitchFamily="18" charset="0"/>
              </a:rPr>
              <a:t>Instalación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DC4AA7-1244-4BD0-8D09-13DE972D4A3D}"/>
              </a:ext>
            </a:extLst>
          </p:cNvPr>
          <p:cNvSpPr txBox="1"/>
          <p:nvPr/>
        </p:nvSpPr>
        <p:spPr>
          <a:xfrm>
            <a:off x="8658296" y="0"/>
            <a:ext cx="7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dk1"/>
                </a:solidFill>
                <a:latin typeface="Arial Black" panose="020B0A04020102020204" pitchFamily="34" charset="0"/>
                <a:sym typeface="Zilla Slab SemiBold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17742836"/>
      </p:ext>
    </p:extLst>
  </p:cSld>
  <p:clrMapOvr>
    <a:masterClrMapping/>
  </p:clrMapOvr>
</p:sld>
</file>

<file path=ppt/theme/theme1.xml><?xml version="1.0" encoding="utf-8"?>
<a:theme xmlns:a="http://schemas.openxmlformats.org/drawingml/2006/main" name="Aediles template">
  <a:themeElements>
    <a:clrScheme name="Custom 347">
      <a:dk1>
        <a:srgbClr val="212225"/>
      </a:dk1>
      <a:lt1>
        <a:srgbClr val="FFFFFF"/>
      </a:lt1>
      <a:dk2>
        <a:srgbClr val="3C5361"/>
      </a:dk2>
      <a:lt2>
        <a:srgbClr val="CEDBE2"/>
      </a:lt2>
      <a:accent1>
        <a:srgbClr val="00DEE4"/>
      </a:accent1>
      <a:accent2>
        <a:srgbClr val="00BEDF"/>
      </a:accent2>
      <a:accent3>
        <a:srgbClr val="FF4FE8"/>
      </a:accent3>
      <a:accent4>
        <a:srgbClr val="B913A4"/>
      </a:accent4>
      <a:accent5>
        <a:srgbClr val="FFC500"/>
      </a:accent5>
      <a:accent6>
        <a:srgbClr val="E48E0B"/>
      </a:accent6>
      <a:hlink>
        <a:srgbClr val="21222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12225"/>
    </a:dk1>
    <a:lt1>
      <a:srgbClr val="FFFFFF"/>
    </a:lt1>
    <a:dk2>
      <a:srgbClr val="3C5361"/>
    </a:dk2>
    <a:lt2>
      <a:srgbClr val="CEDBE2"/>
    </a:lt2>
    <a:accent1>
      <a:srgbClr val="00DEE4"/>
    </a:accent1>
    <a:accent2>
      <a:srgbClr val="00BEDF"/>
    </a:accent2>
    <a:accent3>
      <a:srgbClr val="FF4FE8"/>
    </a:accent3>
    <a:accent4>
      <a:srgbClr val="B913A4"/>
    </a:accent4>
    <a:accent5>
      <a:srgbClr val="FFC500"/>
    </a:accent5>
    <a:accent6>
      <a:srgbClr val="E48E0B"/>
    </a:accent6>
    <a:hlink>
      <a:srgbClr val="212225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366</Words>
  <Application>Microsoft Office PowerPoint</Application>
  <PresentationFormat>Presentación en pantalla (16:9)</PresentationFormat>
  <Paragraphs>110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Montserrat Light</vt:lpstr>
      <vt:lpstr>Constantia</vt:lpstr>
      <vt:lpstr>Arial Black</vt:lpstr>
      <vt:lpstr>Montserrat</vt:lpstr>
      <vt:lpstr>Aharoni</vt:lpstr>
      <vt:lpstr>Arial</vt:lpstr>
      <vt:lpstr>Arial</vt:lpstr>
      <vt:lpstr>Zilla Slab SemiBold</vt:lpstr>
      <vt:lpstr>Aediles template</vt:lpstr>
      <vt:lpstr>Bazaar</vt:lpstr>
      <vt:lpstr>¿Qué es?</vt:lpstr>
      <vt:lpstr>Presentación de PowerPoint</vt:lpstr>
      <vt:lpstr>Historia</vt:lpstr>
      <vt:lpstr>Presentación de PowerPoint</vt:lpstr>
      <vt:lpstr>Proyectos </vt:lpstr>
      <vt:lpstr>Interfaces de usuario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Comandos</vt:lpstr>
      <vt:lpstr>Presentación de PowerPoint</vt:lpstr>
      <vt:lpstr>Conclusión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Bazaar</dc:title>
  <dc:creator>Nicole</dc:creator>
  <cp:lastModifiedBy>NICOLE JOHANA BIBIANO OCHOA</cp:lastModifiedBy>
  <cp:revision>32</cp:revision>
  <dcterms:modified xsi:type="dcterms:W3CDTF">2022-02-24T02:57:00Z</dcterms:modified>
</cp:coreProperties>
</file>