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Shape 11"/>
          <p:cNvSpPr/>
          <p:nvPr>
            <p:ph type="title"/>
          </p:nvPr>
        </p:nvSpPr>
        <p:spPr>
          <a:xfrm>
            <a:off x="1231900" y="6032500"/>
            <a:ext cx="21907500" cy="3124200"/>
          </a:xfrm>
          <a:prstGeom prst="rect">
            <a:avLst/>
          </a:prstGeom>
        </p:spPr>
        <p:txBody>
          <a:bodyPr/>
          <a:lstStyle>
            <a:lvl1pPr>
              <a:defRPr spc="1375" sz="8600"/>
            </a:lvl1pPr>
          </a:lstStyle>
          <a:p>
            <a:pPr/>
            <a:r>
              <a:t>Texto del título</a:t>
            </a:r>
          </a:p>
        </p:txBody>
      </p:sp>
      <p:sp>
        <p:nvSpPr>
          <p:cNvPr id="12" name="Shape 12"/>
          <p:cNvSpPr/>
          <p:nvPr>
            <p:ph type="body" sz="quarter" idx="1"/>
          </p:nvPr>
        </p:nvSpPr>
        <p:spPr>
          <a:xfrm>
            <a:off x="1231900" y="4775200"/>
            <a:ext cx="21907500" cy="1244600"/>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3 fotos">
    <p:spTree>
      <p:nvGrpSpPr>
        <p:cNvPr id="1" name=""/>
        <p:cNvGrpSpPr/>
        <p:nvPr/>
      </p:nvGrpSpPr>
      <p:grpSpPr>
        <a:xfrm>
          <a:off x="0" y="0"/>
          <a:ext cx="0" cy="0"/>
          <a:chOff x="0" y="0"/>
          <a:chExt cx="0" cy="0"/>
        </a:xfrm>
      </p:grpSpPr>
      <p:sp>
        <p:nvSpPr>
          <p:cNvPr id="93" name="Shape 93"/>
          <p:cNvSpPr/>
          <p:nvPr>
            <p:ph type="pic" sz="half" idx="13"/>
          </p:nvPr>
        </p:nvSpPr>
        <p:spPr>
          <a:xfrm>
            <a:off x="12192000" y="6861168"/>
            <a:ext cx="12192000" cy="6858001"/>
          </a:xfrm>
          <a:prstGeom prst="rect">
            <a:avLst/>
          </a:prstGeom>
        </p:spPr>
        <p:txBody>
          <a:bodyPr lIns="91439" tIns="45719" rIns="91439" bIns="45719" anchor="t">
            <a:noAutofit/>
          </a:bodyPr>
          <a:lstStyle/>
          <a:p>
            <a:pPr/>
          </a:p>
        </p:txBody>
      </p:sp>
      <p:sp>
        <p:nvSpPr>
          <p:cNvPr id="94" name="Shape 94"/>
          <p:cNvSpPr/>
          <p:nvPr>
            <p:ph type="pic" sz="half" idx="14"/>
          </p:nvPr>
        </p:nvSpPr>
        <p:spPr>
          <a:xfrm>
            <a:off x="12192000" y="0"/>
            <a:ext cx="12192000" cy="6858000"/>
          </a:xfrm>
          <a:prstGeom prst="rect">
            <a:avLst/>
          </a:prstGeom>
        </p:spPr>
        <p:txBody>
          <a:bodyPr lIns="91439" tIns="45719" rIns="91439" bIns="45719" anchor="t">
            <a:noAutofit/>
          </a:bodyPr>
          <a:lstStyle/>
          <a:p>
            <a:pPr/>
          </a:p>
        </p:txBody>
      </p:sp>
      <p:sp>
        <p:nvSpPr>
          <p:cNvPr id="95" name="Shape 95"/>
          <p:cNvSpPr/>
          <p:nvPr>
            <p:ph type="pic" idx="15"/>
          </p:nvPr>
        </p:nvSpPr>
        <p:spPr>
          <a:xfrm>
            <a:off x="0" y="0"/>
            <a:ext cx="12192000" cy="13716000"/>
          </a:xfrm>
          <a:prstGeom prst="rect">
            <a:avLst/>
          </a:prstGeom>
        </p:spPr>
        <p:txBody>
          <a:bodyPr lIns="91439" tIns="45719" rIns="91439" bIns="45719" anchor="t">
            <a:noAutofit/>
          </a:bodyPr>
          <a:lstStyle/>
          <a:p>
            <a:pP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103" name="Shape 103"/>
          <p:cNvSpPr/>
          <p:nvPr>
            <p:ph type="body" sz="quarter" idx="13"/>
          </p:nvPr>
        </p:nvSpPr>
        <p:spPr>
          <a:xfrm>
            <a:off x="2374900" y="8991600"/>
            <a:ext cx="19621500" cy="660400"/>
          </a:xfrm>
          <a:prstGeom prst="rect">
            <a:avLst/>
          </a:prstGeom>
        </p:spPr>
        <p:txBody>
          <a:bodyPr>
            <a:spAutoFit/>
          </a:bodyPr>
          <a:lstStyle>
            <a:lvl1pPr marL="0" indent="0" algn="ctr">
              <a:spcBef>
                <a:spcPts val="0"/>
              </a:spcBef>
              <a:buClrTx/>
              <a:buSzTx/>
              <a:buNone/>
              <a:defRPr cap="all" spc="512" sz="3200">
                <a:solidFill>
                  <a:schemeClr val="accent2">
                    <a:satOff val="44164"/>
                    <a:lumOff val="14231"/>
                  </a:schemeClr>
                </a:solidFill>
              </a:defRPr>
            </a:lvl1pPr>
          </a:lstStyle>
          <a:p>
            <a:pPr/>
            <a:r>
              <a:t>– Juan López</a:t>
            </a:r>
          </a:p>
        </p:txBody>
      </p:sp>
      <p:sp>
        <p:nvSpPr>
          <p:cNvPr id="104" name="Shape 104"/>
          <p:cNvSpPr/>
          <p:nvPr>
            <p:ph type="body" sz="quarter" idx="14"/>
          </p:nvPr>
        </p:nvSpPr>
        <p:spPr>
          <a:xfrm>
            <a:off x="2374900" y="5999360"/>
            <a:ext cx="19621500" cy="965201"/>
          </a:xfrm>
          <a:prstGeom prst="rect">
            <a:avLst/>
          </a:prstGeom>
        </p:spPr>
        <p:txBody>
          <a:bodyPr>
            <a:spAutoFit/>
          </a:bodyPr>
          <a:lstStyle>
            <a:lvl1pPr marL="0" indent="0" algn="ctr">
              <a:spcBef>
                <a:spcPts val="0"/>
              </a:spcBef>
              <a:buClrTx/>
              <a:buSzTx/>
              <a:buNone/>
            </a:lvl1pPr>
          </a:lstStyle>
          <a:p>
            <a:pPr/>
            <a:r>
              <a:t>“Escribir una cita aquí” </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Foto de cita">
    <p:spTree>
      <p:nvGrpSpPr>
        <p:cNvPr id="1" name=""/>
        <p:cNvGrpSpPr/>
        <p:nvPr/>
      </p:nvGrpSpPr>
      <p:grpSpPr>
        <a:xfrm>
          <a:off x="0" y="0"/>
          <a:ext cx="0" cy="0"/>
          <a:chOff x="0" y="0"/>
          <a:chExt cx="0" cy="0"/>
        </a:xfrm>
      </p:grpSpPr>
      <p:sp>
        <p:nvSpPr>
          <p:cNvPr id="112" name="Shape 112"/>
          <p:cNvSpPr/>
          <p:nvPr>
            <p:ph type="body" sz="quarter" idx="13"/>
          </p:nvPr>
        </p:nvSpPr>
        <p:spPr>
          <a:xfrm>
            <a:off x="2374900" y="4165600"/>
            <a:ext cx="19621500" cy="660400"/>
          </a:xfrm>
          <a:prstGeom prst="rect">
            <a:avLst/>
          </a:prstGeom>
        </p:spPr>
        <p:txBody>
          <a:bodyPr anchor="t">
            <a:spAutoFit/>
          </a:bodyPr>
          <a:lstStyle>
            <a:lvl1pPr marL="0" indent="0" algn="ctr">
              <a:spcBef>
                <a:spcPts val="0"/>
              </a:spcBef>
              <a:buClrTx/>
              <a:buSzTx/>
              <a:buNone/>
              <a:defRPr cap="all" spc="512" sz="3200">
                <a:solidFill>
                  <a:schemeClr val="accent2">
                    <a:satOff val="44164"/>
                    <a:lumOff val="14231"/>
                  </a:schemeClr>
                </a:solidFill>
              </a:defRPr>
            </a:lvl1pPr>
          </a:lstStyle>
          <a:p>
            <a:pPr/>
            <a:r>
              <a:t>– Juan López</a:t>
            </a:r>
          </a:p>
        </p:txBody>
      </p:sp>
      <p:sp>
        <p:nvSpPr>
          <p:cNvPr id="113" name="Shape 113"/>
          <p:cNvSpPr/>
          <p:nvPr>
            <p:ph type="body" sz="quarter" idx="14"/>
          </p:nvPr>
        </p:nvSpPr>
        <p:spPr>
          <a:xfrm>
            <a:off x="2374900" y="1917700"/>
            <a:ext cx="19621500" cy="965200"/>
          </a:xfrm>
          <a:prstGeom prst="rect">
            <a:avLst/>
          </a:prstGeom>
        </p:spPr>
        <p:txBody>
          <a:bodyPr>
            <a:spAutoFit/>
          </a:bodyPr>
          <a:lstStyle>
            <a:lvl1pPr marL="0" indent="0" algn="ctr">
              <a:spcBef>
                <a:spcPts val="0"/>
              </a:spcBef>
              <a:buClrTx/>
              <a:buSzTx/>
              <a:buNone/>
            </a:lvl1pPr>
          </a:lstStyle>
          <a:p>
            <a:pPr/>
            <a:r>
              <a:t>“Escribir una cita aquí” </a:t>
            </a:r>
          </a:p>
        </p:txBody>
      </p:sp>
      <p:sp>
        <p:nvSpPr>
          <p:cNvPr id="114" name="Shape 114"/>
          <p:cNvSpPr/>
          <p:nvPr>
            <p:ph type="pic" idx="15"/>
          </p:nvPr>
        </p:nvSpPr>
        <p:spPr>
          <a:xfrm>
            <a:off x="0" y="5080992"/>
            <a:ext cx="24384000" cy="8626079"/>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22" name="Shape 12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Shape 20"/>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21" name="Shape 21"/>
          <p:cNvSpPr/>
          <p:nvPr>
            <p:ph type="title"/>
          </p:nvPr>
        </p:nvSpPr>
        <p:spPr>
          <a:xfrm>
            <a:off x="1231900" y="1409700"/>
            <a:ext cx="21907500" cy="2057400"/>
          </a:xfrm>
          <a:prstGeom prst="rect">
            <a:avLst/>
          </a:prstGeom>
        </p:spPr>
        <p:txBody>
          <a:bodyPr/>
          <a:lstStyle>
            <a:lvl1pPr>
              <a:defRPr spc="1375" sz="8600"/>
            </a:lvl1pPr>
          </a:lstStyle>
          <a:p>
            <a:pPr/>
            <a:r>
              <a:t>Texto del título</a:t>
            </a:r>
          </a:p>
        </p:txBody>
      </p:sp>
      <p:sp>
        <p:nvSpPr>
          <p:cNvPr id="22" name="Shape 22"/>
          <p:cNvSpPr/>
          <p:nvPr>
            <p:ph type="body" sz="quarter" idx="1"/>
          </p:nvPr>
        </p:nvSpPr>
        <p:spPr>
          <a:xfrm>
            <a:off x="1231900" y="698500"/>
            <a:ext cx="21907500" cy="711200"/>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228600">
              <a:spcBef>
                <a:spcPts val="0"/>
              </a:spcBef>
              <a:buClrTx/>
              <a:buSzTx/>
              <a:buNone/>
              <a:defRPr cap="all" spc="512" sz="3200">
                <a:latin typeface="Avenir Book"/>
                <a:ea typeface="Avenir Book"/>
                <a:cs typeface="Avenir Book"/>
                <a:sym typeface="Avenir Book"/>
              </a:defRPr>
            </a:lvl2pPr>
            <a:lvl3pPr marL="0" indent="457200">
              <a:spcBef>
                <a:spcPts val="0"/>
              </a:spcBef>
              <a:buClrTx/>
              <a:buSzTx/>
              <a:buNone/>
              <a:defRPr cap="all" spc="512" sz="3200">
                <a:latin typeface="Avenir Book"/>
                <a:ea typeface="Avenir Book"/>
                <a:cs typeface="Avenir Book"/>
                <a:sym typeface="Avenir Book"/>
              </a:defRPr>
            </a:lvl3pPr>
            <a:lvl4pPr marL="0" indent="685800">
              <a:spcBef>
                <a:spcPts val="0"/>
              </a:spcBef>
              <a:buClrTx/>
              <a:buSzTx/>
              <a:buNone/>
              <a:defRPr cap="all" spc="512" sz="3200">
                <a:latin typeface="Avenir Book"/>
                <a:ea typeface="Avenir Book"/>
                <a:cs typeface="Avenir Book"/>
                <a:sym typeface="Avenir Book"/>
              </a:defRPr>
            </a:lvl4pPr>
            <a:lvl5pPr marL="0" indent="914400">
              <a:spcBef>
                <a:spcPts val="0"/>
              </a:spcBef>
              <a:buClrTx/>
              <a:buSzTx/>
              <a:buNone/>
              <a:defRPr cap="all" spc="512" sz="3200">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A)">
    <p:spTree>
      <p:nvGrpSpPr>
        <p:cNvPr id="1" name=""/>
        <p:cNvGrpSpPr/>
        <p:nvPr/>
      </p:nvGrpSpPr>
      <p:grpSpPr>
        <a:xfrm>
          <a:off x="0" y="0"/>
          <a:ext cx="0" cy="0"/>
          <a:chOff x="0" y="0"/>
          <a:chExt cx="0" cy="0"/>
        </a:xfrm>
      </p:grpSpPr>
      <p:sp>
        <p:nvSpPr>
          <p:cNvPr id="30" name="Shape 30"/>
          <p:cNvSpPr/>
          <p:nvPr>
            <p:ph type="pic" idx="13"/>
          </p:nvPr>
        </p:nvSpPr>
        <p:spPr>
          <a:xfrm>
            <a:off x="0" y="3810000"/>
            <a:ext cx="24384000" cy="9894094"/>
          </a:xfrm>
          <a:prstGeom prst="rect">
            <a:avLst/>
          </a:prstGeom>
        </p:spPr>
        <p:txBody>
          <a:bodyPr lIns="91439" tIns="45719" rIns="91439" bIns="45719" anchor="t">
            <a:noAutofit/>
          </a:bodyPr>
          <a:lstStyle/>
          <a:p>
            <a:pPr/>
          </a:p>
        </p:txBody>
      </p:sp>
      <p:sp>
        <p:nvSpPr>
          <p:cNvPr id="31" name="Shape 31"/>
          <p:cNvSpPr/>
          <p:nvPr>
            <p:ph type="title"/>
          </p:nvPr>
        </p:nvSpPr>
        <p:spPr>
          <a:xfrm>
            <a:off x="1231900" y="1409700"/>
            <a:ext cx="21907500" cy="2057400"/>
          </a:xfrm>
          <a:prstGeom prst="rect">
            <a:avLst/>
          </a:prstGeom>
        </p:spPr>
        <p:txBody>
          <a:bodyPr/>
          <a:lstStyle>
            <a:lvl1pPr>
              <a:defRPr spc="1375" sz="8600"/>
            </a:lvl1pPr>
          </a:lstStyle>
          <a:p>
            <a:pPr/>
            <a:r>
              <a:t>Texto del título</a:t>
            </a:r>
          </a:p>
        </p:txBody>
      </p:sp>
      <p:sp>
        <p:nvSpPr>
          <p:cNvPr id="32" name="Shape 32"/>
          <p:cNvSpPr/>
          <p:nvPr>
            <p:ph type="body" sz="quarter" idx="1"/>
          </p:nvPr>
        </p:nvSpPr>
        <p:spPr>
          <a:xfrm>
            <a:off x="1231900" y="698500"/>
            <a:ext cx="21907500" cy="711200"/>
          </a:xfrm>
          <a:prstGeom prst="rect">
            <a:avLst/>
          </a:prstGeom>
        </p:spPr>
        <p:txBody>
          <a:bodyPr/>
          <a:lstStyle>
            <a:lvl1pPr marL="0" indent="0">
              <a:spcBef>
                <a:spcPts val="0"/>
              </a:spcBef>
              <a:buClrTx/>
              <a:buSzTx/>
              <a:buNone/>
              <a:defRPr cap="all" spc="512" sz="3200">
                <a:latin typeface="Avenir Book"/>
                <a:ea typeface="Avenir Book"/>
                <a:cs typeface="Avenir Book"/>
                <a:sym typeface="Avenir Book"/>
              </a:defRPr>
            </a:lvl1pPr>
            <a:lvl2pPr marL="0" indent="228600">
              <a:spcBef>
                <a:spcPts val="0"/>
              </a:spcBef>
              <a:buClrTx/>
              <a:buSzTx/>
              <a:buNone/>
              <a:defRPr cap="all" spc="512" sz="3200">
                <a:latin typeface="Avenir Book"/>
                <a:ea typeface="Avenir Book"/>
                <a:cs typeface="Avenir Book"/>
                <a:sym typeface="Avenir Book"/>
              </a:defRPr>
            </a:lvl2pPr>
            <a:lvl3pPr marL="0" indent="457200">
              <a:spcBef>
                <a:spcPts val="0"/>
              </a:spcBef>
              <a:buClrTx/>
              <a:buSzTx/>
              <a:buNone/>
              <a:defRPr cap="all" spc="512" sz="3200">
                <a:latin typeface="Avenir Book"/>
                <a:ea typeface="Avenir Book"/>
                <a:cs typeface="Avenir Book"/>
                <a:sym typeface="Avenir Book"/>
              </a:defRPr>
            </a:lvl3pPr>
            <a:lvl4pPr marL="0" indent="685800">
              <a:spcBef>
                <a:spcPts val="0"/>
              </a:spcBef>
              <a:buClrTx/>
              <a:buSzTx/>
              <a:buNone/>
              <a:defRPr cap="all" spc="512" sz="3200">
                <a:latin typeface="Avenir Book"/>
                <a:ea typeface="Avenir Book"/>
                <a:cs typeface="Avenir Book"/>
                <a:sym typeface="Avenir Book"/>
              </a:defRPr>
            </a:lvl4pPr>
            <a:lvl5pPr marL="0" indent="914400">
              <a:spcBef>
                <a:spcPts val="0"/>
              </a:spcBef>
              <a:buClrTx/>
              <a:buSzTx/>
              <a:buNone/>
              <a:defRPr cap="all" spc="512" sz="3200">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40" name="Shape 40"/>
          <p:cNvSpPr/>
          <p:nvPr>
            <p:ph type="title"/>
          </p:nvPr>
        </p:nvSpPr>
        <p:spPr>
          <a:xfrm>
            <a:off x="1231900" y="5295900"/>
            <a:ext cx="21907500" cy="3124200"/>
          </a:xfrm>
          <a:prstGeom prst="rect">
            <a:avLst/>
          </a:prstGeom>
        </p:spPr>
        <p:txBody>
          <a:bodyPr anchor="ctr"/>
          <a:lstStyle>
            <a:lvl1pPr>
              <a:defRPr spc="1375" sz="8600"/>
            </a:lvl1pPr>
          </a:lstStyle>
          <a:p>
            <a:pPr/>
            <a:r>
              <a:t>Texto del título</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48" name="Shape 48"/>
          <p:cNvSpPr/>
          <p:nvPr>
            <p:ph type="pic" idx="13"/>
          </p:nvPr>
        </p:nvSpPr>
        <p:spPr>
          <a:xfrm>
            <a:off x="12192000" y="0"/>
            <a:ext cx="12192000" cy="13716000"/>
          </a:xfrm>
          <a:prstGeom prst="rect">
            <a:avLst/>
          </a:prstGeom>
        </p:spPr>
        <p:txBody>
          <a:bodyPr lIns="91439" tIns="45719" rIns="91439" bIns="45719" anchor="t">
            <a:noAutofit/>
          </a:bodyPr>
          <a:lstStyle/>
          <a:p>
            <a:pPr/>
          </a:p>
        </p:txBody>
      </p:sp>
      <p:sp>
        <p:nvSpPr>
          <p:cNvPr id="49" name="Shape 49"/>
          <p:cNvSpPr/>
          <p:nvPr>
            <p:ph type="title"/>
          </p:nvPr>
        </p:nvSpPr>
        <p:spPr>
          <a:xfrm>
            <a:off x="1028700" y="6057900"/>
            <a:ext cx="10147300" cy="4191000"/>
          </a:xfrm>
          <a:prstGeom prst="rect">
            <a:avLst/>
          </a:prstGeom>
        </p:spPr>
        <p:txBody>
          <a:bodyPr/>
          <a:lstStyle/>
          <a:p>
            <a:pPr/>
            <a:r>
              <a:t>Texto del título</a:t>
            </a:r>
          </a:p>
        </p:txBody>
      </p:sp>
      <p:sp>
        <p:nvSpPr>
          <p:cNvPr id="50" name="Shape 50"/>
          <p:cNvSpPr/>
          <p:nvPr>
            <p:ph type="body" sz="quarter" idx="1"/>
          </p:nvPr>
        </p:nvSpPr>
        <p:spPr>
          <a:xfrm>
            <a:off x="1028700" y="4813300"/>
            <a:ext cx="10147300" cy="1244600"/>
          </a:xfrm>
          <a:prstGeom prst="rect">
            <a:avLst/>
          </a:prstGeom>
        </p:spPr>
        <p:txBody>
          <a:bodyPr/>
          <a:lstStyle>
            <a:lvl1pPr marL="0" indent="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512" sz="3200">
                <a:solidFill>
                  <a:schemeClr val="accent2">
                    <a:satOff val="44164"/>
                    <a:lumOff val="14231"/>
                  </a:schemeClr>
                </a:solidFill>
                <a:latin typeface="Avenir Book"/>
                <a:ea typeface="Avenir Book"/>
                <a:cs typeface="Avenir Book"/>
                <a:sym typeface="Avenir Book"/>
              </a:defRPr>
            </a:lvl5pPr>
          </a:lstStyle>
          <a:p>
            <a:pPr/>
            <a:r>
              <a:t>Nivel de texto 1</a:t>
            </a:r>
          </a:p>
          <a:p>
            <a:pPr lvl="1"/>
            <a:r>
              <a:t>Nivel de texto 2</a:t>
            </a:r>
          </a:p>
          <a:p>
            <a:pPr lvl="2"/>
            <a:r>
              <a:t>Nivel de texto 3</a:t>
            </a:r>
          </a:p>
          <a:p>
            <a:pPr lvl="3"/>
            <a:r>
              <a:t>Nivel de texto 4</a:t>
            </a:r>
          </a:p>
          <a:p>
            <a:pPr lvl="4"/>
            <a:r>
              <a:t>Nivel de texto 5</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Texto del título</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a:r>
              <a:t>Texto del título</a:t>
            </a:r>
          </a:p>
        </p:txBody>
      </p:sp>
      <p:sp>
        <p:nvSpPr>
          <p:cNvPr id="67" name="Shape 67"/>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75" name="Shape 75"/>
          <p:cNvSpPr/>
          <p:nvPr>
            <p:ph type="pic" idx="13"/>
          </p:nvPr>
        </p:nvSpPr>
        <p:spPr>
          <a:xfrm>
            <a:off x="12192000" y="0"/>
            <a:ext cx="12192000" cy="13716000"/>
          </a:xfrm>
          <a:prstGeom prst="rect">
            <a:avLst/>
          </a:prstGeom>
        </p:spPr>
        <p:txBody>
          <a:bodyPr lIns="91439" tIns="45719" rIns="91439" bIns="45719" anchor="t">
            <a:noAutofit/>
          </a:bodyPr>
          <a:lstStyle/>
          <a:p>
            <a:pPr/>
          </a:p>
        </p:txBody>
      </p:sp>
      <p:sp>
        <p:nvSpPr>
          <p:cNvPr id="76" name="Shape 76"/>
          <p:cNvSpPr/>
          <p:nvPr>
            <p:ph type="title"/>
          </p:nvPr>
        </p:nvSpPr>
        <p:spPr>
          <a:xfrm>
            <a:off x="1244600" y="863600"/>
            <a:ext cx="9525000" cy="2603500"/>
          </a:xfrm>
          <a:prstGeom prst="rect">
            <a:avLst/>
          </a:prstGeom>
        </p:spPr>
        <p:txBody>
          <a:bodyPr/>
          <a:lstStyle/>
          <a:p>
            <a:pPr/>
            <a:r>
              <a:t>Texto del título</a:t>
            </a:r>
          </a:p>
        </p:txBody>
      </p:sp>
      <p:sp>
        <p:nvSpPr>
          <p:cNvPr id="77" name="Shape 77"/>
          <p:cNvSpPr/>
          <p:nvPr>
            <p:ph type="body" sz="half" idx="1"/>
          </p:nvPr>
        </p:nvSpPr>
        <p:spPr>
          <a:xfrm>
            <a:off x="1244600" y="3962400"/>
            <a:ext cx="9525000" cy="8521700"/>
          </a:xfrm>
          <a:prstGeom prst="rect">
            <a:avLst/>
          </a:prstGeom>
        </p:spPr>
        <p:txBody>
          <a:bodyPr/>
          <a:lstStyle>
            <a:lvl1pPr marL="546100" indent="-546100">
              <a:spcBef>
                <a:spcPts val="4500"/>
              </a:spcBef>
              <a:defRPr sz="4200"/>
            </a:lvl1pPr>
            <a:lvl2pPr marL="1092200" indent="-546100">
              <a:spcBef>
                <a:spcPts val="4500"/>
              </a:spcBef>
              <a:defRPr sz="4200"/>
            </a:lvl2pPr>
            <a:lvl3pPr marL="1638300" indent="-546100">
              <a:spcBef>
                <a:spcPts val="4500"/>
              </a:spcBef>
              <a:defRPr sz="4200"/>
            </a:lvl3pPr>
            <a:lvl4pPr marL="2184400" indent="-546100">
              <a:spcBef>
                <a:spcPts val="4500"/>
              </a:spcBef>
              <a:defRPr sz="4200"/>
            </a:lvl4pPr>
            <a:lvl5pPr marL="2730500" indent="-546100">
              <a:spcBef>
                <a:spcPts val="4500"/>
              </a:spcBef>
              <a:defRPr sz="4200"/>
            </a:lvl5pPr>
          </a:lstStyle>
          <a:p>
            <a:pPr/>
            <a:r>
              <a:t>Nivel de texto 1</a:t>
            </a:r>
          </a:p>
          <a:p>
            <a:pPr lvl="1"/>
            <a:r>
              <a:t>Nivel de texto 2</a:t>
            </a:r>
          </a:p>
          <a:p>
            <a:pPr lvl="2"/>
            <a:r>
              <a:t>Nivel de texto 3</a:t>
            </a:r>
          </a:p>
          <a:p>
            <a:pPr lvl="3"/>
            <a:r>
              <a:t>Nivel de texto 4</a:t>
            </a:r>
          </a:p>
          <a:p>
            <a:pPr lvl="4"/>
            <a:r>
              <a:t>Nivel de texto 5</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85" name="Shape 85"/>
          <p:cNvSpPr/>
          <p:nvPr>
            <p:ph type="body" idx="1"/>
          </p:nvPr>
        </p:nvSpPr>
        <p:spPr>
          <a:xfrm>
            <a:off x="1231900" y="2133600"/>
            <a:ext cx="21907500" cy="94488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1231900" y="863600"/>
            <a:ext cx="219075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del título</a:t>
            </a:r>
          </a:p>
        </p:txBody>
      </p:sp>
      <p:sp>
        <p:nvSpPr>
          <p:cNvPr id="3" name="Shape 3"/>
          <p:cNvSpPr/>
          <p:nvPr>
            <p:ph type="body" idx="1"/>
          </p:nvPr>
        </p:nvSpPr>
        <p:spPr>
          <a:xfrm>
            <a:off x="1231900" y="2844800"/>
            <a:ext cx="21907500" cy="9448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Shape 4"/>
          <p:cNvSpPr/>
          <p:nvPr>
            <p:ph type="sldNum" sz="quarter" idx="2"/>
          </p:nvPr>
        </p:nvSpPr>
        <p:spPr>
          <a:xfrm>
            <a:off x="11950790" y="13049250"/>
            <a:ext cx="431293" cy="5207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1pPr>
      <a:lvl2pPr marL="0" marR="0" indent="2286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2pPr>
      <a:lvl3pPr marL="0" marR="0" indent="4572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3pPr>
      <a:lvl4pPr marL="0" marR="0" indent="6858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4pPr>
      <a:lvl5pPr marL="0" marR="0" indent="9144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5pPr>
      <a:lvl6pPr marL="0" marR="0" indent="11430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6pPr>
      <a:lvl7pPr marL="0" marR="0" indent="13716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7pPr>
      <a:lvl8pPr marL="0" marR="0" indent="16002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8pPr>
      <a:lvl9pPr marL="0" marR="0" indent="1828800" algn="l" defTabSz="825500" rtl="0" latinLnBrk="0">
        <a:lnSpc>
          <a:spcPct val="100000"/>
        </a:lnSpc>
        <a:spcBef>
          <a:spcPts val="0"/>
        </a:spcBef>
        <a:spcAft>
          <a:spcPts val="0"/>
        </a:spcAft>
        <a:buClrTx/>
        <a:buSzTx/>
        <a:buFontTx/>
        <a:buNone/>
        <a:tabLst/>
        <a:defRPr b="0" baseline="0" cap="all" i="0" spc="992" strike="noStrike" sz="6200" u="none">
          <a:ln>
            <a:noFill/>
          </a:ln>
          <a:solidFill>
            <a:srgbClr val="FFFFFF"/>
          </a:solidFill>
          <a:uFillTx/>
          <a:latin typeface="+mn-lt"/>
          <a:ea typeface="+mn-ea"/>
          <a:cs typeface="+mn-cs"/>
          <a:sym typeface="Avenir Light"/>
        </a:defRPr>
      </a:lvl9pPr>
    </p:titleStyle>
    <p:bodyStyle>
      <a:lvl1pPr marL="63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1pPr>
      <a:lvl2pPr marL="127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2pPr>
      <a:lvl3pPr marL="190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3pPr>
      <a:lvl4pPr marL="254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4pPr>
      <a:lvl5pPr marL="317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5pPr>
      <a:lvl6pPr marL="381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6pPr>
      <a:lvl7pPr marL="444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7pPr>
      <a:lvl8pPr marL="5080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8pPr>
      <a:lvl9pPr marL="5715000" marR="0" indent="-635000" algn="l" defTabSz="825500" latinLnBrk="0">
        <a:lnSpc>
          <a:spcPct val="100000"/>
        </a:lnSpc>
        <a:spcBef>
          <a:spcPts val="5900"/>
        </a:spcBef>
        <a:spcAft>
          <a:spcPts val="0"/>
        </a:spcAft>
        <a:buClr>
          <a:srgbClr val="646464"/>
        </a:buClr>
        <a:buSzPct val="90000"/>
        <a:buFontTx/>
        <a:buChar char="•"/>
        <a:tabLst/>
        <a:defRPr b="0" baseline="0" cap="none" i="0" spc="0" strike="noStrike" sz="5000" u="none">
          <a:ln>
            <a:noFill/>
          </a:ln>
          <a:solidFill>
            <a:srgbClr val="FFFFFF"/>
          </a:solidFill>
          <a:uFillTx/>
          <a:latin typeface="+mn-lt"/>
          <a:ea typeface="+mn-ea"/>
          <a:cs typeface="+mn-cs"/>
          <a:sym typeface="Avenir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ajax.googleapis.com/ajax/libs/jquery/1/jquery.js" TargetMode="External"/><Relationship Id="rId3" Type="http://schemas.openxmlformats.org/officeDocument/2006/relationships/hyperlink" Target="http://api.jquery.com/" TargetMode="External"/><Relationship Id="rId4" Type="http://schemas.openxmlformats.org/officeDocument/2006/relationships/hyperlink" Target="http://forum.jquery.com/" TargetMode="External"/><Relationship Id="rId5" Type="http://schemas.openxmlformats.org/officeDocument/2006/relationships/image" Target="../media/image2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bg-4.png"/>
          <p:cNvPicPr>
            <a:picLocks noChangeAspect="1"/>
          </p:cNvPicPr>
          <p:nvPr>
            <p:ph type="pic" idx="13"/>
          </p:nvPr>
        </p:nvPicPr>
        <p:blipFill>
          <a:blip r:embed="rId2">
            <a:extLst/>
          </a:blip>
          <a:srcRect l="0" t="7824" r="0" b="7824"/>
          <a:stretch>
            <a:fillRect/>
          </a:stretch>
        </p:blipFill>
        <p:spPr>
          <a:prstGeom prst="rect">
            <a:avLst/>
          </a:prstGeom>
        </p:spPr>
      </p:pic>
      <p:sp>
        <p:nvSpPr>
          <p:cNvPr id="140" name="Shape 140"/>
          <p:cNvSpPr/>
          <p:nvPr>
            <p:ph type="title"/>
          </p:nvPr>
        </p:nvSpPr>
        <p:spPr>
          <a:xfrm>
            <a:off x="1238250" y="444500"/>
            <a:ext cx="21907500" cy="2057400"/>
          </a:xfrm>
          <a:prstGeom prst="rect">
            <a:avLst/>
          </a:prstGeom>
        </p:spPr>
        <p:txBody>
          <a:bodyPr/>
          <a:lstStyle>
            <a:lvl1pPr defTabSz="536575">
              <a:defRPr spc="894" sz="5590">
                <a:latin typeface="Avenir Heavy"/>
                <a:ea typeface="Avenir Heavy"/>
                <a:cs typeface="Avenir Heavy"/>
                <a:sym typeface="Avenir Heavy"/>
              </a:defRPr>
            </a:lvl1pPr>
          </a:lstStyle>
          <a:p>
            <a:pPr/>
            <a:r>
              <a:t>Diplomado de desarrollo web profesional front end</a:t>
            </a:r>
          </a:p>
        </p:txBody>
      </p:sp>
      <p:sp>
        <p:nvSpPr>
          <p:cNvPr id="141" name="Shape 141"/>
          <p:cNvSpPr/>
          <p:nvPr>
            <p:ph type="body" sz="quarter" idx="1"/>
          </p:nvPr>
        </p:nvSpPr>
        <p:spPr>
          <a:xfrm>
            <a:off x="1238250" y="2578100"/>
            <a:ext cx="21907500" cy="711200"/>
          </a:xfrm>
          <a:prstGeom prst="rect">
            <a:avLst/>
          </a:prstGeom>
        </p:spPr>
        <p:txBody>
          <a:bodyPr/>
          <a:lstStyle>
            <a:lvl1pPr>
              <a:defRPr>
                <a:latin typeface="Avenir Heavy"/>
                <a:ea typeface="Avenir Heavy"/>
                <a:cs typeface="Avenir Heavy"/>
                <a:sym typeface="Avenir Heavy"/>
              </a:defRPr>
            </a:lvl1pPr>
          </a:lstStyle>
          <a:p>
            <a:pPr/>
            <a:r>
              <a:t>PANDEMIA LABS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javascript</a:t>
            </a:r>
          </a:p>
        </p:txBody>
      </p:sp>
      <p:sp>
        <p:nvSpPr>
          <p:cNvPr id="173" name="Shape 173"/>
          <p:cNvSpPr/>
          <p:nvPr>
            <p:ph type="body" idx="1"/>
          </p:nvPr>
        </p:nvSpPr>
        <p:spPr>
          <a:xfrm>
            <a:off x="287434" y="2358014"/>
            <a:ext cx="23515090" cy="10282715"/>
          </a:xfrm>
          <a:prstGeom prst="rect">
            <a:avLst/>
          </a:prstGeom>
        </p:spPr>
        <p:txBody>
          <a:bodyPr/>
          <a:lstStyle/>
          <a:p>
            <a:pPr marL="0" indent="0">
              <a:buSzTx/>
              <a:buNone/>
              <a:defRPr>
                <a:latin typeface="Avenir Heavy"/>
                <a:ea typeface="Avenir Heavy"/>
                <a:cs typeface="Avenir Heavy"/>
                <a:sym typeface="Avenir Heavy"/>
              </a:defRPr>
            </a:pPr>
            <a:r>
              <a:t>Eventos</a:t>
            </a:r>
          </a:p>
          <a:p>
            <a:pPr marL="0" indent="0">
              <a:buSzTx/>
              <a:buNone/>
            </a:pPr>
            <a:r>
              <a:rPr>
                <a:latin typeface="Avenir Heavy"/>
                <a:ea typeface="Avenir Heavy"/>
                <a:cs typeface="Avenir Heavy"/>
                <a:sym typeface="Avenir Heavy"/>
              </a:rPr>
              <a:t>Tipos de Eventos</a:t>
            </a:r>
            <a:r>
              <a:t>, cada elemento o etiqueta define su propia lista de posibles eventos que se le pueden asignar. Un mismo tipo de evento (por ejemplo, pinchar el botón izquierdo del ratón) puede estar definido para varios elementos diferentes y un mismo elemento puede tener asociados varios eventos diferentes.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javascript</a:t>
            </a:r>
          </a:p>
        </p:txBody>
      </p:sp>
      <p:graphicFrame>
        <p:nvGraphicFramePr>
          <p:cNvPr id="176" name="Table 176"/>
          <p:cNvGraphicFramePr/>
          <p:nvPr/>
        </p:nvGraphicFramePr>
        <p:xfrm>
          <a:off x="1404397" y="2174984"/>
          <a:ext cx="20856404" cy="9717726"/>
        </p:xfrm>
        <a:graphic xmlns:a="http://schemas.openxmlformats.org/drawingml/2006/main">
          <a:graphicData uri="http://schemas.openxmlformats.org/drawingml/2006/table">
            <a:tbl>
              <a:tblPr firstCol="0" firstRow="1" lastCol="0" lastRow="0" bandCol="0" bandRow="0" rtl="0">
                <a:tableStyleId>{CF821DB8-F4EB-4A41-A1BA-3FCAFE7338EE}</a:tableStyleId>
              </a:tblPr>
              <a:tblGrid>
                <a:gridCol w="3871736"/>
                <a:gridCol w="8330883"/>
                <a:gridCol w="8653783"/>
              </a:tblGrid>
              <a:tr h="960616">
                <a:tc>
                  <a:txBody>
                    <a:bodyPr/>
                    <a:lstStyle/>
                    <a:p>
                      <a:pPr>
                        <a:spcBef>
                          <a:spcPts val="4500"/>
                        </a:spcBef>
                        <a:defRPr sz="1800">
                          <a:solidFill>
                            <a:srgbClr val="000000"/>
                          </a:solidFill>
                        </a:defRPr>
                      </a:pPr>
                      <a:r>
                        <a:rPr sz="3300">
                          <a:solidFill>
                            <a:srgbClr val="FFFFFF"/>
                          </a:solidFill>
                          <a:latin typeface="Avenir Heavy"/>
                          <a:ea typeface="Avenir Heavy"/>
                          <a:cs typeface="Avenir Heavy"/>
                          <a:sym typeface="Avenir Heavy"/>
                        </a:rPr>
                        <a:t>Evento</a:t>
                      </a:r>
                    </a:p>
                  </a:txBody>
                  <a:tcPr marL="50800" marR="50800" marT="50800" marB="50800" anchor="ctr" anchorCtr="0" horzOverflow="overflow"/>
                </a:tc>
                <a:tc>
                  <a:txBody>
                    <a:bodyPr/>
                    <a:lstStyle/>
                    <a:p>
                      <a:pPr>
                        <a:spcBef>
                          <a:spcPts val="4500"/>
                        </a:spcBef>
                        <a:defRPr sz="1800">
                          <a:solidFill>
                            <a:srgbClr val="000000"/>
                          </a:solidFill>
                        </a:defRPr>
                      </a:pPr>
                      <a:r>
                        <a:rPr sz="3300">
                          <a:solidFill>
                            <a:srgbClr val="FFFFFF"/>
                          </a:solidFill>
                          <a:latin typeface="Avenir Heavy"/>
                          <a:ea typeface="Avenir Heavy"/>
                          <a:cs typeface="Avenir Heavy"/>
                          <a:sym typeface="Avenir Heavy"/>
                        </a:rPr>
                        <a:t>Descripción</a:t>
                      </a:r>
                    </a:p>
                  </a:txBody>
                  <a:tcPr marL="50800" marR="50800" marT="50800" marB="50800" anchor="ctr" anchorCtr="0" horzOverflow="overflow"/>
                </a:tc>
                <a:tc>
                  <a:txBody>
                    <a:bodyPr/>
                    <a:lstStyle/>
                    <a:p>
                      <a:pPr>
                        <a:spcBef>
                          <a:spcPts val="4500"/>
                        </a:spcBef>
                        <a:defRPr sz="1800">
                          <a:solidFill>
                            <a:srgbClr val="000000"/>
                          </a:solidFill>
                        </a:defRPr>
                      </a:pPr>
                      <a:r>
                        <a:rPr sz="3300">
                          <a:solidFill>
                            <a:srgbClr val="FFFFFF"/>
                          </a:solidFill>
                          <a:latin typeface="Avenir Heavy"/>
                          <a:ea typeface="Avenir Heavy"/>
                          <a:cs typeface="Avenir Heavy"/>
                          <a:sym typeface="Avenir Heavy"/>
                        </a:rPr>
                        <a:t>Elementos para los que está definido</a:t>
                      </a:r>
                    </a:p>
                  </a:txBody>
                  <a:tcPr marL="50800" marR="50800" marT="50800" marB="50800" anchor="ctr" anchorCtr="0" horzOverflow="overflow"/>
                </a:tc>
              </a:tr>
              <a:tr h="1345898">
                <a:tc>
                  <a:txBody>
                    <a:bodyPr/>
                    <a:lstStyle/>
                    <a:p>
                      <a:pPr algn="l">
                        <a:spcBef>
                          <a:spcPts val="4500"/>
                        </a:spcBef>
                        <a:defRPr sz="1800">
                          <a:solidFill>
                            <a:srgbClr val="000000"/>
                          </a:solidFill>
                        </a:defRPr>
                      </a:pPr>
                      <a:r>
                        <a:rPr sz="3300">
                          <a:solidFill>
                            <a:srgbClr val="FFFFFF"/>
                          </a:solidFill>
                        </a:rPr>
                        <a:t>onblur</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Deseleccionar el elemento</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&lt;button&gt;, &lt;input&gt;, &lt;label&gt;, &lt;select&gt;, &lt;textarea&gt;, &lt;body&gt;</a:t>
                      </a:r>
                    </a:p>
                  </a:txBody>
                  <a:tcPr marL="50800" marR="50800" marT="50800" marB="50800" anchor="ctr" anchorCtr="0" horzOverflow="overflow"/>
                </a:tc>
              </a:tr>
              <a:tr h="1551986">
                <a:tc>
                  <a:txBody>
                    <a:bodyPr/>
                    <a:lstStyle/>
                    <a:p>
                      <a:pPr algn="l">
                        <a:spcBef>
                          <a:spcPts val="4500"/>
                        </a:spcBef>
                        <a:defRPr sz="1800">
                          <a:solidFill>
                            <a:srgbClr val="000000"/>
                          </a:solidFill>
                        </a:defRPr>
                      </a:pPr>
                      <a:r>
                        <a:rPr sz="3300">
                          <a:solidFill>
                            <a:srgbClr val="FFFFFF"/>
                          </a:solidFill>
                        </a:rPr>
                        <a:t>onchange</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Deseleccionar un elemento que se ha modificado</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&lt;input&gt;, &lt;select&gt;, &lt;textarea&gt;</a:t>
                      </a:r>
                    </a:p>
                  </a:txBody>
                  <a:tcPr marL="50800" marR="50800" marT="50800" marB="50800" anchor="ctr" anchorCtr="0" horzOverflow="overflow"/>
                </a:tc>
              </a:tr>
              <a:tr h="1078163">
                <a:tc>
                  <a:txBody>
                    <a:bodyPr/>
                    <a:lstStyle/>
                    <a:p>
                      <a:pPr algn="l">
                        <a:spcBef>
                          <a:spcPts val="4500"/>
                        </a:spcBef>
                        <a:defRPr sz="1800">
                          <a:solidFill>
                            <a:srgbClr val="000000"/>
                          </a:solidFill>
                        </a:defRPr>
                      </a:pPr>
                      <a:r>
                        <a:rPr sz="3300">
                          <a:solidFill>
                            <a:srgbClr val="FFFFFF"/>
                          </a:solidFill>
                        </a:rPr>
                        <a:t>onclick</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Pinchar y soltar el ratón</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Todos los elementos</a:t>
                      </a:r>
                    </a:p>
                  </a:txBody>
                  <a:tcPr marL="50800" marR="50800" marT="50800" marB="50800" anchor="ctr" anchorCtr="0" horzOverflow="overflow"/>
                </a:tc>
              </a:tr>
              <a:tr h="1255790">
                <a:tc>
                  <a:txBody>
                    <a:bodyPr/>
                    <a:lstStyle/>
                    <a:p>
                      <a:pPr algn="l">
                        <a:spcBef>
                          <a:spcPts val="4500"/>
                        </a:spcBef>
                        <a:defRPr sz="1800">
                          <a:solidFill>
                            <a:srgbClr val="000000"/>
                          </a:solidFill>
                        </a:defRPr>
                      </a:pPr>
                      <a:r>
                        <a:rPr sz="3300">
                          <a:solidFill>
                            <a:srgbClr val="FFFFFF"/>
                          </a:solidFill>
                        </a:rPr>
                        <a:t>onfocus</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Seleccionar un elemento</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&lt;button&gt;, &lt;input&gt;, &lt;label&gt;, &lt;select&gt;, &lt;textarea&gt;, &lt;body&gt;</a:t>
                      </a:r>
                    </a:p>
                  </a:txBody>
                  <a:tcPr marL="50800" marR="50800" marT="50800" marB="50800" anchor="ctr" anchorCtr="0" horzOverflow="overflow"/>
                </a:tc>
              </a:tr>
              <a:tr h="823850">
                <a:tc>
                  <a:txBody>
                    <a:bodyPr/>
                    <a:lstStyle/>
                    <a:p>
                      <a:pPr algn="l">
                        <a:spcBef>
                          <a:spcPts val="4500"/>
                        </a:spcBef>
                        <a:defRPr sz="1800">
                          <a:solidFill>
                            <a:srgbClr val="000000"/>
                          </a:solidFill>
                        </a:defRPr>
                      </a:pPr>
                      <a:r>
                        <a:rPr sz="3300">
                          <a:solidFill>
                            <a:srgbClr val="FFFFFF"/>
                          </a:solidFill>
                        </a:rPr>
                        <a:t>onkeydown</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Pulsar una tecla (sin soltar)</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Elementos de formulario y &lt;body&gt;</a:t>
                      </a:r>
                    </a:p>
                  </a:txBody>
                  <a:tcPr marL="50800" marR="50800" marT="50800" marB="50800" anchor="ctr" anchorCtr="0" horzOverflow="overflow"/>
                </a:tc>
              </a:tr>
              <a:tr h="934906">
                <a:tc>
                  <a:txBody>
                    <a:bodyPr/>
                    <a:lstStyle/>
                    <a:p>
                      <a:pPr algn="l">
                        <a:spcBef>
                          <a:spcPts val="4500"/>
                        </a:spcBef>
                        <a:defRPr sz="1800">
                          <a:solidFill>
                            <a:srgbClr val="000000"/>
                          </a:solidFill>
                        </a:defRPr>
                      </a:pPr>
                      <a:r>
                        <a:rPr sz="3300">
                          <a:solidFill>
                            <a:srgbClr val="FFFFFF"/>
                          </a:solidFill>
                        </a:rPr>
                        <a:t>onkeypress</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Pulsar una tecla</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Elementos de formulario y &lt;body&gt;</a:t>
                      </a:r>
                    </a:p>
                  </a:txBody>
                  <a:tcPr marL="50800" marR="50800" marT="50800" marB="50800" anchor="ctr" anchorCtr="0" horzOverflow="overflow"/>
                </a:tc>
              </a:tr>
              <a:tr h="990368">
                <a:tc>
                  <a:txBody>
                    <a:bodyPr/>
                    <a:lstStyle/>
                    <a:p>
                      <a:pPr algn="l">
                        <a:spcBef>
                          <a:spcPts val="4500"/>
                        </a:spcBef>
                        <a:defRPr sz="1800">
                          <a:solidFill>
                            <a:srgbClr val="000000"/>
                          </a:solidFill>
                        </a:defRPr>
                      </a:pPr>
                      <a:r>
                        <a:rPr sz="3300">
                          <a:solidFill>
                            <a:srgbClr val="FFFFFF"/>
                          </a:solidFill>
                        </a:rPr>
                        <a:t>onkeyup</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Soltar una tecla pulsada</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Elementos de formulario y &lt;body&gt;</a:t>
                      </a:r>
                    </a:p>
                  </a:txBody>
                  <a:tcPr marL="50800" marR="50800" marT="50800" marB="50800" anchor="ctr" anchorCtr="0" horzOverflow="overflow"/>
                </a:tc>
              </a:tr>
              <a:tr h="1087181">
                <a:tc>
                  <a:txBody>
                    <a:bodyPr/>
                    <a:lstStyle/>
                    <a:p>
                      <a:pPr algn="l">
                        <a:spcBef>
                          <a:spcPts val="4500"/>
                        </a:spcBef>
                        <a:defRPr sz="1800">
                          <a:solidFill>
                            <a:srgbClr val="000000"/>
                          </a:solidFill>
                        </a:defRPr>
                      </a:pPr>
                      <a:r>
                        <a:rPr sz="3300">
                          <a:solidFill>
                            <a:srgbClr val="FFFFFF"/>
                          </a:solidFill>
                        </a:rPr>
                        <a:t>onload</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La página se ha cargado completamente</a:t>
                      </a:r>
                    </a:p>
                  </a:txBody>
                  <a:tcPr marL="50800" marR="50800" marT="50800" marB="50800" anchor="ctr" anchorCtr="0" horzOverflow="overflow"/>
                </a:tc>
                <a:tc>
                  <a:txBody>
                    <a:bodyPr/>
                    <a:lstStyle/>
                    <a:p>
                      <a:pPr algn="l">
                        <a:spcBef>
                          <a:spcPts val="4500"/>
                        </a:spcBef>
                        <a:defRPr sz="1800">
                          <a:solidFill>
                            <a:srgbClr val="000000"/>
                          </a:solidFill>
                        </a:defRPr>
                      </a:pPr>
                      <a:r>
                        <a:rPr sz="3300">
                          <a:solidFill>
                            <a:srgbClr val="FFFFFF"/>
                          </a:solidFill>
                        </a:rPr>
                        <a:t>&lt;body&gt;</a:t>
                      </a:r>
                    </a:p>
                  </a:txBody>
                  <a:tcPr marL="50800" marR="50800" marT="50800" marB="50800" anchor="ctr" anchorCtr="0" horzOverflow="overflow"/>
                </a:tc>
              </a:tr>
              <a:tr h="1257300">
                <a:tc>
                  <a:txBody>
                    <a:bodyPr/>
                    <a:lstStyle/>
                    <a:p>
                      <a:pPr algn="l">
                        <a:spcBef>
                          <a:spcPts val="4500"/>
                        </a:spcBef>
                        <a:defRPr sz="1800">
                          <a:solidFill>
                            <a:srgbClr val="000000"/>
                          </a:solidFill>
                        </a:defRPr>
                      </a:pPr>
                      <a:r>
                        <a:rPr sz="3300">
                          <a:solidFill>
                            <a:srgbClr val="FFFFFF"/>
                          </a:solidFill>
                        </a:rPr>
                        <a:t>onmouseover</a:t>
                      </a:r>
                    </a:p>
                  </a:txBody>
                  <a:tcPr marL="50800" marR="50800" marT="50800" marB="50800" anchor="ctr" anchorCtr="0" horzOverflow="overflow">
                    <a:lnB w="12700">
                      <a:miter lim="400000"/>
                    </a:lnB>
                  </a:tcPr>
                </a:tc>
                <a:tc>
                  <a:txBody>
                    <a:bodyPr/>
                    <a:lstStyle/>
                    <a:p>
                      <a:pPr algn="l">
                        <a:spcBef>
                          <a:spcPts val="4500"/>
                        </a:spcBef>
                        <a:defRPr sz="1800">
                          <a:solidFill>
                            <a:srgbClr val="000000"/>
                          </a:solidFill>
                        </a:defRPr>
                      </a:pPr>
                      <a:r>
                        <a:rPr sz="3300">
                          <a:solidFill>
                            <a:srgbClr val="FFFFFF"/>
                          </a:solidFill>
                        </a:rPr>
                        <a:t>El ratón "entra" en el elemento (pasa por encima del elemento)</a:t>
                      </a:r>
                    </a:p>
                  </a:txBody>
                  <a:tcPr marL="50800" marR="50800" marT="50800" marB="50800" anchor="ctr" anchorCtr="0" horzOverflow="overflow">
                    <a:lnB w="12700">
                      <a:miter lim="400000"/>
                    </a:lnB>
                  </a:tcPr>
                </a:tc>
                <a:tc>
                  <a:txBody>
                    <a:bodyPr/>
                    <a:lstStyle/>
                    <a:p>
                      <a:pPr algn="l">
                        <a:spcBef>
                          <a:spcPts val="4500"/>
                        </a:spcBef>
                        <a:defRPr sz="1800">
                          <a:solidFill>
                            <a:srgbClr val="000000"/>
                          </a:solidFill>
                        </a:defRPr>
                      </a:pPr>
                      <a:r>
                        <a:rPr sz="3300">
                          <a:solidFill>
                            <a:srgbClr val="FFFFFF"/>
                          </a:solidFill>
                        </a:rPr>
                        <a:t>Todos los elementos</a:t>
                      </a: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javascript</a:t>
            </a:r>
          </a:p>
        </p:txBody>
      </p:sp>
      <p:sp>
        <p:nvSpPr>
          <p:cNvPr id="179" name="Shape 179"/>
          <p:cNvSpPr/>
          <p:nvPr>
            <p:ph type="body" sz="half" idx="1"/>
          </p:nvPr>
        </p:nvSpPr>
        <p:spPr>
          <a:xfrm>
            <a:off x="287434" y="2358014"/>
            <a:ext cx="9595846" cy="10282715"/>
          </a:xfrm>
          <a:prstGeom prst="rect">
            <a:avLst/>
          </a:prstGeom>
        </p:spPr>
        <p:txBody>
          <a:bodyPr/>
          <a:lstStyle/>
          <a:p>
            <a:pPr marL="0" indent="0" defTabSz="709930">
              <a:spcBef>
                <a:spcPts val="5000"/>
              </a:spcBef>
              <a:buSzTx/>
              <a:buNone/>
              <a:defRPr sz="4300">
                <a:latin typeface="Avenir Heavy"/>
                <a:ea typeface="Avenir Heavy"/>
                <a:cs typeface="Avenir Heavy"/>
                <a:sym typeface="Avenir Heavy"/>
              </a:defRPr>
            </a:pPr>
            <a:r>
              <a:t>Eventos</a:t>
            </a:r>
          </a:p>
          <a:p>
            <a:pPr marL="0" indent="0" defTabSz="709930">
              <a:spcBef>
                <a:spcPts val="5000"/>
              </a:spcBef>
              <a:buSzTx/>
              <a:buNone/>
              <a:defRPr sz="4300"/>
            </a:pPr>
            <a:r>
              <a:rPr>
                <a:latin typeface="Avenir Heavy"/>
                <a:ea typeface="Avenir Heavy"/>
                <a:cs typeface="Avenir Heavy"/>
                <a:sym typeface="Avenir Heavy"/>
              </a:rPr>
              <a:t>Manejadores de eventos</a:t>
            </a:r>
            <a:r>
              <a:t>, Un evento de JavaScript por sí mismo carece de utilidad. Para que los eventos resulten útiles, se deben asociar funciones o código JavaScript a cada evento. De esta forma, cuando se produce un evento se ejecuta el código indicado, por lo que la aplicación puede responder ante cualquier evento que se produzca durante su ejecución.</a:t>
            </a:r>
          </a:p>
        </p:txBody>
      </p:sp>
      <p:pic>
        <p:nvPicPr>
          <p:cNvPr id="180" name="Captura de pantalla 2017-03-08 a las 02.25.02.png"/>
          <p:cNvPicPr>
            <a:picLocks noChangeAspect="1"/>
          </p:cNvPicPr>
          <p:nvPr/>
        </p:nvPicPr>
        <p:blipFill>
          <a:blip r:embed="rId2">
            <a:extLst/>
          </a:blip>
          <a:stretch>
            <a:fillRect/>
          </a:stretch>
        </p:blipFill>
        <p:spPr>
          <a:xfrm>
            <a:off x="10237020" y="4568522"/>
            <a:ext cx="13790498" cy="2080132"/>
          </a:xfrm>
          <a:prstGeom prst="rect">
            <a:avLst/>
          </a:prstGeom>
          <a:ln w="12700">
            <a:miter lim="400000"/>
          </a:ln>
        </p:spPr>
      </p:pic>
      <p:pic>
        <p:nvPicPr>
          <p:cNvPr id="181" name="Captura de pantalla 2017-03-08 a las 02.27.32.png"/>
          <p:cNvPicPr>
            <a:picLocks noChangeAspect="1"/>
          </p:cNvPicPr>
          <p:nvPr/>
        </p:nvPicPr>
        <p:blipFill>
          <a:blip r:embed="rId3">
            <a:extLst/>
          </a:blip>
          <a:stretch>
            <a:fillRect/>
          </a:stretch>
        </p:blipFill>
        <p:spPr>
          <a:xfrm>
            <a:off x="10285941" y="7458615"/>
            <a:ext cx="13692656" cy="285706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title"/>
          </p:nvPr>
        </p:nvSpPr>
        <p:spPr>
          <a:prstGeom prst="rect">
            <a:avLst/>
          </a:prstGeom>
        </p:spPr>
        <p:txBody>
          <a:bodyPr/>
          <a:lstStyle/>
          <a:p>
            <a:pPr/>
            <a:r>
              <a:t>javascript</a:t>
            </a:r>
          </a:p>
        </p:txBody>
      </p:sp>
      <p:sp>
        <p:nvSpPr>
          <p:cNvPr id="184" name="Shape 184"/>
          <p:cNvSpPr/>
          <p:nvPr>
            <p:ph type="body" sz="half" idx="1"/>
          </p:nvPr>
        </p:nvSpPr>
        <p:spPr>
          <a:xfrm>
            <a:off x="287434" y="2358014"/>
            <a:ext cx="9595846" cy="10282715"/>
          </a:xfrm>
          <a:prstGeom prst="rect">
            <a:avLst/>
          </a:prstGeom>
        </p:spPr>
        <p:txBody>
          <a:bodyPr/>
          <a:lstStyle/>
          <a:p>
            <a:pPr marL="0" indent="0">
              <a:buSzTx/>
              <a:buNone/>
              <a:defRPr>
                <a:latin typeface="Avenir Heavy"/>
                <a:ea typeface="Avenir Heavy"/>
                <a:cs typeface="Avenir Heavy"/>
                <a:sym typeface="Avenir Heavy"/>
              </a:defRPr>
            </a:pPr>
            <a:r>
              <a:t>Formularios</a:t>
            </a:r>
          </a:p>
          <a:p>
            <a:pPr marL="0" indent="0">
              <a:buSzTx/>
              <a:buNone/>
            </a:pPr>
            <a:r>
              <a:rPr>
                <a:latin typeface="Avenir Heavy"/>
                <a:ea typeface="Avenir Heavy"/>
                <a:cs typeface="Avenir Heavy"/>
                <a:sym typeface="Avenir Heavy"/>
              </a:rPr>
              <a:t>Utilidades básicas para formularios</a:t>
            </a:r>
            <a:r>
              <a:t>, La mayoría de técnicas JavaScript relacionadas con los formularios requieren leer y/o modificar el valor de los campos del formulario. </a:t>
            </a:r>
          </a:p>
        </p:txBody>
      </p:sp>
      <p:pic>
        <p:nvPicPr>
          <p:cNvPr id="185" name="Captura de pantalla 2017-03-08 a las 02.36.19.png"/>
          <p:cNvPicPr>
            <a:picLocks noChangeAspect="1"/>
          </p:cNvPicPr>
          <p:nvPr/>
        </p:nvPicPr>
        <p:blipFill>
          <a:blip r:embed="rId2">
            <a:extLst/>
          </a:blip>
          <a:stretch>
            <a:fillRect/>
          </a:stretch>
        </p:blipFill>
        <p:spPr>
          <a:xfrm>
            <a:off x="10125571" y="4918222"/>
            <a:ext cx="11482470" cy="2152964"/>
          </a:xfrm>
          <a:prstGeom prst="rect">
            <a:avLst/>
          </a:prstGeom>
          <a:ln w="12700">
            <a:miter lim="400000"/>
          </a:ln>
        </p:spPr>
      </p:pic>
      <p:pic>
        <p:nvPicPr>
          <p:cNvPr id="186" name="Captura de pantalla 2017-03-08 a las 02.36.25.png"/>
          <p:cNvPicPr>
            <a:picLocks noChangeAspect="1"/>
          </p:cNvPicPr>
          <p:nvPr/>
        </p:nvPicPr>
        <p:blipFill>
          <a:blip r:embed="rId3">
            <a:extLst/>
          </a:blip>
          <a:stretch>
            <a:fillRect/>
          </a:stretch>
        </p:blipFill>
        <p:spPr>
          <a:xfrm>
            <a:off x="10109653" y="7040677"/>
            <a:ext cx="14155981" cy="183537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javascript</a:t>
            </a:r>
          </a:p>
        </p:txBody>
      </p:sp>
      <p:sp>
        <p:nvSpPr>
          <p:cNvPr id="189" name="Shape 189"/>
          <p:cNvSpPr/>
          <p:nvPr>
            <p:ph type="body" sz="half" idx="1"/>
          </p:nvPr>
        </p:nvSpPr>
        <p:spPr>
          <a:xfrm>
            <a:off x="287434" y="2358014"/>
            <a:ext cx="9595846" cy="10282715"/>
          </a:xfrm>
          <a:prstGeom prst="rect">
            <a:avLst/>
          </a:prstGeom>
        </p:spPr>
        <p:txBody>
          <a:bodyPr/>
          <a:lstStyle/>
          <a:p>
            <a:pPr marL="0" indent="0">
              <a:buSzTx/>
              <a:buNone/>
              <a:defRPr>
                <a:latin typeface="Avenir Heavy"/>
                <a:ea typeface="Avenir Heavy"/>
                <a:cs typeface="Avenir Heavy"/>
                <a:sym typeface="Avenir Heavy"/>
              </a:defRPr>
            </a:pPr>
            <a:r>
              <a:t>Formularios</a:t>
            </a:r>
          </a:p>
          <a:p>
            <a:pPr marL="0" indent="0">
              <a:buSzTx/>
              <a:buNone/>
            </a:pPr>
            <a:r>
              <a:rPr>
                <a:latin typeface="Avenir Heavy"/>
                <a:ea typeface="Avenir Heavy"/>
                <a:cs typeface="Avenir Heavy"/>
                <a:sym typeface="Avenir Heavy"/>
              </a:rPr>
              <a:t>Utilidades básicas para formularios</a:t>
            </a:r>
            <a:r>
              <a:t>, La mayoría de técnicas JavaScript relacionadas con los formularios requieren leer y/o modificar el valor de los campos del formulario. </a:t>
            </a:r>
          </a:p>
        </p:txBody>
      </p:sp>
      <p:pic>
        <p:nvPicPr>
          <p:cNvPr id="190" name="Captura de pantalla 2017-03-08 a las 02.38.38.png"/>
          <p:cNvPicPr>
            <a:picLocks noChangeAspect="1"/>
          </p:cNvPicPr>
          <p:nvPr/>
        </p:nvPicPr>
        <p:blipFill>
          <a:blip r:embed="rId2">
            <a:extLst/>
          </a:blip>
          <a:stretch>
            <a:fillRect/>
          </a:stretch>
        </p:blipFill>
        <p:spPr>
          <a:xfrm>
            <a:off x="9651633" y="3348393"/>
            <a:ext cx="14063060" cy="4508344"/>
          </a:xfrm>
          <a:prstGeom prst="rect">
            <a:avLst/>
          </a:prstGeom>
          <a:ln w="12700">
            <a:miter lim="400000"/>
          </a:ln>
        </p:spPr>
      </p:pic>
      <p:pic>
        <p:nvPicPr>
          <p:cNvPr id="191" name="Captura de pantalla 2017-03-08 a las 02.38.49.png"/>
          <p:cNvPicPr>
            <a:picLocks noChangeAspect="1"/>
          </p:cNvPicPr>
          <p:nvPr/>
        </p:nvPicPr>
        <p:blipFill>
          <a:blip r:embed="rId3">
            <a:extLst/>
          </a:blip>
          <a:stretch>
            <a:fillRect/>
          </a:stretch>
        </p:blipFill>
        <p:spPr>
          <a:xfrm>
            <a:off x="9693102" y="8334930"/>
            <a:ext cx="14063060" cy="329103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javascript</a:t>
            </a:r>
          </a:p>
        </p:txBody>
      </p:sp>
      <p:sp>
        <p:nvSpPr>
          <p:cNvPr id="194" name="Shape 194"/>
          <p:cNvSpPr/>
          <p:nvPr>
            <p:ph type="body" sz="half" idx="1"/>
          </p:nvPr>
        </p:nvSpPr>
        <p:spPr>
          <a:xfrm>
            <a:off x="287434" y="2358014"/>
            <a:ext cx="9595846" cy="10282715"/>
          </a:xfrm>
          <a:prstGeom prst="rect">
            <a:avLst/>
          </a:prstGeom>
        </p:spPr>
        <p:txBody>
          <a:bodyPr/>
          <a:lstStyle/>
          <a:p>
            <a:pPr marL="0" indent="0">
              <a:buSzTx/>
              <a:buNone/>
              <a:defRPr>
                <a:latin typeface="Avenir Heavy"/>
                <a:ea typeface="Avenir Heavy"/>
                <a:cs typeface="Avenir Heavy"/>
                <a:sym typeface="Avenir Heavy"/>
              </a:defRPr>
            </a:pPr>
            <a:r>
              <a:t>Formularios</a:t>
            </a:r>
          </a:p>
          <a:p>
            <a:pPr marL="0" indent="0">
              <a:buSzTx/>
              <a:buNone/>
            </a:pPr>
            <a:r>
              <a:rPr>
                <a:latin typeface="Avenir Heavy"/>
                <a:ea typeface="Avenir Heavy"/>
                <a:cs typeface="Avenir Heavy"/>
                <a:sym typeface="Avenir Heavy"/>
              </a:rPr>
              <a:t>Utilidades básicas para formularios</a:t>
            </a:r>
            <a:r>
              <a:t>, La mayoría de técnicas JavaScript relacionadas con los formularios requieren leer y/o modificar el valor de los campos del formulario. </a:t>
            </a:r>
          </a:p>
        </p:txBody>
      </p:sp>
      <p:pic>
        <p:nvPicPr>
          <p:cNvPr id="195" name="Captura de pantalla 2017-03-08 a las 02.41.50.png"/>
          <p:cNvPicPr>
            <a:picLocks noChangeAspect="1"/>
          </p:cNvPicPr>
          <p:nvPr/>
        </p:nvPicPr>
        <p:blipFill>
          <a:blip r:embed="rId2">
            <a:extLst/>
          </a:blip>
          <a:stretch>
            <a:fillRect/>
          </a:stretch>
        </p:blipFill>
        <p:spPr>
          <a:xfrm>
            <a:off x="9513920" y="3978793"/>
            <a:ext cx="14780363" cy="2679957"/>
          </a:xfrm>
          <a:prstGeom prst="rect">
            <a:avLst/>
          </a:prstGeom>
          <a:ln w="12700">
            <a:miter lim="400000"/>
          </a:ln>
        </p:spPr>
      </p:pic>
      <p:pic>
        <p:nvPicPr>
          <p:cNvPr id="196" name="Captura de pantalla 2017-03-08 a las 02.41.58.png"/>
          <p:cNvPicPr>
            <a:picLocks noChangeAspect="1"/>
          </p:cNvPicPr>
          <p:nvPr/>
        </p:nvPicPr>
        <p:blipFill>
          <a:blip r:embed="rId3">
            <a:extLst/>
          </a:blip>
          <a:stretch>
            <a:fillRect/>
          </a:stretch>
        </p:blipFill>
        <p:spPr>
          <a:xfrm>
            <a:off x="9569471" y="6934070"/>
            <a:ext cx="14669261" cy="400808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javascript</a:t>
            </a:r>
          </a:p>
        </p:txBody>
      </p:sp>
      <p:sp>
        <p:nvSpPr>
          <p:cNvPr id="199" name="Shape 199"/>
          <p:cNvSpPr/>
          <p:nvPr>
            <p:ph type="body" sz="half" idx="1"/>
          </p:nvPr>
        </p:nvSpPr>
        <p:spPr>
          <a:xfrm>
            <a:off x="287434" y="2358014"/>
            <a:ext cx="9595846" cy="10282715"/>
          </a:xfrm>
          <a:prstGeom prst="rect">
            <a:avLst/>
          </a:prstGeom>
        </p:spPr>
        <p:txBody>
          <a:bodyPr/>
          <a:lstStyle/>
          <a:p>
            <a:pPr marL="0" indent="0">
              <a:buSzTx/>
              <a:buNone/>
              <a:defRPr>
                <a:latin typeface="Avenir Heavy"/>
                <a:ea typeface="Avenir Heavy"/>
                <a:cs typeface="Avenir Heavy"/>
                <a:sym typeface="Avenir Heavy"/>
              </a:defRPr>
            </a:pPr>
            <a:r>
              <a:t>Formularios</a:t>
            </a:r>
          </a:p>
          <a:p>
            <a:pPr marL="0" indent="0">
              <a:buSzTx/>
              <a:buNone/>
            </a:pPr>
            <a:r>
              <a:rPr>
                <a:latin typeface="Avenir Heavy"/>
                <a:ea typeface="Avenir Heavy"/>
                <a:cs typeface="Avenir Heavy"/>
                <a:sym typeface="Avenir Heavy"/>
              </a:rPr>
              <a:t>Validación</a:t>
            </a:r>
            <a:r>
              <a:t>, la principal utilidad de JavaScript en el manejo de los formularios es la validación de los datos introducidos por los usuarios. Antes de enviar un formulario al servidor, se recomienda validar mediante JavaScript los datos insertados por el usuario</a:t>
            </a:r>
          </a:p>
        </p:txBody>
      </p:sp>
      <p:pic>
        <p:nvPicPr>
          <p:cNvPr id="200" name="Captura de pantalla 2017-03-08 a las 02.47.37.png"/>
          <p:cNvPicPr>
            <a:picLocks noChangeAspect="1"/>
          </p:cNvPicPr>
          <p:nvPr/>
        </p:nvPicPr>
        <p:blipFill>
          <a:blip r:embed="rId2">
            <a:extLst/>
          </a:blip>
          <a:stretch>
            <a:fillRect/>
          </a:stretch>
        </p:blipFill>
        <p:spPr>
          <a:xfrm>
            <a:off x="10434799" y="1990638"/>
            <a:ext cx="13626711" cy="1390482"/>
          </a:xfrm>
          <a:prstGeom prst="rect">
            <a:avLst/>
          </a:prstGeom>
          <a:ln w="12700">
            <a:miter lim="400000"/>
          </a:ln>
        </p:spPr>
      </p:pic>
      <p:pic>
        <p:nvPicPr>
          <p:cNvPr id="201" name="Captura de pantalla 2017-03-08 a las 02.48.34.png"/>
          <p:cNvPicPr>
            <a:picLocks noChangeAspect="1"/>
          </p:cNvPicPr>
          <p:nvPr/>
        </p:nvPicPr>
        <p:blipFill>
          <a:blip r:embed="rId3">
            <a:extLst/>
          </a:blip>
          <a:stretch>
            <a:fillRect/>
          </a:stretch>
        </p:blipFill>
        <p:spPr>
          <a:xfrm>
            <a:off x="10376872" y="3562738"/>
            <a:ext cx="13742565" cy="869327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a:r>
              <a:t>javascript</a:t>
            </a:r>
          </a:p>
        </p:txBody>
      </p:sp>
      <p:pic>
        <p:nvPicPr>
          <p:cNvPr id="204" name="Captura de pantalla 2017-03-08 a las 14.40.06.png"/>
          <p:cNvPicPr>
            <a:picLocks noChangeAspect="1"/>
          </p:cNvPicPr>
          <p:nvPr/>
        </p:nvPicPr>
        <p:blipFill>
          <a:blip r:embed="rId2">
            <a:extLst/>
          </a:blip>
          <a:stretch>
            <a:fillRect/>
          </a:stretch>
        </p:blipFill>
        <p:spPr>
          <a:xfrm>
            <a:off x="4395110" y="2481308"/>
            <a:ext cx="15593780" cy="1093085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r>
              <a:t>javascript</a:t>
            </a:r>
          </a:p>
        </p:txBody>
      </p:sp>
      <p:pic>
        <p:nvPicPr>
          <p:cNvPr id="207" name="Captura de pantalla 2017-03-08 a las 14.41.37.png"/>
          <p:cNvPicPr>
            <a:picLocks noChangeAspect="1"/>
          </p:cNvPicPr>
          <p:nvPr/>
        </p:nvPicPr>
        <p:blipFill>
          <a:blip r:embed="rId2">
            <a:extLst/>
          </a:blip>
          <a:stretch>
            <a:fillRect/>
          </a:stretch>
        </p:blipFill>
        <p:spPr>
          <a:xfrm>
            <a:off x="308795" y="4456404"/>
            <a:ext cx="12037269" cy="4803192"/>
          </a:xfrm>
          <a:prstGeom prst="rect">
            <a:avLst/>
          </a:prstGeom>
          <a:ln w="12700">
            <a:miter lim="400000"/>
          </a:ln>
        </p:spPr>
      </p:pic>
      <p:pic>
        <p:nvPicPr>
          <p:cNvPr id="208" name="Captura de pantalla 2017-03-08 a las 14.42.27.png"/>
          <p:cNvPicPr>
            <a:picLocks noChangeAspect="1"/>
          </p:cNvPicPr>
          <p:nvPr/>
        </p:nvPicPr>
        <p:blipFill>
          <a:blip r:embed="rId3">
            <a:extLst/>
          </a:blip>
          <a:stretch>
            <a:fillRect/>
          </a:stretch>
        </p:blipFill>
        <p:spPr>
          <a:xfrm>
            <a:off x="12446086" y="1908104"/>
            <a:ext cx="11725304" cy="1132219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jquery</a:t>
            </a:r>
          </a:p>
        </p:txBody>
      </p:sp>
      <p:sp>
        <p:nvSpPr>
          <p:cNvPr id="211" name="Shape 211"/>
          <p:cNvSpPr/>
          <p:nvPr>
            <p:ph type="body" idx="1"/>
          </p:nvPr>
        </p:nvSpPr>
        <p:spPr>
          <a:xfrm>
            <a:off x="287434" y="2358014"/>
            <a:ext cx="23052555" cy="10282715"/>
          </a:xfrm>
          <a:prstGeom prst="rect">
            <a:avLst/>
          </a:prstGeom>
        </p:spPr>
        <p:txBody>
          <a:bodyPr/>
          <a:lstStyle/>
          <a:p>
            <a:pPr marL="0" indent="0">
              <a:buSzTx/>
              <a:buNone/>
              <a:defRPr>
                <a:latin typeface="Avenir Heavy"/>
                <a:ea typeface="Avenir Heavy"/>
                <a:cs typeface="Avenir Heavy"/>
                <a:sym typeface="Avenir Heavy"/>
              </a:defRPr>
            </a:pPr>
            <a:r>
              <a:t>Material de Referencia</a:t>
            </a:r>
          </a:p>
          <a:p>
            <a:pPr marL="0" indent="0">
              <a:buSzTx/>
              <a:buNone/>
            </a:pPr>
            <a:r>
              <a:t>A continuación se listan una serie de excelentes recursos para utilizar durante el aprendizaje. El más importante de todos es el código fuente de jQuery, el cual contiene (en su formato sin comprimir) una completa documentación a través de comentarios.</a:t>
            </a:r>
          </a:p>
          <a:p>
            <a:pPr marL="0" indent="0">
              <a:buSzTx/>
              <a:buNone/>
            </a:pPr>
            <a:r>
              <a:t>- </a:t>
            </a:r>
            <a:r>
              <a:rPr u="sng">
                <a:hlinkClick r:id="rId2" invalidUrl="" action="" tgtFrame="" tooltip="" history="1" highlightClick="0" endSnd="0"/>
              </a:rPr>
              <a:t>http://ajax.googleapis.com/ajax/libs/jquery/1/jquery.js</a:t>
            </a:r>
          </a:p>
          <a:p>
            <a:pPr marL="0" indent="0">
              <a:buSzTx/>
              <a:buNone/>
            </a:pPr>
            <a:r>
              <a:t>- </a:t>
            </a:r>
            <a:r>
              <a:rPr u="sng">
                <a:hlinkClick r:id="rId3" invalidUrl="" action="" tgtFrame="" tooltip="" history="1" highlightClick="0" endSnd="0"/>
              </a:rPr>
              <a:t>http://api.jquery.com/</a:t>
            </a:r>
          </a:p>
          <a:p>
            <a:pPr marL="0" indent="0">
              <a:buSzTx/>
              <a:buNone/>
            </a:pPr>
            <a:r>
              <a:t>- </a:t>
            </a:r>
            <a:r>
              <a:rPr u="sng">
                <a:hlinkClick r:id="rId4" invalidUrl="" action="" tgtFrame="" tooltip="" history="1" highlightClick="0" endSnd="0"/>
              </a:rPr>
              <a:t>http://forum.jquery.com/</a:t>
            </a:r>
          </a:p>
        </p:txBody>
      </p:sp>
      <p:pic>
        <p:nvPicPr>
          <p:cNvPr id="212" name="Captura de pantalla 2017-03-08 a las 14.46.41.png"/>
          <p:cNvPicPr>
            <a:picLocks noChangeAspect="1"/>
          </p:cNvPicPr>
          <p:nvPr/>
        </p:nvPicPr>
        <p:blipFill>
          <a:blip r:embed="rId5">
            <a:extLst/>
          </a:blip>
          <a:stretch>
            <a:fillRect/>
          </a:stretch>
        </p:blipFill>
        <p:spPr>
          <a:xfrm>
            <a:off x="18923453" y="528490"/>
            <a:ext cx="5080676" cy="190272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javascript</a:t>
            </a:r>
          </a:p>
        </p:txBody>
      </p:sp>
      <p:sp>
        <p:nvSpPr>
          <p:cNvPr id="144" name="Shape 144"/>
          <p:cNvSpPr/>
          <p:nvPr>
            <p:ph type="body" idx="1"/>
          </p:nvPr>
        </p:nvSpPr>
        <p:spPr>
          <a:xfrm>
            <a:off x="287434" y="2358014"/>
            <a:ext cx="23062597" cy="10282715"/>
          </a:xfrm>
          <a:prstGeom prst="rect">
            <a:avLst/>
          </a:prstGeom>
        </p:spPr>
        <p:txBody>
          <a:bodyPr/>
          <a:lstStyle/>
          <a:p>
            <a:pPr marL="0" indent="0">
              <a:buSzTx/>
              <a:buNone/>
              <a:defRPr>
                <a:latin typeface="Avenir Heavy"/>
                <a:ea typeface="Avenir Heavy"/>
                <a:cs typeface="Avenir Heavy"/>
                <a:sym typeface="Avenir Heavy"/>
              </a:defRPr>
            </a:pPr>
            <a:r>
              <a:t>DOM (Document Object Model)</a:t>
            </a:r>
          </a:p>
          <a:p>
            <a:pPr marL="0" indent="0">
              <a:buSzTx/>
              <a:buNone/>
            </a:pPr>
            <a:r>
              <a:t>Permite acceder y manipular las páginas como si fueran documentos XML.</a:t>
            </a:r>
          </a:p>
          <a:p>
            <a:pPr marL="0" indent="0">
              <a:buSzTx/>
              <a:buNone/>
            </a:pPr>
            <a:r>
              <a:t>A pesar de sus orígenes, DOM se ha convertido en una utilidad disponible para la mayoría de lenguajes de programación (Java, PHP, JavaScript) y cuyas únicas diferencias se encuentran en la forma de implementarlo.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jquery</a:t>
            </a:r>
          </a:p>
        </p:txBody>
      </p:sp>
      <p:sp>
        <p:nvSpPr>
          <p:cNvPr id="215" name="Shape 215"/>
          <p:cNvSpPr/>
          <p:nvPr>
            <p:ph type="body" sz="half" idx="1"/>
          </p:nvPr>
        </p:nvSpPr>
        <p:spPr>
          <a:xfrm>
            <a:off x="287434" y="2358014"/>
            <a:ext cx="9982246" cy="10282715"/>
          </a:xfrm>
          <a:prstGeom prst="rect">
            <a:avLst/>
          </a:prstGeom>
        </p:spPr>
        <p:txBody>
          <a:bodyPr/>
          <a:lstStyle/>
          <a:p>
            <a:pPr marL="0" indent="0">
              <a:buSzTx/>
              <a:buNone/>
              <a:defRPr>
                <a:latin typeface="Avenir Heavy"/>
                <a:ea typeface="Avenir Heavy"/>
                <a:cs typeface="Avenir Heavy"/>
                <a:sym typeface="Avenir Heavy"/>
              </a:defRPr>
            </a:pPr>
            <a:r>
              <a:t>Conceptos Básicos de jQuery </a:t>
            </a:r>
          </a:p>
          <a:p>
            <a:pPr marL="0" indent="0">
              <a:buSzTx/>
              <a:buNone/>
            </a:pPr>
            <a:r>
              <a:rPr>
                <a:latin typeface="Avenir Heavy"/>
                <a:ea typeface="Avenir Heavy"/>
                <a:cs typeface="Avenir Heavy"/>
                <a:sym typeface="Avenir Heavy"/>
              </a:rPr>
              <a:t>$(document).ready()</a:t>
            </a:r>
            <a:r>
              <a:t>, no es posible interactuar de forma segura con el contenido de una página hasta que el documento no se encuentre preparado para su manipulación</a:t>
            </a:r>
            <a:br/>
          </a:p>
        </p:txBody>
      </p:sp>
      <p:pic>
        <p:nvPicPr>
          <p:cNvPr id="216" name="Captura de pantalla 2017-03-08 a las 14.50.07.png"/>
          <p:cNvPicPr>
            <a:picLocks noChangeAspect="1"/>
          </p:cNvPicPr>
          <p:nvPr/>
        </p:nvPicPr>
        <p:blipFill>
          <a:blip r:embed="rId2">
            <a:extLst/>
          </a:blip>
          <a:srcRect l="823" t="0" r="0" b="0"/>
          <a:stretch>
            <a:fillRect/>
          </a:stretch>
        </p:blipFill>
        <p:spPr>
          <a:xfrm>
            <a:off x="10682428" y="4002307"/>
            <a:ext cx="13373642" cy="699432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jquery</a:t>
            </a:r>
          </a:p>
        </p:txBody>
      </p:sp>
      <p:sp>
        <p:nvSpPr>
          <p:cNvPr id="219" name="Shape 219"/>
          <p:cNvSpPr/>
          <p:nvPr>
            <p:ph type="body" sz="half" idx="1"/>
          </p:nvPr>
        </p:nvSpPr>
        <p:spPr>
          <a:xfrm>
            <a:off x="287434" y="2358014"/>
            <a:ext cx="9982246" cy="10282715"/>
          </a:xfrm>
          <a:prstGeom prst="rect">
            <a:avLst/>
          </a:prstGeom>
        </p:spPr>
        <p:txBody>
          <a:bodyPr/>
          <a:lstStyle/>
          <a:p>
            <a:pPr marL="0" indent="0">
              <a:buSzTx/>
              <a:buNone/>
              <a:defRPr>
                <a:latin typeface="Avenir Heavy"/>
                <a:ea typeface="Avenir Heavy"/>
                <a:cs typeface="Avenir Heavy"/>
                <a:sym typeface="Avenir Heavy"/>
              </a:defRPr>
            </a:pPr>
            <a:r>
              <a:t>Conceptos Básicos de jQuery </a:t>
            </a:r>
          </a:p>
          <a:p>
            <a:pPr marL="0" indent="0">
              <a:buSzTx/>
              <a:buNone/>
            </a:pPr>
            <a:r>
              <a:rPr>
                <a:latin typeface="Avenir Heavy"/>
                <a:ea typeface="Avenir Heavy"/>
                <a:cs typeface="Avenir Heavy"/>
                <a:sym typeface="Avenir Heavy"/>
              </a:rPr>
              <a:t>Selección de elementos, </a:t>
            </a:r>
            <a:r>
              <a:t>a continuación se muestran algunas técnicas comunes para la selección de elementos:</a:t>
            </a:r>
          </a:p>
        </p:txBody>
      </p:sp>
      <p:pic>
        <p:nvPicPr>
          <p:cNvPr id="220" name="Captura de pantalla 2017-03-08 a las 14.54.53.png"/>
          <p:cNvPicPr>
            <a:picLocks noChangeAspect="1"/>
          </p:cNvPicPr>
          <p:nvPr/>
        </p:nvPicPr>
        <p:blipFill>
          <a:blip r:embed="rId2">
            <a:extLst/>
          </a:blip>
          <a:stretch>
            <a:fillRect/>
          </a:stretch>
        </p:blipFill>
        <p:spPr>
          <a:xfrm>
            <a:off x="10841912" y="4284638"/>
            <a:ext cx="12941278" cy="514672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javascript</a:t>
            </a:r>
          </a:p>
        </p:txBody>
      </p:sp>
      <p:sp>
        <p:nvSpPr>
          <p:cNvPr id="147" name="Shape 147"/>
          <p:cNvSpPr/>
          <p:nvPr>
            <p:ph type="body" idx="1"/>
          </p:nvPr>
        </p:nvSpPr>
        <p:spPr>
          <a:xfrm>
            <a:off x="287434" y="2358014"/>
            <a:ext cx="22223274" cy="10282715"/>
          </a:xfrm>
          <a:prstGeom prst="rect">
            <a:avLst/>
          </a:prstGeom>
        </p:spPr>
        <p:txBody>
          <a:bodyPr/>
          <a:lstStyle/>
          <a:p>
            <a:pPr marL="0" indent="0">
              <a:buSzTx/>
              <a:buNone/>
              <a:defRPr>
                <a:latin typeface="Avenir Heavy"/>
                <a:ea typeface="Avenir Heavy"/>
                <a:cs typeface="Avenir Heavy"/>
                <a:sym typeface="Avenir Heavy"/>
              </a:defRPr>
            </a:pPr>
            <a:r>
              <a:t>DOM (Document Object Model)</a:t>
            </a:r>
          </a:p>
          <a:p>
            <a:pPr marL="0" indent="0">
              <a:buSzTx/>
              <a:buNone/>
            </a:pPr>
            <a:r>
              <a:rPr>
                <a:latin typeface="Avenir Heavy"/>
                <a:ea typeface="Avenir Heavy"/>
                <a:cs typeface="Avenir Heavy"/>
                <a:sym typeface="Avenir Heavy"/>
              </a:rPr>
              <a:t>Árbol de nodos, </a:t>
            </a:r>
            <a:r>
              <a:t>Una de las tareas habituales en la programación de aplicaciones web con JavaScript consiste en la manipulación de las páginas web. De esta forma, es habitual obtener el valor almacenado por algunos elementos (por ejemplo los elementos de un formulario), crear un elemento (párrafos, &lt;div&gt;, etc.)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javascript</a:t>
            </a:r>
          </a:p>
        </p:txBody>
      </p:sp>
      <p:sp>
        <p:nvSpPr>
          <p:cNvPr id="150" name="Shape 150"/>
          <p:cNvSpPr/>
          <p:nvPr>
            <p:ph type="body" idx="1"/>
          </p:nvPr>
        </p:nvSpPr>
        <p:spPr>
          <a:xfrm>
            <a:off x="287434" y="2358014"/>
            <a:ext cx="22223274" cy="10282715"/>
          </a:xfrm>
          <a:prstGeom prst="rect">
            <a:avLst/>
          </a:prstGeom>
        </p:spPr>
        <p:txBody>
          <a:bodyPr/>
          <a:lstStyle/>
          <a:p>
            <a:pPr marL="0" indent="0">
              <a:buSzTx/>
              <a:buNone/>
              <a:defRPr>
                <a:latin typeface="Avenir Heavy"/>
                <a:ea typeface="Avenir Heavy"/>
                <a:cs typeface="Avenir Heavy"/>
                <a:sym typeface="Avenir Heavy"/>
              </a:defRPr>
            </a:pPr>
            <a:r>
              <a:t>DOM (Document Object Model)</a:t>
            </a:r>
            <a:br/>
            <a:br/>
            <a:r>
              <a:t>getElementsByTagName(), </a:t>
            </a:r>
            <a:r>
              <a:rPr>
                <a:latin typeface="+mn-lt"/>
                <a:ea typeface="+mn-ea"/>
                <a:cs typeface="+mn-cs"/>
                <a:sym typeface="Avenir Light"/>
              </a:rPr>
              <a:t>obtiene todos los elementos de la página cuya etiqueta sea igual que el parámetro que se le pasa a la función.</a:t>
            </a:r>
            <a:endParaRPr>
              <a:latin typeface="+mn-lt"/>
              <a:ea typeface="+mn-ea"/>
              <a:cs typeface="+mn-cs"/>
              <a:sym typeface="Avenir Light"/>
            </a:endParaRPr>
          </a:p>
        </p:txBody>
      </p:sp>
      <p:pic>
        <p:nvPicPr>
          <p:cNvPr id="151" name="Captura de pantalla 2017-03-08 a las 00.34.14.png"/>
          <p:cNvPicPr>
            <a:picLocks noChangeAspect="1"/>
          </p:cNvPicPr>
          <p:nvPr/>
        </p:nvPicPr>
        <p:blipFill>
          <a:blip r:embed="rId2">
            <a:extLst/>
          </a:blip>
          <a:stretch>
            <a:fillRect/>
          </a:stretch>
        </p:blipFill>
        <p:spPr>
          <a:xfrm>
            <a:off x="4360185" y="9419534"/>
            <a:ext cx="15663630" cy="191629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javascript</a:t>
            </a:r>
          </a:p>
        </p:txBody>
      </p:sp>
      <p:sp>
        <p:nvSpPr>
          <p:cNvPr id="154" name="Shape 154"/>
          <p:cNvSpPr/>
          <p:nvPr>
            <p:ph type="body" idx="1"/>
          </p:nvPr>
        </p:nvSpPr>
        <p:spPr>
          <a:xfrm>
            <a:off x="287434" y="2358014"/>
            <a:ext cx="22223274" cy="10282715"/>
          </a:xfrm>
          <a:prstGeom prst="rect">
            <a:avLst/>
          </a:prstGeom>
        </p:spPr>
        <p:txBody>
          <a:bodyPr/>
          <a:lstStyle/>
          <a:p>
            <a:pPr marL="0" indent="0">
              <a:buSzTx/>
              <a:buNone/>
              <a:defRPr>
                <a:latin typeface="Avenir Heavy"/>
                <a:ea typeface="Avenir Heavy"/>
                <a:cs typeface="Avenir Heavy"/>
                <a:sym typeface="Avenir Heavy"/>
              </a:defRPr>
            </a:pPr>
            <a:r>
              <a:t>DOM (Document Object Model)</a:t>
            </a:r>
            <a:br/>
            <a:br/>
            <a:r>
              <a:t>getElementsByName(),  </a:t>
            </a:r>
            <a:r>
              <a:rPr>
                <a:latin typeface="+mn-lt"/>
                <a:ea typeface="+mn-ea"/>
                <a:cs typeface="+mn-cs"/>
                <a:sym typeface="Avenir Light"/>
              </a:rPr>
              <a:t>en este caso se buscan los elementos cuyo atributo name sea igual al parámetro proporcionado.</a:t>
            </a:r>
            <a:endParaRPr>
              <a:latin typeface="+mn-lt"/>
              <a:ea typeface="+mn-ea"/>
              <a:cs typeface="+mn-cs"/>
              <a:sym typeface="Avenir Light"/>
            </a:endParaRPr>
          </a:p>
        </p:txBody>
      </p:sp>
      <p:pic>
        <p:nvPicPr>
          <p:cNvPr id="155" name="Captura de pantalla 2017-03-08 a las 01.42.28.png"/>
          <p:cNvPicPr>
            <a:picLocks noChangeAspect="1"/>
          </p:cNvPicPr>
          <p:nvPr/>
        </p:nvPicPr>
        <p:blipFill>
          <a:blip r:embed="rId2">
            <a:extLst/>
          </a:blip>
          <a:stretch>
            <a:fillRect/>
          </a:stretch>
        </p:blipFill>
        <p:spPr>
          <a:xfrm>
            <a:off x="2257409" y="9493466"/>
            <a:ext cx="19869182" cy="143340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javascript</a:t>
            </a:r>
          </a:p>
        </p:txBody>
      </p:sp>
      <p:sp>
        <p:nvSpPr>
          <p:cNvPr id="158" name="Shape 158"/>
          <p:cNvSpPr/>
          <p:nvPr>
            <p:ph type="body" idx="1"/>
          </p:nvPr>
        </p:nvSpPr>
        <p:spPr>
          <a:xfrm>
            <a:off x="287434" y="2358014"/>
            <a:ext cx="22223274" cy="10282715"/>
          </a:xfrm>
          <a:prstGeom prst="rect">
            <a:avLst/>
          </a:prstGeom>
        </p:spPr>
        <p:txBody>
          <a:bodyPr/>
          <a:lstStyle/>
          <a:p>
            <a:pPr marL="0" indent="0">
              <a:buSzTx/>
              <a:buNone/>
              <a:defRPr>
                <a:latin typeface="Avenir Heavy"/>
                <a:ea typeface="Avenir Heavy"/>
                <a:cs typeface="Avenir Heavy"/>
                <a:sym typeface="Avenir Heavy"/>
              </a:defRPr>
            </a:pPr>
            <a:r>
              <a:t>DOM (Document Object Model)</a:t>
            </a:r>
            <a:br/>
            <a:br/>
            <a:r>
              <a:t>getElementById(), </a:t>
            </a:r>
            <a:r>
              <a:rPr>
                <a:latin typeface="+mn-lt"/>
                <a:ea typeface="+mn-ea"/>
                <a:cs typeface="+mn-cs"/>
                <a:sym typeface="Avenir Light"/>
              </a:rPr>
              <a:t>es la más utilizada cuando se desarrollan aplicaciones web dinámicas. Se trata de la función preferida para acceder directamente a un nodo y poder leer o modificar sus propiedades.</a:t>
            </a:r>
            <a:endParaRPr>
              <a:latin typeface="+mn-lt"/>
              <a:ea typeface="+mn-ea"/>
              <a:cs typeface="+mn-cs"/>
              <a:sym typeface="Avenir Light"/>
            </a:endParaRPr>
          </a:p>
        </p:txBody>
      </p:sp>
      <p:pic>
        <p:nvPicPr>
          <p:cNvPr id="159" name="Captura de pantalla 2017-03-08 a las 01.45.44.png"/>
          <p:cNvPicPr>
            <a:picLocks noChangeAspect="1"/>
          </p:cNvPicPr>
          <p:nvPr/>
        </p:nvPicPr>
        <p:blipFill>
          <a:blip r:embed="rId2">
            <a:extLst/>
          </a:blip>
          <a:stretch>
            <a:fillRect/>
          </a:stretch>
        </p:blipFill>
        <p:spPr>
          <a:xfrm>
            <a:off x="4223234" y="9908786"/>
            <a:ext cx="15937532" cy="158093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javascript</a:t>
            </a:r>
          </a:p>
        </p:txBody>
      </p:sp>
      <p:sp>
        <p:nvSpPr>
          <p:cNvPr id="162" name="Shape 162"/>
          <p:cNvSpPr/>
          <p:nvPr>
            <p:ph type="body" sz="half" idx="1"/>
          </p:nvPr>
        </p:nvSpPr>
        <p:spPr>
          <a:xfrm>
            <a:off x="287434" y="2358014"/>
            <a:ext cx="10673618" cy="10282715"/>
          </a:xfrm>
          <a:prstGeom prst="rect">
            <a:avLst/>
          </a:prstGeom>
        </p:spPr>
        <p:txBody>
          <a:bodyPr/>
          <a:lstStyle/>
          <a:p>
            <a:pPr marL="0" indent="0" defTabSz="660400">
              <a:spcBef>
                <a:spcPts val="4700"/>
              </a:spcBef>
              <a:buSzTx/>
              <a:buNone/>
              <a:defRPr sz="4000">
                <a:latin typeface="Avenir Heavy"/>
                <a:ea typeface="Avenir Heavy"/>
                <a:cs typeface="Avenir Heavy"/>
                <a:sym typeface="Avenir Heavy"/>
              </a:defRPr>
            </a:pPr>
            <a:r>
              <a:t>Creación y eliminación de nodos</a:t>
            </a:r>
          </a:p>
          <a:p>
            <a:pPr marL="690880" indent="-182880" defTabSz="660400">
              <a:spcBef>
                <a:spcPts val="4700"/>
              </a:spcBef>
              <a:buSzPct val="100000"/>
              <a:buAutoNum type="arabicPeriod" startAt="1"/>
              <a:defRPr sz="4000"/>
            </a:pPr>
            <a:r>
              <a:t> Creación de un nodo de tipo </a:t>
            </a:r>
            <a:r>
              <a:rPr>
                <a:latin typeface="Avenir Heavy"/>
                <a:ea typeface="Avenir Heavy"/>
                <a:cs typeface="Avenir Heavy"/>
                <a:sym typeface="Avenir Heavy"/>
              </a:rPr>
              <a:t>Element</a:t>
            </a:r>
            <a:r>
              <a:t> que represente al elemento.</a:t>
            </a:r>
          </a:p>
          <a:p>
            <a:pPr marL="690880" indent="-182880" defTabSz="660400">
              <a:spcBef>
                <a:spcPts val="4700"/>
              </a:spcBef>
              <a:buSzPct val="100000"/>
              <a:buAutoNum type="arabicPeriod" startAt="1"/>
              <a:defRPr sz="4000"/>
            </a:pPr>
            <a:r>
              <a:t> Creación de un nodo de tipo </a:t>
            </a:r>
            <a:r>
              <a:rPr>
                <a:latin typeface="Avenir Heavy"/>
                <a:ea typeface="Avenir Heavy"/>
                <a:cs typeface="Avenir Heavy"/>
                <a:sym typeface="Avenir Heavy"/>
              </a:rPr>
              <a:t>Text</a:t>
            </a:r>
            <a:r>
              <a:t> que represente el contenido del elemento.</a:t>
            </a:r>
          </a:p>
          <a:p>
            <a:pPr marL="690880" indent="-182880" defTabSz="660400">
              <a:spcBef>
                <a:spcPts val="4700"/>
              </a:spcBef>
              <a:buSzPct val="100000"/>
              <a:buAutoNum type="arabicPeriod" startAt="1"/>
              <a:defRPr sz="4000"/>
            </a:pPr>
            <a:r>
              <a:t> Añadir el nodo </a:t>
            </a:r>
            <a:r>
              <a:rPr>
                <a:latin typeface="Avenir Heavy"/>
                <a:ea typeface="Avenir Heavy"/>
                <a:cs typeface="Avenir Heavy"/>
                <a:sym typeface="Avenir Heavy"/>
              </a:rPr>
              <a:t>Text</a:t>
            </a:r>
            <a:r>
              <a:t> como nodo hijo del nodo </a:t>
            </a:r>
            <a:r>
              <a:rPr>
                <a:latin typeface="Avenir Heavy"/>
                <a:ea typeface="Avenir Heavy"/>
                <a:cs typeface="Avenir Heavy"/>
                <a:sym typeface="Avenir Heavy"/>
              </a:rPr>
              <a:t>Element</a:t>
            </a:r>
            <a:r>
              <a:t>.</a:t>
            </a:r>
          </a:p>
          <a:p>
            <a:pPr marL="690880" indent="-182880" defTabSz="660400">
              <a:spcBef>
                <a:spcPts val="4700"/>
              </a:spcBef>
              <a:buSzPct val="100000"/>
              <a:buAutoNum type="arabicPeriod" startAt="1"/>
              <a:defRPr sz="4000"/>
            </a:pPr>
            <a:r>
              <a:t> Añadir el nodo </a:t>
            </a:r>
            <a:r>
              <a:rPr>
                <a:latin typeface="Avenir Heavy"/>
                <a:ea typeface="Avenir Heavy"/>
                <a:cs typeface="Avenir Heavy"/>
                <a:sym typeface="Avenir Heavy"/>
              </a:rPr>
              <a:t>Element</a:t>
            </a:r>
            <a:r>
              <a:t> a la página, en forma de nodo hijo del nodo correspondiente al lugar en el que se quiere insertar el elemento.</a:t>
            </a:r>
          </a:p>
        </p:txBody>
      </p:sp>
      <p:pic>
        <p:nvPicPr>
          <p:cNvPr id="163" name="Captura de pantalla 2017-03-08 a las 01.50.04.png"/>
          <p:cNvPicPr>
            <a:picLocks noChangeAspect="1"/>
          </p:cNvPicPr>
          <p:nvPr/>
        </p:nvPicPr>
        <p:blipFill>
          <a:blip r:embed="rId2">
            <a:extLst/>
          </a:blip>
          <a:stretch>
            <a:fillRect/>
          </a:stretch>
        </p:blipFill>
        <p:spPr>
          <a:xfrm>
            <a:off x="10779665" y="3908771"/>
            <a:ext cx="13170527" cy="589845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javascript</a:t>
            </a:r>
          </a:p>
        </p:txBody>
      </p:sp>
      <p:sp>
        <p:nvSpPr>
          <p:cNvPr id="166" name="Shape 166"/>
          <p:cNvSpPr/>
          <p:nvPr>
            <p:ph type="body" sz="half" idx="1"/>
          </p:nvPr>
        </p:nvSpPr>
        <p:spPr>
          <a:xfrm>
            <a:off x="287434" y="2358014"/>
            <a:ext cx="10673618" cy="10282715"/>
          </a:xfrm>
          <a:prstGeom prst="rect">
            <a:avLst/>
          </a:prstGeom>
        </p:spPr>
        <p:txBody>
          <a:bodyPr/>
          <a:lstStyle/>
          <a:p>
            <a:pPr marL="0" indent="0">
              <a:buSzTx/>
              <a:buNone/>
              <a:defRPr>
                <a:latin typeface="Avenir Heavy"/>
                <a:ea typeface="Avenir Heavy"/>
                <a:cs typeface="Avenir Heavy"/>
                <a:sym typeface="Avenir Heavy"/>
              </a:defRPr>
            </a:pPr>
            <a:r>
              <a:t>Creación y eliminación de nodos</a:t>
            </a:r>
          </a:p>
          <a:p>
            <a:pPr marL="0" indent="0">
              <a:buSzTx/>
              <a:buNone/>
            </a:pPr>
            <a:r>
              <a:t>La función </a:t>
            </a:r>
            <a:r>
              <a:rPr>
                <a:latin typeface="Avenir Heavy"/>
                <a:ea typeface="Avenir Heavy"/>
                <a:cs typeface="Avenir Heavy"/>
                <a:sym typeface="Avenir Heavy"/>
              </a:rPr>
              <a:t>removeChild()</a:t>
            </a:r>
            <a:r>
              <a:t> requiere como parámetro el nodo que se va a eliminar. Además, esta función debe ser invocada desde el elemento padre de ese nodo que se quiere eliminar</a:t>
            </a:r>
          </a:p>
        </p:txBody>
      </p:sp>
      <p:pic>
        <p:nvPicPr>
          <p:cNvPr id="167" name="Captura de pantalla 2017-03-08 a las 02.02.24.png"/>
          <p:cNvPicPr>
            <a:picLocks noChangeAspect="1"/>
          </p:cNvPicPr>
          <p:nvPr/>
        </p:nvPicPr>
        <p:blipFill>
          <a:blip r:embed="rId2">
            <a:extLst/>
          </a:blip>
          <a:stretch>
            <a:fillRect/>
          </a:stretch>
        </p:blipFill>
        <p:spPr>
          <a:xfrm>
            <a:off x="11310170" y="6022598"/>
            <a:ext cx="12906094" cy="16708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javascript</a:t>
            </a:r>
          </a:p>
        </p:txBody>
      </p:sp>
      <p:sp>
        <p:nvSpPr>
          <p:cNvPr id="170" name="Shape 170"/>
          <p:cNvSpPr/>
          <p:nvPr>
            <p:ph type="body" idx="1"/>
          </p:nvPr>
        </p:nvSpPr>
        <p:spPr>
          <a:xfrm>
            <a:off x="287434" y="2358014"/>
            <a:ext cx="23515090" cy="10282715"/>
          </a:xfrm>
          <a:prstGeom prst="rect">
            <a:avLst/>
          </a:prstGeom>
        </p:spPr>
        <p:txBody>
          <a:bodyPr/>
          <a:lstStyle/>
          <a:p>
            <a:pPr marL="0" indent="0">
              <a:buSzTx/>
              <a:buNone/>
              <a:defRPr>
                <a:latin typeface="Avenir Heavy"/>
                <a:ea typeface="Avenir Heavy"/>
                <a:cs typeface="Avenir Heavy"/>
                <a:sym typeface="Avenir Heavy"/>
              </a:defRPr>
            </a:pPr>
            <a:r>
              <a:t>Eventos</a:t>
            </a:r>
          </a:p>
          <a:p>
            <a:pPr marL="0" indent="0">
              <a:buSzTx/>
              <a:buNone/>
            </a:pPr>
            <a:r>
              <a:t>Los eventos hacen posible que los usuarios transmitan información a los programas. </a:t>
            </a:r>
          </a:p>
          <a:p>
            <a:pPr marL="0" indent="0">
              <a:buSzTx/>
              <a:buNone/>
            </a:pPr>
            <a:r>
              <a:t>JavaScript define numerosos eventos que permiten una interacción completa entre el usuario y las páginas/aplicaciones web. La pulsación de una tecla constituye un evento, así como pinchar o mover el ratón, seleccionar un elemento de un formulario, redimensionar la ventana del navegador, etc.</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all" i="0" spc="512" strike="noStrike" sz="32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