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37607ba47_8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37607ba47_8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37607ba47_8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37607ba47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37607ba47_8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37607ba47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7607ba47_8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7607ba47_8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37607ba47_8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37607ba47_8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37607ba47_8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37607ba47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37607ba4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37607ba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o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3" name="Google Shape;23;p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e Texto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" type="body"/>
          </p:nvPr>
        </p:nvSpPr>
        <p:spPr>
          <a:xfrm rot="5400000">
            <a:off x="3302435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Objet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cção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Dupl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1" name="Google Shape;51;p5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5" name="Google Shape;85;p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1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0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5" name="Google Shape;95;p1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44.png"/><Relationship Id="rId5" Type="http://schemas.openxmlformats.org/officeDocument/2006/relationships/image" Target="../media/image41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8.png"/><Relationship Id="rId8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png"/><Relationship Id="rId4" Type="http://schemas.openxmlformats.org/officeDocument/2006/relationships/image" Target="../media/image6.png"/><Relationship Id="rId5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ctrTitle"/>
          </p:nvPr>
        </p:nvSpPr>
        <p:spPr>
          <a:xfrm>
            <a:off x="1663908" y="3428998"/>
            <a:ext cx="64659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pt-PT"/>
              <a:t>Machine Learning </a:t>
            </a:r>
            <a:r>
              <a:rPr b="1" lang="pt-PT" sz="4400"/>
              <a:t>Sign Language Understanding</a:t>
            </a:r>
            <a:endParaRPr b="1"/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2772274" y="1454046"/>
            <a:ext cx="5357600" cy="19749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pt-PT"/>
              <a:t>Luís Fonseca nº 89066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lang="pt-PT"/>
              <a:t>Pedro Miguel nº 89069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lang="pt-PT"/>
              <a:t>TAA @ DETI UA – 2019/2020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lang="pt-PT"/>
              <a:t>Professora: Petia Georgieva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Neural Network - Multi-Layer Perceptron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950" y="1885350"/>
            <a:ext cx="68773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Neural Network - MLP</a:t>
            </a:r>
            <a:endParaRPr/>
          </a:p>
        </p:txBody>
      </p:sp>
      <p:cxnSp>
        <p:nvCxnSpPr>
          <p:cNvPr id="228" name="Google Shape;228;p23"/>
          <p:cNvCxnSpPr/>
          <p:nvPr/>
        </p:nvCxnSpPr>
        <p:spPr>
          <a:xfrm>
            <a:off x="5394159" y="1085564"/>
            <a:ext cx="0" cy="5542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3"/>
          <p:cNvCxnSpPr/>
          <p:nvPr/>
        </p:nvCxnSpPr>
        <p:spPr>
          <a:xfrm>
            <a:off x="990367" y="4235723"/>
            <a:ext cx="870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25" y="1333125"/>
            <a:ext cx="3339925" cy="5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250" y="1235775"/>
            <a:ext cx="4060850" cy="28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7600" y="4305725"/>
            <a:ext cx="3394975" cy="24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4450" y="2063913"/>
            <a:ext cx="3190875" cy="417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9150" y="2658000"/>
            <a:ext cx="2416175" cy="3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5394149" y="2916041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train accuracy: 0.7759456634521484 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test accuracy: 0.765131424713135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150" y="1414273"/>
            <a:ext cx="3143000" cy="278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4"/>
          <p:cNvCxnSpPr/>
          <p:nvPr/>
        </p:nvCxnSpPr>
        <p:spPr>
          <a:xfrm>
            <a:off x="5394159" y="1085564"/>
            <a:ext cx="0" cy="5542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24"/>
          <p:cNvCxnSpPr/>
          <p:nvPr/>
        </p:nvCxnSpPr>
        <p:spPr>
          <a:xfrm>
            <a:off x="990367" y="4235723"/>
            <a:ext cx="870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24"/>
          <p:cNvSpPr txBox="1"/>
          <p:nvPr>
            <p:ph type="title"/>
          </p:nvPr>
        </p:nvSpPr>
        <p:spPr>
          <a:xfrm>
            <a:off x="2700858" y="6388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Neural Network - MLP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Neural Network- Convolutional Neural Network</a:t>
            </a:r>
            <a:endParaRPr/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675" y="1946325"/>
            <a:ext cx="7221023" cy="410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Neural Network - CNN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6"/>
          <p:cNvCxnSpPr/>
          <p:nvPr/>
        </p:nvCxnSpPr>
        <p:spPr>
          <a:xfrm>
            <a:off x="5394159" y="1085564"/>
            <a:ext cx="0" cy="5542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26"/>
          <p:cNvCxnSpPr/>
          <p:nvPr/>
        </p:nvCxnSpPr>
        <p:spPr>
          <a:xfrm>
            <a:off x="990367" y="4235723"/>
            <a:ext cx="870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9" name="Google Shape;2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150" y="1885350"/>
            <a:ext cx="5336350" cy="17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04" y="4301075"/>
            <a:ext cx="4708751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3200" y="1259275"/>
            <a:ext cx="4089735" cy="6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3275" y="2094025"/>
            <a:ext cx="31908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1925" y="2548250"/>
            <a:ext cx="25622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4375" y="3012000"/>
            <a:ext cx="20097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Neural Network - CNN</a:t>
            </a:r>
            <a:endParaRPr/>
          </a:p>
        </p:txBody>
      </p:sp>
      <p:cxnSp>
        <p:nvCxnSpPr>
          <p:cNvPr id="270" name="Google Shape;270;p27"/>
          <p:cNvCxnSpPr/>
          <p:nvPr/>
        </p:nvCxnSpPr>
        <p:spPr>
          <a:xfrm>
            <a:off x="990367" y="4235723"/>
            <a:ext cx="870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27"/>
          <p:cNvCxnSpPr/>
          <p:nvPr/>
        </p:nvCxnSpPr>
        <p:spPr>
          <a:xfrm>
            <a:off x="5394159" y="1085564"/>
            <a:ext cx="0" cy="5542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2" name="Google Shape;2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00" y="1514123"/>
            <a:ext cx="3085150" cy="26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5394149" y="2916041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train accuracy: 0.9896907210350037 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test accuracy: </a:t>
            </a:r>
            <a:r>
              <a:rPr b="1" lang="pt-PT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0.9443099498748779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</a:t>
            </a:r>
            <a:endParaRPr/>
          </a:p>
        </p:txBody>
      </p:sp>
      <p:pic>
        <p:nvPicPr>
          <p:cNvPr id="279" name="Google Shape;2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613" y="3917869"/>
            <a:ext cx="7274775" cy="20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8"/>
          <p:cNvSpPr txBox="1"/>
          <p:nvPr/>
        </p:nvSpPr>
        <p:spPr>
          <a:xfrm>
            <a:off x="3182550" y="2160663"/>
            <a:ext cx="58269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500">
                <a:solidFill>
                  <a:srgbClr val="FFE599"/>
                </a:solidFill>
                <a:latin typeface="Maven Pro"/>
                <a:ea typeface="Maven Pro"/>
                <a:cs typeface="Maven Pro"/>
                <a:sym typeface="Maven Pro"/>
              </a:rPr>
              <a:t>Principais Limitações</a:t>
            </a:r>
            <a:endParaRPr b="1" sz="2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experiência</a:t>
            </a:r>
            <a:r>
              <a:rPr b="1" lang="pt-PT" sz="2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2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tamanho do dataset</a:t>
            </a:r>
            <a:endParaRPr b="1" sz="25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281" name="Google Shape;281;p28"/>
          <p:cNvCxnSpPr/>
          <p:nvPr/>
        </p:nvCxnSpPr>
        <p:spPr>
          <a:xfrm>
            <a:off x="990367" y="3549923"/>
            <a:ext cx="870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PT"/>
              <a:t>Os Dados </a:t>
            </a:r>
            <a:endParaRPr/>
          </a:p>
        </p:txBody>
      </p:sp>
      <p:pic>
        <p:nvPicPr>
          <p:cNvPr descr="Uma imagem com desenho&#10;&#10;Descrição gerada automaticamente" id="127" name="Google Shape;12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357" y="1085564"/>
            <a:ext cx="4180223" cy="31351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4"/>
          <p:cNvCxnSpPr/>
          <p:nvPr/>
        </p:nvCxnSpPr>
        <p:spPr>
          <a:xfrm>
            <a:off x="990367" y="4235723"/>
            <a:ext cx="870826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a imagem com gato, vidro&#10;&#10;Descrição gerada automaticamente" id="129" name="Google Shape;1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2740" y="2430200"/>
            <a:ext cx="5583903" cy="13833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fotografia, olhar, em pé, espelho&#10;&#10;Descrição gerada automaticamente" id="130" name="Google Shape;130;p14"/>
          <p:cNvPicPr preferRelativeResize="0"/>
          <p:nvPr/>
        </p:nvPicPr>
        <p:blipFill rotWithShape="1">
          <a:blip r:embed="rId5">
            <a:alphaModFix/>
          </a:blip>
          <a:srcRect b="0" l="2433" r="0" t="0"/>
          <a:stretch/>
        </p:blipFill>
        <p:spPr>
          <a:xfrm>
            <a:off x="5602739" y="4525483"/>
            <a:ext cx="5583903" cy="14256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4"/>
          <p:cNvCxnSpPr/>
          <p:nvPr/>
        </p:nvCxnSpPr>
        <p:spPr>
          <a:xfrm>
            <a:off x="5394159" y="1085564"/>
            <a:ext cx="1" cy="554271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PT"/>
              <a:t>Considerações</a:t>
            </a:r>
            <a:endParaRPr/>
          </a:p>
        </p:txBody>
      </p:sp>
      <p:pic>
        <p:nvPicPr>
          <p:cNvPr descr="scikit-learn – Wikipédia, a enciclopédia livre"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706" y="2474580"/>
            <a:ext cx="3271473" cy="17611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5"/>
          <p:cNvCxnSpPr/>
          <p:nvPr/>
        </p:nvCxnSpPr>
        <p:spPr>
          <a:xfrm>
            <a:off x="990367" y="4235723"/>
            <a:ext cx="870826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ome - Keras Documentation" id="139" name="Google Shape;1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580" y="4235723"/>
            <a:ext cx="4936958" cy="143171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/>
          <p:nvPr/>
        </p:nvSpPr>
        <p:spPr>
          <a:xfrm>
            <a:off x="5701259" y="4277838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F2F2F2"/>
                </a:solidFill>
                <a:latin typeface="Maven Pro"/>
                <a:ea typeface="Maven Pro"/>
                <a:cs typeface="Maven Pro"/>
                <a:sym typeface="Maven Pro"/>
              </a:rPr>
              <a:t>    tamanho: 64 x 64;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F2F2F2"/>
                </a:solidFill>
                <a:latin typeface="Maven Pro"/>
                <a:ea typeface="Maven Pro"/>
                <a:cs typeface="Maven Pro"/>
                <a:sym typeface="Maven Pro"/>
              </a:rPr>
              <a:t>    espaço de cores: cinza;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F2F2F2"/>
                </a:solidFill>
                <a:latin typeface="Maven Pro"/>
                <a:ea typeface="Maven Pro"/>
                <a:cs typeface="Maven Pro"/>
                <a:sym typeface="Maven Pro"/>
              </a:rPr>
              <a:t>    formato do ficheiro: npy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F2F2F2"/>
                </a:solidFill>
                <a:latin typeface="Maven Pro"/>
                <a:ea typeface="Maven Pro"/>
                <a:cs typeface="Maven Pro"/>
                <a:sym typeface="Maven Pro"/>
              </a:rPr>
              <a:t>    numero de classes: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F2F2F2"/>
                </a:solidFill>
                <a:latin typeface="Maven Pro"/>
                <a:ea typeface="Maven Pro"/>
                <a:cs typeface="Maven Pro"/>
                <a:sym typeface="Maven Pro"/>
              </a:rPr>
              <a:t>    numero de participantes: 218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F2F2F2"/>
                </a:solidFill>
                <a:latin typeface="Maven Pro"/>
                <a:ea typeface="Maven Pro"/>
                <a:cs typeface="Maven Pro"/>
                <a:sym typeface="Maven Pro"/>
              </a:rPr>
              <a:t>    numero de exemplos por participante: 10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7088" y="1518068"/>
            <a:ext cx="4152274" cy="2567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5"/>
          <p:cNvCxnSpPr/>
          <p:nvPr/>
        </p:nvCxnSpPr>
        <p:spPr>
          <a:xfrm>
            <a:off x="5858851" y="1085564"/>
            <a:ext cx="1" cy="554271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PT"/>
              <a:t>Logistic Regression</a:t>
            </a:r>
            <a:endParaRPr/>
          </a:p>
        </p:txBody>
      </p:sp>
      <p:cxnSp>
        <p:nvCxnSpPr>
          <p:cNvPr id="148" name="Google Shape;148;p16"/>
          <p:cNvCxnSpPr/>
          <p:nvPr/>
        </p:nvCxnSpPr>
        <p:spPr>
          <a:xfrm>
            <a:off x="990367" y="4235723"/>
            <a:ext cx="870826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6"/>
          <p:cNvCxnSpPr/>
          <p:nvPr/>
        </p:nvCxnSpPr>
        <p:spPr>
          <a:xfrm>
            <a:off x="5394159" y="1085564"/>
            <a:ext cx="1" cy="554271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a imagem com mapa&#10;&#10;Descrição gerada automaticamente"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3475"/>
          <a:stretch/>
        </p:blipFill>
        <p:spPr>
          <a:xfrm>
            <a:off x="5543693" y="1346669"/>
            <a:ext cx="3841600" cy="2781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captura de ecrã&#10;&#10;Descrição gerada automaticamente"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9892" y="4364680"/>
            <a:ext cx="3194734" cy="2396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captura de ecrã&#10;&#10;Descrição gerada automaticamente" id="152" name="Google Shape;15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3693" y="4343725"/>
            <a:ext cx="3194729" cy="239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43" y="2511536"/>
            <a:ext cx="527175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466" y="2979060"/>
            <a:ext cx="5012462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18993" y="3208836"/>
            <a:ext cx="3200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17928" y="3483220"/>
            <a:ext cx="381000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PT"/>
              <a:t>Logistic Regression</a:t>
            </a:r>
            <a:endParaRPr/>
          </a:p>
        </p:txBody>
      </p:sp>
      <p:pic>
        <p:nvPicPr>
          <p:cNvPr descr="Uma imagem com fotografia, computador, remoto, jogador&#10;&#10;Descrição gerada automaticamente" id="162" name="Google Shape;1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317" y="4302177"/>
            <a:ext cx="4248150" cy="243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7"/>
          <p:cNvCxnSpPr/>
          <p:nvPr/>
        </p:nvCxnSpPr>
        <p:spPr>
          <a:xfrm>
            <a:off x="990367" y="4235723"/>
            <a:ext cx="870826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7"/>
          <p:cNvSpPr/>
          <p:nvPr/>
        </p:nvSpPr>
        <p:spPr>
          <a:xfrm>
            <a:off x="5518449" y="4419600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train accuracy: 0.9496664645239539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test accuracy: 0.7602905569007264</a:t>
            </a:r>
            <a:endParaRPr/>
          </a:p>
        </p:txBody>
      </p:sp>
      <p:pic>
        <p:nvPicPr>
          <p:cNvPr descr="Uma imagem com computador, teclado&#10;&#10;Descrição gerada automaticamente" id="165" name="Google Shape;165;p17"/>
          <p:cNvPicPr preferRelativeResize="0"/>
          <p:nvPr/>
        </p:nvPicPr>
        <p:blipFill rotWithShape="1">
          <a:blip r:embed="rId4">
            <a:alphaModFix/>
          </a:blip>
          <a:srcRect b="0" l="13222" r="7796" t="0"/>
          <a:stretch/>
        </p:blipFill>
        <p:spPr>
          <a:xfrm>
            <a:off x="1306114" y="1127708"/>
            <a:ext cx="3772298" cy="29241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7"/>
          <p:cNvCxnSpPr/>
          <p:nvPr/>
        </p:nvCxnSpPr>
        <p:spPr>
          <a:xfrm>
            <a:off x="5394159" y="1085564"/>
            <a:ext cx="1" cy="554271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PT"/>
              <a:t>SVM – Linear Kernel</a:t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990367" y="4235723"/>
            <a:ext cx="870826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5394159" y="1085564"/>
            <a:ext cx="1" cy="554271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a imagem com captura de ecrã&#10;&#10;Descrição gerada automaticamente" id="174" name="Google Shape;174;p18"/>
          <p:cNvPicPr preferRelativeResize="0"/>
          <p:nvPr/>
        </p:nvPicPr>
        <p:blipFill rotWithShape="1">
          <a:blip r:embed="rId3">
            <a:alphaModFix/>
          </a:blip>
          <a:srcRect b="0" l="1840" r="5946" t="4604"/>
          <a:stretch/>
        </p:blipFill>
        <p:spPr>
          <a:xfrm>
            <a:off x="5561357" y="1311183"/>
            <a:ext cx="3657903" cy="2838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mapa, texto&#10;&#10;Descrição gerada automaticamente" id="175" name="Google Shape;175;p18"/>
          <p:cNvPicPr preferRelativeResize="0"/>
          <p:nvPr/>
        </p:nvPicPr>
        <p:blipFill rotWithShape="1">
          <a:blip r:embed="rId4">
            <a:alphaModFix/>
          </a:blip>
          <a:srcRect b="0" l="0" r="6202" t="5233"/>
          <a:stretch/>
        </p:blipFill>
        <p:spPr>
          <a:xfrm>
            <a:off x="2047013" y="4333885"/>
            <a:ext cx="3263548" cy="2472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captura de ecrã&#10;&#10;Descrição gerada automaticamente" id="176" name="Google Shape;176;p18"/>
          <p:cNvPicPr preferRelativeResize="0"/>
          <p:nvPr/>
        </p:nvPicPr>
        <p:blipFill rotWithShape="1">
          <a:blip r:embed="rId5">
            <a:alphaModFix/>
          </a:blip>
          <a:srcRect b="0" l="0" r="6738" t="5328"/>
          <a:stretch/>
        </p:blipFill>
        <p:spPr>
          <a:xfrm>
            <a:off x="5561357" y="4322125"/>
            <a:ext cx="3263548" cy="248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8676" y="1821610"/>
            <a:ext cx="5407881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49750" y="2268452"/>
            <a:ext cx="24098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85383" y="2683584"/>
            <a:ext cx="3480087" cy="361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93997" y="3101933"/>
            <a:ext cx="3778832" cy="34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PT"/>
              <a:t>SVM – Linear Kernel</a:t>
            </a:r>
            <a:endParaRPr/>
          </a:p>
        </p:txBody>
      </p:sp>
      <p:pic>
        <p:nvPicPr>
          <p:cNvPr descr="Uma imagem com remoto, fotografia, monitor, preto&#10;&#10;Descrição gerada automaticamente"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130" y="4291211"/>
            <a:ext cx="42672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teclado, computador&#10;&#10;Descrição gerada automaticamente" id="187" name="Google Shape;187;p19"/>
          <p:cNvPicPr preferRelativeResize="0"/>
          <p:nvPr/>
        </p:nvPicPr>
        <p:blipFill rotWithShape="1">
          <a:blip r:embed="rId4">
            <a:alphaModFix/>
          </a:blip>
          <a:srcRect b="0" l="9098" r="10869" t="5352"/>
          <a:stretch/>
        </p:blipFill>
        <p:spPr>
          <a:xfrm>
            <a:off x="1831525" y="1064318"/>
            <a:ext cx="3512976" cy="31159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9"/>
          <p:cNvCxnSpPr/>
          <p:nvPr/>
        </p:nvCxnSpPr>
        <p:spPr>
          <a:xfrm>
            <a:off x="990367" y="4235723"/>
            <a:ext cx="870826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9"/>
          <p:cNvCxnSpPr/>
          <p:nvPr/>
        </p:nvCxnSpPr>
        <p:spPr>
          <a:xfrm>
            <a:off x="5394159" y="1085564"/>
            <a:ext cx="1" cy="554271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9"/>
          <p:cNvSpPr/>
          <p:nvPr/>
        </p:nvSpPr>
        <p:spPr>
          <a:xfrm>
            <a:off x="5443818" y="4291211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train accuracy: 0.9866585809581565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test accuracy: 0.8280871670702179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PT"/>
              <a:t>SVM – RBF Kernel</a:t>
            </a:r>
            <a:endParaRPr/>
          </a:p>
        </p:txBody>
      </p:sp>
      <p:cxnSp>
        <p:nvCxnSpPr>
          <p:cNvPr id="196" name="Google Shape;196;p20"/>
          <p:cNvCxnSpPr/>
          <p:nvPr/>
        </p:nvCxnSpPr>
        <p:spPr>
          <a:xfrm>
            <a:off x="990367" y="4235723"/>
            <a:ext cx="870826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0"/>
          <p:cNvCxnSpPr/>
          <p:nvPr/>
        </p:nvCxnSpPr>
        <p:spPr>
          <a:xfrm>
            <a:off x="5394159" y="1085564"/>
            <a:ext cx="1" cy="554271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8" name="Google Shape;1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8676" y="1821610"/>
            <a:ext cx="5407881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9750" y="2268452"/>
            <a:ext cx="24098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5383" y="2683584"/>
            <a:ext cx="3480087" cy="361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3997" y="3101933"/>
            <a:ext cx="3778832" cy="3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9057" y="3507552"/>
            <a:ext cx="4930434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captura de ecrã&#10;&#10;Descrição gerada automaticamente" id="203" name="Google Shape;203;p20"/>
          <p:cNvPicPr preferRelativeResize="0"/>
          <p:nvPr/>
        </p:nvPicPr>
        <p:blipFill rotWithShape="1">
          <a:blip r:embed="rId8">
            <a:alphaModFix/>
          </a:blip>
          <a:srcRect b="0" l="3097" r="7111" t="3549"/>
          <a:stretch/>
        </p:blipFill>
        <p:spPr>
          <a:xfrm>
            <a:off x="5912000" y="1310413"/>
            <a:ext cx="3480099" cy="2803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captura de ecrã&#10;&#10;Descrição gerada automaticamente" id="204" name="Google Shape;204;p20"/>
          <p:cNvPicPr preferRelativeResize="0"/>
          <p:nvPr/>
        </p:nvPicPr>
        <p:blipFill rotWithShape="1">
          <a:blip r:embed="rId9">
            <a:alphaModFix/>
          </a:blip>
          <a:srcRect b="0" l="2917" r="7589" t="3873"/>
          <a:stretch/>
        </p:blipFill>
        <p:spPr>
          <a:xfrm>
            <a:off x="1593999" y="4311925"/>
            <a:ext cx="3204635" cy="258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m captura de ecrã&#10;&#10;Descrição gerada automaticamente" id="205" name="Google Shape;205;p20"/>
          <p:cNvPicPr preferRelativeResize="0"/>
          <p:nvPr/>
        </p:nvPicPr>
        <p:blipFill rotWithShape="1">
          <a:blip r:embed="rId10">
            <a:alphaModFix/>
          </a:blip>
          <a:srcRect b="0" l="2192" r="7595" t="6507"/>
          <a:stretch/>
        </p:blipFill>
        <p:spPr>
          <a:xfrm>
            <a:off x="5989675" y="4281375"/>
            <a:ext cx="3204626" cy="249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2611438" y="808038"/>
            <a:ext cx="7958137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pt-PT"/>
              <a:t>SVM – </a:t>
            </a:r>
            <a:r>
              <a:rPr lang="pt-PT"/>
              <a:t>RBF </a:t>
            </a:r>
            <a:r>
              <a:rPr lang="pt-PT"/>
              <a:t>Kernel</a:t>
            </a:r>
            <a:endParaRPr/>
          </a:p>
        </p:txBody>
      </p:sp>
      <p:pic>
        <p:nvPicPr>
          <p:cNvPr descr="Uma imagem com remoto, jogo, vídeo, wii&#10;&#10;Descrição gerada automaticamente" id="211" name="Google Shape;2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375" y="4313175"/>
            <a:ext cx="4042575" cy="231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1"/>
          <p:cNvCxnSpPr/>
          <p:nvPr/>
        </p:nvCxnSpPr>
        <p:spPr>
          <a:xfrm>
            <a:off x="990367" y="4235723"/>
            <a:ext cx="8708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21"/>
          <p:cNvCxnSpPr/>
          <p:nvPr/>
        </p:nvCxnSpPr>
        <p:spPr>
          <a:xfrm>
            <a:off x="5394159" y="1085564"/>
            <a:ext cx="0" cy="5542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21"/>
          <p:cNvSpPr txBox="1"/>
          <p:nvPr/>
        </p:nvSpPr>
        <p:spPr>
          <a:xfrm>
            <a:off x="5453775" y="4158275"/>
            <a:ext cx="58269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train </a:t>
            </a:r>
            <a:r>
              <a:rPr b="1" lang="pt-PT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accuracy: 0.9969678593086719 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test accuracy: 0.8619854721549637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15" name="Google Shape;215;p21"/>
          <p:cNvPicPr preferRelativeResize="0"/>
          <p:nvPr/>
        </p:nvPicPr>
        <p:blipFill rotWithShape="1">
          <a:blip r:embed="rId4">
            <a:alphaModFix/>
          </a:blip>
          <a:srcRect b="0" l="8890" r="10872" t="0"/>
          <a:stretch/>
        </p:blipFill>
        <p:spPr>
          <a:xfrm>
            <a:off x="1774025" y="1085575"/>
            <a:ext cx="3287515" cy="30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