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l-proyecto-final-ecg.herokuapp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bhigyandatta/ecg-heartbeat-classification-smote/notebook" TargetMode="External"/><Relationship Id="rId2" Type="http://schemas.openxmlformats.org/officeDocument/2006/relationships/hyperlink" Target="https://www.kaggle.com/code/gregoiredc/arrhythmia-on-ecg-classification-using-cn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ensemble.RandomForestClassifier.html?highlight=random+fore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machinelearning.com/clasificacion-con-datos-desbalanceados/" TargetMode="External"/><Relationship Id="rId2" Type="http://schemas.openxmlformats.org/officeDocument/2006/relationships/hyperlink" Target="https://www.my-ekg.com/generalidades-ekg/papel-ek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hysionet.org/content/mitdb/1.0.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67D0B-2F9B-1EBE-D73E-6A225124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Electrocardiograma</a:t>
            </a:r>
            <a:r>
              <a:rPr lang="en-US" dirty="0"/>
              <a:t>   (</a:t>
            </a:r>
            <a:r>
              <a:rPr lang="es-UY" dirty="0" err="1"/>
              <a:t>Ecg</a:t>
            </a:r>
            <a:r>
              <a:rPr lang="es-UY" dirty="0"/>
              <a:t>)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0B067-B840-15F9-CAAE-2BC71209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UY" dirty="0"/>
              <a:t>Nadia Martin</a:t>
            </a:r>
          </a:p>
          <a:p>
            <a:pPr algn="l"/>
            <a:r>
              <a:rPr lang="es-UY" dirty="0"/>
              <a:t>Alejandro </a:t>
            </a:r>
            <a:r>
              <a:rPr lang="es-UY" dirty="0" err="1"/>
              <a:t>Wohlwend</a:t>
            </a:r>
            <a:endParaRPr lang="es-UY" dirty="0"/>
          </a:p>
          <a:p>
            <a:pPr algn="l"/>
            <a:r>
              <a:rPr lang="es-UY" dirty="0"/>
              <a:t>Luis Oliari 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1CDB5C81-ABE0-3C9A-E8E2-5C331DDFD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578" r="25578"/>
          <a:stretch>
            <a:fillRect/>
          </a:stretch>
        </p:blipFill>
        <p:spPr>
          <a:xfrm>
            <a:off x="8124825" y="1122363"/>
            <a:ext cx="2790825" cy="3867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505772-DF77-A953-E627-B8F3308B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2BAE5EC-6C48-0773-AFB6-ED3DA9917328}"/>
              </a:ext>
            </a:extLst>
          </p:cNvPr>
          <p:cNvSpPr txBox="1"/>
          <p:nvPr/>
        </p:nvSpPr>
        <p:spPr>
          <a:xfrm>
            <a:off x="2072985" y="826715"/>
            <a:ext cx="8794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Redes 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Neuronales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Convolucionales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8245649-F0CB-58D6-6B9F-3BDDEC919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44898"/>
              </p:ext>
            </p:extLst>
          </p:nvPr>
        </p:nvGraphicFramePr>
        <p:xfrm>
          <a:off x="481013" y="2686050"/>
          <a:ext cx="108378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39256" imgH="2371554" progId="Excel.Sheet.12">
                  <p:embed/>
                </p:oleObj>
              </mc:Choice>
              <mc:Fallback>
                <p:oleObj name="Worksheet" r:id="rId2" imgW="10839256" imgH="2371554" progId="Excel.Sheet.12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013" y="2686050"/>
                        <a:ext cx="10837862" cy="23717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BE5EC2EC-7493-CF64-A320-A4BC9057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0541A-3AB7-320A-C607-6A88D3A6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227803" cy="1049235"/>
          </a:xfrm>
        </p:spPr>
        <p:txBody>
          <a:bodyPr>
            <a:normAutofit fontScale="90000"/>
          </a:bodyPr>
          <a:lstStyle/>
          <a:p>
            <a:pPr defTabSz="457200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Modelo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seleccionado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Random Forest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Undersampling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RandomSearchCV</a:t>
            </a:r>
            <a:endParaRPr lang="es-UY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16D07D-8811-3FE3-242A-34D4E3CE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1962942"/>
            <a:ext cx="4204749" cy="43961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5210F3A-DC3D-6CF0-F40F-29E8FEE3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8" t="29889" r="42053" b="38662"/>
          <a:stretch/>
        </p:blipFill>
        <p:spPr>
          <a:xfrm>
            <a:off x="5485804" y="2286000"/>
            <a:ext cx="6304414" cy="37500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703593-2887-5C6F-D1E2-0460B2FF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571639-5E44-DE7A-357D-44227C0D662F}"/>
              </a:ext>
            </a:extLst>
          </p:cNvPr>
          <p:cNvSpPr txBox="1"/>
          <p:nvPr/>
        </p:nvSpPr>
        <p:spPr>
          <a:xfrm>
            <a:off x="2008909" y="3251260"/>
            <a:ext cx="8853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sz="3200" dirty="0">
                <a:hlinkClick r:id="rId2"/>
              </a:rPr>
              <a:t>https://ml-proyecto-final-ecg.herokuapp.com/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6070-BCCB-791D-88CE-38A46A3E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1C06-CB0A-8189-7321-165C7880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Referencias:</a:t>
            </a:r>
            <a:endParaRPr lang="es-UY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FBFDEC-A110-129D-AFE5-7396C8C782AA}"/>
              </a:ext>
            </a:extLst>
          </p:cNvPr>
          <p:cNvSpPr txBox="1"/>
          <p:nvPr/>
        </p:nvSpPr>
        <p:spPr>
          <a:xfrm>
            <a:off x="3044537" y="2171715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https://www.kaggle.com/code/gregoiredc/arrhythmia-on-ecg-classification-using-cnn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5B9134-30DC-B773-79EE-24D91F523254}"/>
              </a:ext>
            </a:extLst>
          </p:cNvPr>
          <p:cNvSpPr txBox="1"/>
          <p:nvPr/>
        </p:nvSpPr>
        <p:spPr>
          <a:xfrm>
            <a:off x="3051464" y="3099970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https://www.kaggle.com/code/abhigyandatta/ecg-heartbeat-classification-smote/notebook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109733-A67D-FF12-4934-1A9BD27BAB78}"/>
              </a:ext>
            </a:extLst>
          </p:cNvPr>
          <p:cNvSpPr txBox="1"/>
          <p:nvPr/>
        </p:nvSpPr>
        <p:spPr>
          <a:xfrm>
            <a:off x="3051464" y="4089846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https://www.kaggle.com/code/gregoiredc/arrhythmia-on-ecg-classification-using-cnn/notebook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A403EC-55E2-BCA4-A0E4-8BA4E575BA32}"/>
              </a:ext>
            </a:extLst>
          </p:cNvPr>
          <p:cNvSpPr txBox="1"/>
          <p:nvPr/>
        </p:nvSpPr>
        <p:spPr>
          <a:xfrm>
            <a:off x="3051464" y="5019378"/>
            <a:ext cx="610292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NovaRegular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https://scikit-learn.org/stable/modules/generated/sklearn.ensemble.RandomForestClassifier.html?highlight=random+forest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072123-7A56-2FD2-FFE9-41825D978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1C06-CB0A-8189-7321-165C7880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Referencias</a:t>
            </a:r>
            <a:r>
              <a:rPr lang="en-US" sz="3200" dirty="0"/>
              <a:t>:</a:t>
            </a:r>
            <a:endParaRPr lang="es-U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BC5485-8661-F7DD-0EBD-3B5C4274E3F7}"/>
              </a:ext>
            </a:extLst>
          </p:cNvPr>
          <p:cNvSpPr txBox="1"/>
          <p:nvPr/>
        </p:nvSpPr>
        <p:spPr>
          <a:xfrm>
            <a:off x="3162300" y="2007502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UY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https://www.my-ekg.com/generalidades-ekg/papel-ekg.html</a:t>
            </a:r>
            <a:r>
              <a:rPr lang="es-UY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7C62F9-BA33-3A1B-FE59-8709EEFBDAC8}"/>
              </a:ext>
            </a:extLst>
          </p:cNvPr>
          <p:cNvSpPr txBox="1"/>
          <p:nvPr/>
        </p:nvSpPr>
        <p:spPr>
          <a:xfrm>
            <a:off x="3044537" y="3771275"/>
            <a:ext cx="6102926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https://www.kaggle.com/code/residentmario/undersampling-and-oversampling-imbalanced-data/notebook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8983AB-81F4-F21E-E42E-AAE6C383D070}"/>
              </a:ext>
            </a:extLst>
          </p:cNvPr>
          <p:cNvSpPr txBox="1"/>
          <p:nvPr/>
        </p:nvSpPr>
        <p:spPr>
          <a:xfrm>
            <a:off x="3051464" y="3100579"/>
            <a:ext cx="6102926" cy="670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https://www.aprendemachinelearning.com/clasificacion-con-datos-desbalanceados/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714B8F-F944-14C0-4558-2CD00EC9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46E80E-4211-5B64-16BF-4C8083B6E712}"/>
              </a:ext>
            </a:extLst>
          </p:cNvPr>
          <p:cNvSpPr txBox="1"/>
          <p:nvPr/>
        </p:nvSpPr>
        <p:spPr>
          <a:xfrm>
            <a:off x="2718955" y="1283915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Definición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problema</a:t>
            </a:r>
            <a:endParaRPr lang="es-UY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0E978-1AEF-31D7-A2B5-44F63780FEF5}"/>
              </a:ext>
            </a:extLst>
          </p:cNvPr>
          <p:cNvSpPr txBox="1"/>
          <p:nvPr/>
        </p:nvSpPr>
        <p:spPr>
          <a:xfrm>
            <a:off x="3051464" y="2167115"/>
            <a:ext cx="6102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arritmias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un </a:t>
            </a:r>
            <a:r>
              <a:rPr lang="en-US" dirty="0" err="1"/>
              <a:t>electrocardiograma</a:t>
            </a:r>
            <a:r>
              <a:rPr lang="en-US" dirty="0"/>
              <a:t> (ECG).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348374-A4ED-FC2B-3F0B-268E938FE066}"/>
              </a:ext>
            </a:extLst>
          </p:cNvPr>
          <p:cNvSpPr txBox="1"/>
          <p:nvPr/>
        </p:nvSpPr>
        <p:spPr>
          <a:xfrm>
            <a:off x="3051464" y="3251261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Base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datos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56B366-A455-208C-91B3-5CC7DC6E4C79}"/>
              </a:ext>
            </a:extLst>
          </p:cNvPr>
          <p:cNvSpPr txBox="1"/>
          <p:nvPr/>
        </p:nvSpPr>
        <p:spPr>
          <a:xfrm>
            <a:off x="3044537" y="4173703"/>
            <a:ext cx="6102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base de datos de arritmias de MIT-BIH contiene 48 extractos de media hora de registros de ECG ambulatorios de dos canales, obtenidos de 47 sujetos estudiados por el Laboratorio de Arritmias de BIH entre 1975 y 1979. </a:t>
            </a:r>
          </a:p>
          <a:p>
            <a:pPr marL="0" indent="0">
              <a:buNone/>
            </a:pPr>
            <a:r>
              <a:rPr lang="es-AR" dirty="0"/>
              <a:t>     fuentes: </a:t>
            </a:r>
            <a:r>
              <a:rPr lang="es-AR" u="sng" dirty="0">
                <a:hlinkClick r:id="rId2"/>
              </a:rPr>
              <a:t>https://physionet.org/content/mitdb/1.0.0/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6483F76-C261-D01D-3330-ACF71EF2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7DD4-A603-DF51-2E82-43631347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Que es un ECG?</a:t>
            </a:r>
            <a:endParaRPr lang="es-UY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D6EFCEB-8ED3-95F5-1ED0-E8BD3CD08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740802"/>
            <a:ext cx="5716405" cy="331230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2BA3699-7078-44E7-1E5E-68309699E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90104" y="1766493"/>
            <a:ext cx="2073095" cy="1882903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800C0-B02A-12EE-D61E-DA734236B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94473"/>
            <a:ext cx="6096000" cy="21194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B82022-857A-FF2E-39AF-06E37F10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CB422-6701-4217-72CB-4AF74B41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EDA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6BC89-EFA8-ABCA-D1AA-219F6D5E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237405"/>
            <a:ext cx="9291215" cy="3450613"/>
          </a:xfrm>
        </p:spPr>
        <p:txBody>
          <a:bodyPr/>
          <a:lstStyle/>
          <a:p>
            <a:r>
              <a:rPr lang="en-US" sz="1800" dirty="0"/>
              <a:t>Un dataset train de 87554 </a:t>
            </a:r>
            <a:r>
              <a:rPr lang="en-US" sz="1800" dirty="0" err="1"/>
              <a:t>observaciones</a:t>
            </a:r>
            <a:r>
              <a:rPr lang="en-US" sz="1800" dirty="0"/>
              <a:t>.</a:t>
            </a:r>
          </a:p>
          <a:p>
            <a:r>
              <a:rPr lang="en-US" sz="1800" dirty="0"/>
              <a:t>Un dataset test de 21892 </a:t>
            </a:r>
            <a:r>
              <a:rPr lang="en-US" sz="1800" dirty="0" err="1"/>
              <a:t>observaciones</a:t>
            </a:r>
            <a:r>
              <a:rPr lang="en-US" sz="1800" dirty="0"/>
              <a:t>.</a:t>
            </a:r>
          </a:p>
          <a:p>
            <a:r>
              <a:rPr lang="en-US" sz="1800" dirty="0"/>
              <a:t>Una </a:t>
            </a:r>
            <a:r>
              <a:rPr lang="en-US" sz="1800" dirty="0" err="1"/>
              <a:t>relación</a:t>
            </a:r>
            <a:r>
              <a:rPr lang="en-US" sz="1800" dirty="0"/>
              <a:t> de (95:5) entre dataset train y test.</a:t>
            </a:r>
          </a:p>
          <a:p>
            <a:r>
              <a:rPr lang="en-US" sz="1800" dirty="0"/>
              <a:t>El dataset </a:t>
            </a:r>
            <a:r>
              <a:rPr lang="en-US" sz="1800" dirty="0" err="1"/>
              <a:t>tiene</a:t>
            </a:r>
            <a:r>
              <a:rPr lang="en-US" sz="1800" dirty="0"/>
              <a:t> 186 variables </a:t>
            </a:r>
            <a:r>
              <a:rPr lang="es-ES" sz="1800" dirty="0"/>
              <a:t>numéricas</a:t>
            </a:r>
            <a:r>
              <a:rPr lang="en-US" sz="1800" dirty="0"/>
              <a:t> </a:t>
            </a:r>
            <a:r>
              <a:rPr lang="en-US" sz="1800" dirty="0" err="1"/>
              <a:t>independientes</a:t>
            </a:r>
            <a:r>
              <a:rPr lang="en-US" sz="1800" dirty="0"/>
              <a:t> y </a:t>
            </a:r>
            <a:r>
              <a:rPr lang="en-US" sz="1800" dirty="0" err="1"/>
              <a:t>una</a:t>
            </a:r>
            <a:r>
              <a:rPr lang="en-US" sz="1800" dirty="0"/>
              <a:t> variable </a:t>
            </a:r>
            <a:r>
              <a:rPr lang="en-US" sz="1800" dirty="0" err="1"/>
              <a:t>categórica</a:t>
            </a:r>
            <a:r>
              <a:rPr lang="en-US" sz="1800" dirty="0"/>
              <a:t> </a:t>
            </a:r>
            <a:r>
              <a:rPr lang="en-US" sz="1800" dirty="0" err="1"/>
              <a:t>dependiente</a:t>
            </a:r>
            <a:r>
              <a:rPr lang="en-US" sz="1800" dirty="0"/>
              <a:t>.</a:t>
            </a:r>
          </a:p>
          <a:p>
            <a:r>
              <a:rPr lang="en-US" sz="1800" dirty="0"/>
              <a:t>Las variables </a:t>
            </a:r>
            <a:r>
              <a:rPr lang="en-US" sz="1800" dirty="0" err="1"/>
              <a:t>estan</a:t>
            </a:r>
            <a:r>
              <a:rPr lang="en-US" sz="1800" dirty="0"/>
              <a:t> </a:t>
            </a:r>
            <a:r>
              <a:rPr lang="en-US" sz="1800" dirty="0" err="1"/>
              <a:t>normalizadas</a:t>
            </a:r>
            <a:r>
              <a:rPr lang="en-US" sz="1800" dirty="0"/>
              <a:t> entre (0-1)mV y </a:t>
            </a:r>
            <a:r>
              <a:rPr lang="en-US" sz="1800" dirty="0" err="1"/>
              <a:t>autocorrelacionadas</a:t>
            </a:r>
            <a:r>
              <a:rPr lang="en-US" sz="1800" dirty="0"/>
              <a:t> (se </a:t>
            </a:r>
            <a:r>
              <a:rPr lang="en-US" sz="1800" dirty="0" err="1"/>
              <a:t>registra</a:t>
            </a:r>
            <a:r>
              <a:rPr lang="en-US" sz="1800" dirty="0"/>
              <a:t> la </a:t>
            </a:r>
            <a:r>
              <a:rPr lang="en-US" sz="1800" dirty="0" err="1"/>
              <a:t>lectura</a:t>
            </a:r>
            <a:r>
              <a:rPr lang="en-US" sz="1800" dirty="0"/>
              <a:t> de </a:t>
            </a:r>
            <a:r>
              <a:rPr lang="en-US" sz="1800" dirty="0" err="1"/>
              <a:t>potencia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intervalos</a:t>
            </a:r>
            <a:r>
              <a:rPr lang="en-US" sz="1800" dirty="0"/>
              <a:t> de a 0,04seg), </a:t>
            </a:r>
            <a:r>
              <a:rPr lang="en-US" sz="1800" dirty="0" err="1"/>
              <a:t>tomadas</a:t>
            </a:r>
            <a:r>
              <a:rPr lang="en-US" sz="1800" dirty="0"/>
              <a:t> a 125Hz.</a:t>
            </a:r>
          </a:p>
          <a:p>
            <a:endParaRPr lang="es-UY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4D2C5B-99B9-D54C-2DF9-4849F977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57BB79-FFB7-4DAD-8D2A-CCBECC7A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77" y="892632"/>
            <a:ext cx="5667375" cy="5476875"/>
          </a:xfrm>
          <a:prstGeom prst="rect">
            <a:avLst/>
          </a:prstGeom>
        </p:spPr>
      </p:pic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B16F1EF3-363E-938D-2693-DD544BFB2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625767"/>
              </p:ext>
            </p:extLst>
          </p:nvPr>
        </p:nvGraphicFramePr>
        <p:xfrm>
          <a:off x="854354" y="3631067"/>
          <a:ext cx="3328176" cy="23627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7113">
                  <a:extLst>
                    <a:ext uri="{9D8B030D-6E8A-4147-A177-3AD203B41FA5}">
                      <a16:colId xmlns:a16="http://schemas.microsoft.com/office/drawing/2014/main" val="2475845995"/>
                    </a:ext>
                  </a:extLst>
                </a:gridCol>
                <a:gridCol w="2381063">
                  <a:extLst>
                    <a:ext uri="{9D8B030D-6E8A-4147-A177-3AD203B41FA5}">
                      <a16:colId xmlns:a16="http://schemas.microsoft.com/office/drawing/2014/main" val="1351365080"/>
                    </a:ext>
                  </a:extLst>
                </a:gridCol>
              </a:tblGrid>
              <a:tr h="3937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399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Normales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26299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Supraventicular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11261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Ventricular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813186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Fusion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658074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 </a:t>
                      </a:r>
                      <a:r>
                        <a:rPr lang="en-US" dirty="0" err="1"/>
                        <a:t>clasificar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741868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E4C3A4-DC3F-ACBD-569E-69E09BF2A555}"/>
              </a:ext>
            </a:extLst>
          </p:cNvPr>
          <p:cNvSpPr txBox="1">
            <a:spLocks/>
          </p:cNvSpPr>
          <p:nvPr/>
        </p:nvSpPr>
        <p:spPr>
          <a:xfrm>
            <a:off x="625632" y="864145"/>
            <a:ext cx="4126478" cy="222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son las </a:t>
            </a:r>
            <a:r>
              <a:rPr lang="en-US" dirty="0" err="1"/>
              <a:t>siguientes</a:t>
            </a:r>
            <a:r>
              <a:rPr lang="en-US" dirty="0"/>
              <a:t>.</a:t>
            </a:r>
          </a:p>
          <a:p>
            <a:r>
              <a:rPr lang="en-US" dirty="0"/>
              <a:t>Con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140.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67227F-ACAE-4F4E-B7EE-21328B15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8CE61-C605-E8DD-E0D1-80479009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5745"/>
            <a:ext cx="9291215" cy="12580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 dataset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completamente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desbalanceado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s-UY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1B55C3-EA12-ECC1-91D5-8A26422C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5" y="1716319"/>
            <a:ext cx="5818908" cy="48483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692E32-4A05-3944-5CF4-B5AD90B8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D25BB9-30C9-4CA5-B3C9-9A09674263AE}"/>
              </a:ext>
            </a:extLst>
          </p:cNvPr>
          <p:cNvSpPr txBox="1"/>
          <p:nvPr/>
        </p:nvSpPr>
        <p:spPr>
          <a:xfrm>
            <a:off x="1569027" y="659607"/>
            <a:ext cx="6986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Algoritmos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seleccioandos</a:t>
            </a:r>
            <a:endParaRPr lang="es-ES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7AE7A65-B945-1EAA-F9F5-2EEB4EEF33AB}"/>
              </a:ext>
            </a:extLst>
          </p:cNvPr>
          <p:cNvSpPr txBox="1">
            <a:spLocks/>
          </p:cNvSpPr>
          <p:nvPr/>
        </p:nvSpPr>
        <p:spPr>
          <a:xfrm>
            <a:off x="1929246" y="1304759"/>
            <a:ext cx="10515600" cy="174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n-US" dirty="0"/>
              <a:t>Boosting</a:t>
            </a:r>
          </a:p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Convoluciones</a:t>
            </a:r>
            <a:r>
              <a:rPr lang="en-US" dirty="0"/>
              <a:t> 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B96019-7C51-8E8F-30C2-FFFCC8D89C63}"/>
              </a:ext>
            </a:extLst>
          </p:cNvPr>
          <p:cNvSpPr txBox="1"/>
          <p:nvPr/>
        </p:nvSpPr>
        <p:spPr>
          <a:xfrm>
            <a:off x="1569027" y="3049648"/>
            <a:ext cx="9306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Estrategia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para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trabajar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con database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desbalanceados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para la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clasificación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clases</a:t>
            </a:r>
            <a:endParaRPr lang="es-UY" sz="32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D05CED3-750E-286F-3FC3-A34A79C251DE}"/>
              </a:ext>
            </a:extLst>
          </p:cNvPr>
          <p:cNvSpPr txBox="1">
            <a:spLocks/>
          </p:cNvSpPr>
          <p:nvPr/>
        </p:nvSpPr>
        <p:spPr>
          <a:xfrm>
            <a:off x="1929246" y="4276105"/>
            <a:ext cx="10515600" cy="17448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ES" sz="2800" dirty="0" err="1"/>
              <a:t>Oversamplig</a:t>
            </a:r>
            <a:r>
              <a:rPr lang="es-ES" sz="2800" dirty="0"/>
              <a:t> (datos sintéticos – SMOTE).</a:t>
            </a:r>
          </a:p>
          <a:p>
            <a:pPr>
              <a:lnSpc>
                <a:spcPct val="90000"/>
              </a:lnSpc>
              <a:buClr>
                <a:schemeClr val="tx1">
                  <a:lumMod val="95000"/>
                </a:schemeClr>
              </a:buClr>
            </a:pPr>
            <a:r>
              <a:rPr lang="en-US" sz="2800" dirty="0"/>
              <a:t>Subsampling (</a:t>
            </a:r>
            <a:r>
              <a:rPr lang="en-US" sz="2800" dirty="0" err="1"/>
              <a:t>librería</a:t>
            </a:r>
            <a:r>
              <a:rPr lang="en-US" sz="2800" dirty="0"/>
              <a:t> </a:t>
            </a:r>
            <a:r>
              <a:rPr lang="en-US" sz="2800" dirty="0" err="1"/>
              <a:t>submuestrea</a:t>
            </a:r>
            <a:r>
              <a:rPr lang="en-US" sz="2800" dirty="0"/>
              <a:t> </a:t>
            </a:r>
            <a:r>
              <a:rPr lang="en-US" sz="2800" dirty="0" err="1"/>
              <a:t>randomicamente</a:t>
            </a:r>
            <a:r>
              <a:rPr lang="en-US" sz="2800" dirty="0"/>
              <a:t> las </a:t>
            </a:r>
            <a:r>
              <a:rPr lang="en-US" sz="2800" dirty="0" err="1"/>
              <a:t>clases</a:t>
            </a:r>
            <a:r>
              <a:rPr lang="en-US" sz="2800" dirty="0"/>
              <a:t> </a:t>
            </a:r>
            <a:r>
              <a:rPr lang="en-US" sz="2800" dirty="0" err="1"/>
              <a:t>mayoritarias</a:t>
            </a:r>
            <a:r>
              <a:rPr lang="en-US" sz="2800" dirty="0"/>
              <a:t> con/sin </a:t>
            </a:r>
            <a:r>
              <a:rPr lang="en-US" sz="2800" dirty="0" err="1"/>
              <a:t>reposición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 err="1"/>
              <a:t>RandomUnderSampler</a:t>
            </a:r>
            <a:r>
              <a:rPr lang="en-US" sz="2800" dirty="0"/>
              <a:t>). </a:t>
            </a:r>
            <a:r>
              <a:rPr lang="en-US" sz="2800" dirty="0" err="1"/>
              <a:t>Combinados</a:t>
            </a:r>
            <a:r>
              <a:rPr lang="en-US" sz="2800" dirty="0"/>
              <a:t>. </a:t>
            </a:r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291A0B-763A-FF70-831E-F8AAC63E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2001C4-59F1-5C70-A13C-31A248CC13B7}"/>
              </a:ext>
            </a:extLst>
          </p:cNvPr>
          <p:cNvSpPr txBox="1"/>
          <p:nvPr/>
        </p:nvSpPr>
        <p:spPr>
          <a:xfrm>
            <a:off x="3839008" y="785152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</a:t>
            </a:r>
            <a:r>
              <a:rPr lang="en-US" sz="3200" dirty="0"/>
              <a:t> 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Forest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FA4857A-C028-9801-E618-437305B7C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53783"/>
              </p:ext>
            </p:extLst>
          </p:nvPr>
        </p:nvGraphicFramePr>
        <p:xfrm>
          <a:off x="1128713" y="1846263"/>
          <a:ext cx="93345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34342" imgH="3524329" progId="Excel.Sheet.12">
                  <p:embed/>
                </p:oleObj>
              </mc:Choice>
              <mc:Fallback>
                <p:oleObj name="Worksheet" r:id="rId2" imgW="9334342" imgH="3524329" progId="Excel.Shee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8713" y="1846263"/>
                        <a:ext cx="9334500" cy="35242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BE8E93B3-3FBD-2A22-E6FC-C3EF7B27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3975C6-E08C-9271-C61B-0D74A256D796}"/>
              </a:ext>
            </a:extLst>
          </p:cNvPr>
          <p:cNvSpPr txBox="1"/>
          <p:nvPr/>
        </p:nvSpPr>
        <p:spPr>
          <a:xfrm>
            <a:off x="3839008" y="785152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GRADIENT BOOSTING 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DED9E-F7FF-E390-EA35-81CFDE88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1364A2-A42D-37D4-1DA5-009D1DA4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786496"/>
            <a:ext cx="7905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7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417</TotalTime>
  <Words>371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ProximaNovaRegular</vt:lpstr>
      <vt:lpstr>Raleway</vt:lpstr>
      <vt:lpstr>Rockwell</vt:lpstr>
      <vt:lpstr>Galería</vt:lpstr>
      <vt:lpstr>Worksheet</vt:lpstr>
      <vt:lpstr>Electrocardiograma   (Ecg) </vt:lpstr>
      <vt:lpstr>Presentación de PowerPoint</vt:lpstr>
      <vt:lpstr>Que es un ECG?</vt:lpstr>
      <vt:lpstr>EDA</vt:lpstr>
      <vt:lpstr>Presentación de PowerPoint</vt:lpstr>
      <vt:lpstr>Un dataset completamente desbalanceado: </vt:lpstr>
      <vt:lpstr>Presentación de PowerPoint</vt:lpstr>
      <vt:lpstr>Presentación de PowerPoint</vt:lpstr>
      <vt:lpstr>Presentación de PowerPoint</vt:lpstr>
      <vt:lpstr>Presentación de PowerPoint</vt:lpstr>
      <vt:lpstr>Modelo seleccionado:  Random Forest Undersampling RandomSearchCV</vt:lpstr>
      <vt:lpstr>Presentación de PowerPoint</vt:lpstr>
      <vt:lpstr>Referencias: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Electrocardiograma   (Ecg)</dc:title>
  <dc:creator>Luis Emilio Oliari Ciaponi</dc:creator>
  <cp:lastModifiedBy>Luis Emilio Oliari Ciaponi</cp:lastModifiedBy>
  <cp:revision>10</cp:revision>
  <dcterms:created xsi:type="dcterms:W3CDTF">2022-08-31T00:10:05Z</dcterms:created>
  <dcterms:modified xsi:type="dcterms:W3CDTF">2022-09-09T02:00:57Z</dcterms:modified>
</cp:coreProperties>
</file>