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 id="260" r:id="rId9"/>
    <p:sldId id="258"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8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76" autoAdjust="0"/>
    <p:restoredTop sz="94660"/>
  </p:normalViewPr>
  <p:slideViewPr>
    <p:cSldViewPr snapToGrid="0" showGuides="1">
      <p:cViewPr varScale="1">
        <p:scale>
          <a:sx n="74" d="100"/>
          <a:sy n="74" d="100"/>
        </p:scale>
        <p:origin x="630" y="72"/>
      </p:cViewPr>
      <p:guideLst>
        <p:guide orient="horz" pos="2160"/>
        <p:guide pos="58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E12375E-2E67-41C8-9080-BC51A8AD1FD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xmlns="" id="{CA899FBF-E0F9-4A9A-96AA-1DC1093BC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xmlns="" id="{BEF6104A-FED0-4D65-910D-9794624D84F5}"/>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74870740-A2AE-480D-A962-E22B546D9D5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48F93CE6-3BE2-45B2-A324-492B1E606EB9}"/>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86731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F4CF264-9FD9-4012-B4FB-5CCAD95BD57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6F49A3B6-8CE6-43A8-9153-04A1AD41F6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A9B2F256-B0CE-41B1-9856-C6642A83DFA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D95A65A8-E65C-4193-BF20-47FDD2297B2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DC020C0-F531-4E22-9606-4940A63A27DD}"/>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860831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17EB92C-2A88-4AF6-B64C-686C039230A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xmlns="" id="{959A4F7A-5A94-4CE7-82BC-01D71BBF88F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9B987D22-BE81-440B-9930-75F2771FD318}"/>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14990E91-AC10-4594-A193-4C16F5B62CC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55A413AC-05B8-4DC4-960B-34E3458CB01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0168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66A823C-C4D6-48F6-B9AD-72FA410EF56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6901BCF-780B-4A03-BD27-D34C0C9CBF4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01932B68-5980-4D98-9017-1CB0BAE4A4C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2F56DC2F-4D72-48AF-B76A-47EEDAFB0E2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3D8DCA34-B3DF-4431-B5BF-5BE6601B881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32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122AB4-93AB-4921-995A-F6FDD1131B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322FC2E1-F604-4414-8E69-721B5BD8A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5AE85E-D0F2-46CE-A811-5A8765AB6A66}"/>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9187FC41-C419-4D2B-A18C-8D07AED4646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xmlns="" id="{B2B7A61C-F5F2-4317-B4B0-F549B262FD3A}"/>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541664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D418249-5184-4A66-801C-A62FDD7C9B5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2C5695F1-2EB7-4324-B7B4-34A866B12DB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xmlns="" id="{F887190C-BB7B-4E05-A176-80448B1750A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xmlns="" id="{27E1040A-DD8F-4B0A-8F32-87D4F422D57E}"/>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10D75D82-3091-4E9B-9FB9-7607822CF0F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CC8B1C7C-6C9E-4E84-BBA5-5847B238452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377745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24C27B7-290B-46C8-A265-371B182219F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0D4264A5-C6B0-4CC7-9592-60A5DCDF8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6B788EC3-2F4A-4273-B2DB-DB8DEB218D7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xmlns="" id="{ED1E739C-1B59-432C-A358-3765A66DBE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84905A58-5DE0-4676-9CE1-3A9D5D831D3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xmlns="" id="{909AB21B-DC88-4FE1-AD8C-5E99C80A310A}"/>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8" name="Marcador de pie de página 7">
            <a:extLst>
              <a:ext uri="{FF2B5EF4-FFF2-40B4-BE49-F238E27FC236}">
                <a16:creationId xmlns:a16="http://schemas.microsoft.com/office/drawing/2014/main" xmlns="" id="{BAE307F5-18F0-49B3-87F6-7CE2517208D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xmlns="" id="{54F07F79-F8B6-4FC3-9BA7-4E357B495966}"/>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10455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DBAB83F-9B18-41AA-AF37-88B198913C0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xmlns="" id="{AC7EF6E7-902E-4B67-9121-88BA9D5DE850}"/>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4" name="Marcador de pie de página 3">
            <a:extLst>
              <a:ext uri="{FF2B5EF4-FFF2-40B4-BE49-F238E27FC236}">
                <a16:creationId xmlns:a16="http://schemas.microsoft.com/office/drawing/2014/main" xmlns="" id="{EEE6DCA5-08DE-48E4-B369-619C9773B4A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xmlns="" id="{BA5BA806-4984-4A6E-8B04-0ED19EEB9D92}"/>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09232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E2E41EA3-D461-46F2-B6E3-33F7E913F23D}"/>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3" name="Marcador de pie de página 2">
            <a:extLst>
              <a:ext uri="{FF2B5EF4-FFF2-40B4-BE49-F238E27FC236}">
                <a16:creationId xmlns:a16="http://schemas.microsoft.com/office/drawing/2014/main" xmlns="" id="{7238263C-BAF4-440B-943D-3C3D7E74001B}"/>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xmlns="" id="{CFB3428D-CD0F-47F2-A16D-BF42617052E3}"/>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4178994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8D735E-87AC-436F-9F13-33DFB5AC30B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xmlns="" id="{57E2CEFC-1DB1-46A0-BAC6-81AF4A108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xmlns="" id="{AB4FEE1F-C44E-470F-A1BF-4361556B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6569B1C-AA84-4F9F-8707-5803A47456E7}"/>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01945ACD-7F80-4C34-8EB6-C56ABA8A2CD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400F481-47EA-4E62-B98B-ABD798BB8E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23372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76D61A-4012-455E-A4E0-2163DA23B30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xmlns="" id="{234A9531-4837-497B-9BCC-BD1961FAEA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xmlns="" id="{EFC853F0-E2CB-4E7A-B448-52D15916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C036DEBF-B342-4DC0-AF0C-1630B5E0053B}"/>
              </a:ext>
            </a:extLst>
          </p:cNvPr>
          <p:cNvSpPr>
            <a:spLocks noGrp="1"/>
          </p:cNvSpPr>
          <p:nvPr>
            <p:ph type="dt" sz="half" idx="10"/>
          </p:nvPr>
        </p:nvSpPr>
        <p:spPr/>
        <p:txBody>
          <a:bodyPr/>
          <a:lstStyle/>
          <a:p>
            <a:fld id="{20442ECA-E895-429F-8AF5-89459F63E4C8}" type="datetimeFigureOut">
              <a:rPr lang="es-CO" smtClean="0"/>
              <a:t>10/02/2021</a:t>
            </a:fld>
            <a:endParaRPr lang="es-CO"/>
          </a:p>
        </p:txBody>
      </p:sp>
      <p:sp>
        <p:nvSpPr>
          <p:cNvPr id="6" name="Marcador de pie de página 5">
            <a:extLst>
              <a:ext uri="{FF2B5EF4-FFF2-40B4-BE49-F238E27FC236}">
                <a16:creationId xmlns:a16="http://schemas.microsoft.com/office/drawing/2014/main" xmlns="" id="{E4917ED2-ECAA-4D96-976D-56DF77CD9CE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xmlns="" id="{071CD6AB-4199-41C2-A6DC-F5A13D68D995}"/>
              </a:ext>
            </a:extLst>
          </p:cNvPr>
          <p:cNvSpPr>
            <a:spLocks noGrp="1"/>
          </p:cNvSpPr>
          <p:nvPr>
            <p:ph type="sldNum" sz="quarter" idx="12"/>
          </p:nvPr>
        </p:nvSpPr>
        <p:spPr/>
        <p:txBody>
          <a:bodyPr/>
          <a:lstStyle/>
          <a:p>
            <a:fld id="{1B359582-E3AE-46DB-8797-1DAD5D41956F}" type="slidenum">
              <a:rPr lang="es-CO" smtClean="0"/>
              <a:t>‹Nº›</a:t>
            </a:fld>
            <a:endParaRPr lang="es-CO"/>
          </a:p>
        </p:txBody>
      </p:sp>
    </p:spTree>
    <p:extLst>
      <p:ext uri="{BB962C8B-B14F-4D97-AF65-F5344CB8AC3E}">
        <p14:creationId xmlns:p14="http://schemas.microsoft.com/office/powerpoint/2010/main" val="116432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C484AE9-C148-4563-9B0F-1981E39BE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xmlns="" id="{D7C5A995-B1A2-4B46-92EF-11B51B96F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xmlns="" id="{782A42B5-9D22-43D3-9746-EA8E455BC4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2ECA-E895-429F-8AF5-89459F63E4C8}" type="datetimeFigureOut">
              <a:rPr lang="es-CO" smtClean="0"/>
              <a:t>10/02/2021</a:t>
            </a:fld>
            <a:endParaRPr lang="es-CO"/>
          </a:p>
        </p:txBody>
      </p:sp>
      <p:sp>
        <p:nvSpPr>
          <p:cNvPr id="5" name="Marcador de pie de página 4">
            <a:extLst>
              <a:ext uri="{FF2B5EF4-FFF2-40B4-BE49-F238E27FC236}">
                <a16:creationId xmlns:a16="http://schemas.microsoft.com/office/drawing/2014/main" xmlns="" id="{E80BE0B1-9FE8-479C-95DC-38365F2445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xmlns="" id="{AA731DC0-641C-415D-9DDB-FB361C0F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59582-E3AE-46DB-8797-1DAD5D41956F}" type="slidenum">
              <a:rPr lang="es-CO" smtClean="0"/>
              <a:t>‹Nº›</a:t>
            </a:fld>
            <a:endParaRPr lang="es-CO"/>
          </a:p>
        </p:txBody>
      </p:sp>
    </p:spTree>
    <p:extLst>
      <p:ext uri="{BB962C8B-B14F-4D97-AF65-F5344CB8AC3E}">
        <p14:creationId xmlns:p14="http://schemas.microsoft.com/office/powerpoint/2010/main" val="608395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hemachinelearners.com/algoritmo-knn/#_Como_funciona_KNN"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aprendemachinelearning.com/clasificar-con-k-nearest-neighbor-ejemplo-en-pyth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ítulo 1">
            <a:extLst>
              <a:ext uri="{FF2B5EF4-FFF2-40B4-BE49-F238E27FC236}">
                <a16:creationId xmlns:a16="http://schemas.microsoft.com/office/drawing/2014/main" xmlns="" id="{A0872DE6-5E95-44CA-98CB-D46E9BD7D12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a:t> </a:t>
            </a:r>
            <a:endParaRPr lang="es-CO" dirty="0"/>
          </a:p>
        </p:txBody>
      </p:sp>
      <p:pic>
        <p:nvPicPr>
          <p:cNvPr id="16" name="Marcador de contenido 4">
            <a:extLst>
              <a:ext uri="{FF2B5EF4-FFF2-40B4-BE49-F238E27FC236}">
                <a16:creationId xmlns:a16="http://schemas.microsoft.com/office/drawing/2014/main" xmlns="" id="{282F3178-CCE7-4C91-B0E9-3650949C6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61"/>
            <a:ext cx="12204191" cy="6858000"/>
          </a:xfrm>
          <a:prstGeom prst="rect">
            <a:avLst/>
          </a:prstGeom>
        </p:spPr>
      </p:pic>
      <p:sp>
        <p:nvSpPr>
          <p:cNvPr id="17" name="Rectángulo 16">
            <a:extLst>
              <a:ext uri="{FF2B5EF4-FFF2-40B4-BE49-F238E27FC236}">
                <a16:creationId xmlns:a16="http://schemas.microsoft.com/office/drawing/2014/main" xmlns="" id="{1A676154-F3CA-4ED1-9985-4CA3E08A58ED}"/>
              </a:ext>
            </a:extLst>
          </p:cNvPr>
          <p:cNvSpPr/>
          <p:nvPr/>
        </p:nvSpPr>
        <p:spPr>
          <a:xfrm>
            <a:off x="6170358" y="127161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Rectángulo 17">
            <a:extLst>
              <a:ext uri="{FF2B5EF4-FFF2-40B4-BE49-F238E27FC236}">
                <a16:creationId xmlns:a16="http://schemas.microsoft.com/office/drawing/2014/main" xmlns="" id="{D5EEF854-3D78-46FF-9D81-E0A45DB6DCB1}"/>
              </a:ext>
            </a:extLst>
          </p:cNvPr>
          <p:cNvSpPr/>
          <p:nvPr/>
        </p:nvSpPr>
        <p:spPr>
          <a:xfrm>
            <a:off x="6096000" y="3246605"/>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Rectángulo 18">
            <a:extLst>
              <a:ext uri="{FF2B5EF4-FFF2-40B4-BE49-F238E27FC236}">
                <a16:creationId xmlns:a16="http://schemas.microsoft.com/office/drawing/2014/main" xmlns="" id="{7A04CF9D-D914-4D8F-882B-A4BDFEBE3EED}"/>
              </a:ext>
            </a:extLst>
          </p:cNvPr>
          <p:cNvSpPr/>
          <p:nvPr/>
        </p:nvSpPr>
        <p:spPr>
          <a:xfrm>
            <a:off x="6096000" y="4369091"/>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dirty="0" smtClean="0"/>
              <a:t>UNIVERSIDAD DE MANIZALES</a:t>
            </a:r>
            <a:endParaRPr lang="es-CO" dirty="0"/>
          </a:p>
        </p:txBody>
      </p:sp>
      <p:sp>
        <p:nvSpPr>
          <p:cNvPr id="20" name="CuadroTexto 19">
            <a:extLst>
              <a:ext uri="{FF2B5EF4-FFF2-40B4-BE49-F238E27FC236}">
                <a16:creationId xmlns:a16="http://schemas.microsoft.com/office/drawing/2014/main" xmlns="" id="{AB584406-ACAE-4F08-B99D-8564A620AFDA}"/>
              </a:ext>
            </a:extLst>
          </p:cNvPr>
          <p:cNvSpPr txBox="1"/>
          <p:nvPr/>
        </p:nvSpPr>
        <p:spPr>
          <a:xfrm>
            <a:off x="6096001" y="3379451"/>
            <a:ext cx="5247190" cy="369332"/>
          </a:xfrm>
          <a:prstGeom prst="rect">
            <a:avLst/>
          </a:prstGeom>
          <a:noFill/>
        </p:spPr>
        <p:txBody>
          <a:bodyPr wrap="square" rtlCol="0">
            <a:spAutoFit/>
          </a:bodyPr>
          <a:lstStyle/>
          <a:p>
            <a:pPr algn="ct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TEMA:  </a:t>
            </a:r>
            <a:r>
              <a:rPr lang="es-CO" b="1"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ALGORITMO DE </a:t>
            </a:r>
            <a:r>
              <a:rPr lang="es-CO" dirty="0" smtClean="0">
                <a:ln w="9525">
                  <a:solidFill>
                    <a:schemeClr val="bg1"/>
                  </a:solidFill>
                  <a:prstDash val="solid"/>
                </a:ln>
                <a:solidFill>
                  <a:schemeClr val="bg1"/>
                </a:solidFill>
                <a:effectLst>
                  <a:outerShdw blurRad="12700" dist="38100" dir="2700000" algn="tl" rotWithShape="0">
                    <a:schemeClr val="bg1">
                      <a:lumMod val="50000"/>
                    </a:schemeClr>
                  </a:outerShdw>
                </a:effectLst>
                <a:latin typeface="Roboto Bk"/>
              </a:rPr>
              <a:t>K NEAREST NEIGHBORS</a:t>
            </a:r>
            <a:r>
              <a:rPr lang="es-CO" dirty="0" smtClean="0">
                <a:solidFill>
                  <a:schemeClr val="bg1"/>
                </a:solidFill>
                <a:effectLst>
                  <a:outerShdw blurRad="60007" dist="310007" dir="7680000" sy="30000" kx="1300200" algn="ctr" rotWithShape="0">
                    <a:prstClr val="black">
                      <a:alpha val="32000"/>
                    </a:prstClr>
                  </a:outerShdw>
                </a:effectLst>
                <a:latin typeface="Roboto Bk"/>
                <a:ea typeface="Roboto Bk" pitchFamily="2" charset="0"/>
              </a:rPr>
              <a:t> </a:t>
            </a:r>
            <a:endParaRPr lang="es-CO" dirty="0">
              <a:solidFill>
                <a:schemeClr val="bg1"/>
              </a:solidFill>
              <a:effectLst>
                <a:outerShdw blurRad="60007" dist="310007" dir="7680000" sy="30000" kx="1300200" algn="ctr" rotWithShape="0">
                  <a:prstClr val="black">
                    <a:alpha val="32000"/>
                  </a:prstClr>
                </a:outerShdw>
              </a:effectLst>
              <a:latin typeface="Roboto Bk"/>
              <a:ea typeface="Roboto Bk" pitchFamily="2" charset="0"/>
            </a:endParaRPr>
          </a:p>
        </p:txBody>
      </p:sp>
      <p:sp>
        <p:nvSpPr>
          <p:cNvPr id="21" name="CuadroTexto 20">
            <a:extLst>
              <a:ext uri="{FF2B5EF4-FFF2-40B4-BE49-F238E27FC236}">
                <a16:creationId xmlns:a16="http://schemas.microsoft.com/office/drawing/2014/main" xmlns="" id="{5A316E32-A81F-4F12-8084-6B4F16CF7E3C}"/>
              </a:ext>
            </a:extLst>
          </p:cNvPr>
          <p:cNvSpPr txBox="1"/>
          <p:nvPr/>
        </p:nvSpPr>
        <p:spPr>
          <a:xfrm>
            <a:off x="6145295" y="1333399"/>
            <a:ext cx="5772150" cy="400110"/>
          </a:xfrm>
          <a:prstGeom prst="rect">
            <a:avLst/>
          </a:prstGeom>
          <a:noFill/>
        </p:spPr>
        <p:txBody>
          <a:bodyPr wrap="square" rtlCol="0">
            <a:spAutoFit/>
          </a:bodyPr>
          <a:lstStyle/>
          <a:p>
            <a:pPr algn="ctr"/>
            <a:r>
              <a:rPr lang="es-CO"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FACULTAD CIENCIAS E INGENIERÍA</a:t>
            </a:r>
            <a:endParaRPr lang="es-CO" sz="2000"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sp>
        <p:nvSpPr>
          <p:cNvPr id="23" name="Rectángulo 22">
            <a:extLst>
              <a:ext uri="{FF2B5EF4-FFF2-40B4-BE49-F238E27FC236}">
                <a16:creationId xmlns:a16="http://schemas.microsoft.com/office/drawing/2014/main" xmlns="" id="{9D1037CA-6D84-4B35-A52A-C733AFEBCB6D}"/>
              </a:ext>
            </a:extLst>
          </p:cNvPr>
          <p:cNvSpPr/>
          <p:nvPr/>
        </p:nvSpPr>
        <p:spPr>
          <a:xfrm>
            <a:off x="7791741" y="5425109"/>
            <a:ext cx="2529384" cy="13992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Rectángulo 25">
            <a:extLst>
              <a:ext uri="{FF2B5EF4-FFF2-40B4-BE49-F238E27FC236}">
                <a16:creationId xmlns:a16="http://schemas.microsoft.com/office/drawing/2014/main" xmlns="" id="{1A676154-F3CA-4ED1-9985-4CA3E08A58ED}"/>
              </a:ext>
            </a:extLst>
          </p:cNvPr>
          <p:cNvSpPr/>
          <p:nvPr/>
        </p:nvSpPr>
        <p:spPr>
          <a:xfrm>
            <a:off x="6170358" y="2256964"/>
            <a:ext cx="5772150" cy="756837"/>
          </a:xfrm>
          <a:prstGeom prst="rect">
            <a:avLst/>
          </a:prstGeom>
          <a:solidFill>
            <a:srgbClr val="86AEE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CuadroTexto 27">
            <a:extLst>
              <a:ext uri="{FF2B5EF4-FFF2-40B4-BE49-F238E27FC236}">
                <a16:creationId xmlns:a16="http://schemas.microsoft.com/office/drawing/2014/main" xmlns="" id="{5A316E32-A81F-4F12-8084-6B4F16CF7E3C}"/>
              </a:ext>
            </a:extLst>
          </p:cNvPr>
          <p:cNvSpPr txBox="1"/>
          <p:nvPr/>
        </p:nvSpPr>
        <p:spPr>
          <a:xfrm>
            <a:off x="6301200" y="2319629"/>
            <a:ext cx="5772150" cy="400110"/>
          </a:xfrm>
          <a:prstGeom prst="rect">
            <a:avLst/>
          </a:prstGeom>
          <a:noFill/>
        </p:spPr>
        <p:txBody>
          <a:bodyPr wrap="square" rtlCol="0">
            <a:spAutoFit/>
          </a:bodyPr>
          <a:lstStyle/>
          <a:p>
            <a:pPr algn="ctr"/>
            <a:r>
              <a:rPr lang="es-ES" sz="2000"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SEMILLERO:  </a:t>
            </a:r>
            <a:r>
              <a:rPr lang="es-ES" sz="2000" b="1" u="sng" dirty="0" smtClean="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rPr>
              <a:t>MACHINE LEARNING</a:t>
            </a:r>
            <a:endParaRPr lang="es-CO" sz="2000" b="1" u="sng" dirty="0">
              <a:solidFill>
                <a:schemeClr val="bg1"/>
              </a:solidFill>
              <a:effectLst>
                <a:outerShdw blurRad="60007" dist="310007" dir="7680000" sy="30000" kx="1300200" algn="ctr" rotWithShape="0">
                  <a:prstClr val="black">
                    <a:alpha val="32000"/>
                  </a:prstClr>
                </a:outerShdw>
              </a:effectLst>
              <a:latin typeface="Roboto Bk" pitchFamily="2" charset="0"/>
              <a:ea typeface="Roboto Bk" pitchFamily="2" charset="0"/>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2661" y="5491577"/>
            <a:ext cx="2247543" cy="1171088"/>
          </a:xfrm>
          <a:prstGeom prst="rect">
            <a:avLst/>
          </a:prstGeom>
        </p:spPr>
      </p:pic>
    </p:spTree>
    <p:extLst>
      <p:ext uri="{BB962C8B-B14F-4D97-AF65-F5344CB8AC3E}">
        <p14:creationId xmlns:p14="http://schemas.microsoft.com/office/powerpoint/2010/main" val="1883937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207437" y="2408350"/>
            <a:ext cx="10072310" cy="2739211"/>
          </a:xfrm>
          <a:prstGeom prst="rect">
            <a:avLst/>
          </a:prstGeom>
        </p:spPr>
        <p:txBody>
          <a:bodyPr wrap="square">
            <a:spAutoFit/>
          </a:bodyPr>
          <a:lstStyle/>
          <a:p>
            <a:pPr algn="just"/>
            <a:r>
              <a:rPr lang="es-CO" sz="2400" dirty="0" smtClean="0"/>
              <a:t>-</a:t>
            </a:r>
            <a:r>
              <a:rPr lang="es-CO" sz="2400" dirty="0" smtClean="0">
                <a:latin typeface="Arial" panose="020B0604020202020204" pitchFamily="34" charset="0"/>
                <a:cs typeface="Arial" panose="020B0604020202020204" pitchFamily="34" charset="0"/>
              </a:rPr>
              <a:t>Consiste en </a:t>
            </a:r>
            <a:r>
              <a:rPr lang="es-CO" sz="2400" dirty="0">
                <a:latin typeface="Arial" panose="020B0604020202020204" pitchFamily="34" charset="0"/>
                <a:cs typeface="Arial" panose="020B0604020202020204" pitchFamily="34" charset="0"/>
              </a:rPr>
              <a:t>buscar los </a:t>
            </a:r>
            <a:r>
              <a:rPr lang="es-CO" sz="2400" b="1" dirty="0">
                <a:latin typeface="Arial" panose="020B0604020202020204" pitchFamily="34" charset="0"/>
                <a:cs typeface="Arial" panose="020B0604020202020204" pitchFamily="34" charset="0"/>
              </a:rPr>
              <a:t>K</a:t>
            </a:r>
            <a:r>
              <a:rPr lang="es-CO" sz="2400" dirty="0">
                <a:latin typeface="Arial" panose="020B0604020202020204" pitchFamily="34" charset="0"/>
                <a:cs typeface="Arial" panose="020B0604020202020204" pitchFamily="34" charset="0"/>
              </a:rPr>
              <a:t> puntos más cercanos a un punto concreto para poder inferir su valor. Este algoritmo pertenece al conjunto de técnicas del aprendizaje automático supervisado, y puede ser utilizado tanto para problemas de clasificación, como de regresión</a:t>
            </a:r>
            <a:r>
              <a:rPr lang="es-CO" sz="2400" dirty="0" smtClean="0">
                <a:latin typeface="Arial" panose="020B0604020202020204" pitchFamily="34" charset="0"/>
                <a:cs typeface="Arial" panose="020B0604020202020204" pitchFamily="34" charset="0"/>
              </a:rPr>
              <a:t>.</a:t>
            </a:r>
          </a:p>
          <a:p>
            <a:pPr algn="just"/>
            <a:endParaRPr lang="es-CO" sz="2400" dirty="0">
              <a:latin typeface="Arial" panose="020B0604020202020204" pitchFamily="34" charset="0"/>
              <a:cs typeface="Arial" panose="020B0604020202020204" pitchFamily="34" charset="0"/>
            </a:endParaRPr>
          </a:p>
          <a:p>
            <a:pPr algn="just"/>
            <a:endParaRPr lang="es-CO" sz="2400" dirty="0" smtClean="0"/>
          </a:p>
          <a:p>
            <a:endParaRPr lang="es-CO" sz="2800" dirty="0">
              <a:latin typeface="Arial" panose="020B0604020202020204" pitchFamily="34" charset="0"/>
              <a:cs typeface="Arial" panose="020B0604020202020204" pitchFamily="34" charset="0"/>
            </a:endParaRPr>
          </a:p>
        </p:txBody>
      </p:sp>
      <p:sp>
        <p:nvSpPr>
          <p:cNvPr id="3" name="Rectángulo 2"/>
          <p:cNvSpPr/>
          <p:nvPr/>
        </p:nvSpPr>
        <p:spPr>
          <a:xfrm>
            <a:off x="2382307" y="340045"/>
            <a:ext cx="8135753" cy="923330"/>
          </a:xfrm>
          <a:prstGeom prst="rect">
            <a:avLst/>
          </a:prstGeom>
          <a:noFill/>
        </p:spPr>
        <p:txBody>
          <a:bodyPr wrap="none" lIns="91440" tIns="45720" rIns="91440" bIns="45720">
            <a:spAutoFit/>
          </a:bodyPr>
          <a:lstStyle/>
          <a:p>
            <a:pPr algn="ct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Roboto Bk" pitchFamily="2" charset="0"/>
              </a:rPr>
              <a:t>ALGORITMO DE KNN(</a:t>
            </a: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K </a:t>
            </a:r>
            <a:r>
              <a:rPr lang="es-CO" sz="3200" b="1" dirty="0" err="1" smtClean="0">
                <a:ln w="9525">
                  <a:solidFill>
                    <a:schemeClr val="bg1"/>
                  </a:solidFill>
                  <a:prstDash val="solid"/>
                </a:ln>
                <a:effectLst>
                  <a:outerShdw blurRad="12700" dist="38100" dir="2700000" algn="tl" rotWithShape="0">
                    <a:schemeClr val="bg1">
                      <a:lumMod val="50000"/>
                    </a:schemeClr>
                  </a:outerShdw>
                </a:effectLst>
              </a:rPr>
              <a:t>N</a:t>
            </a:r>
            <a:r>
              <a:rPr lang="es-CO" sz="3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earest</a:t>
            </a:r>
            <a:r>
              <a:rPr lang="es-CO" sz="3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a:t>
            </a:r>
            <a:r>
              <a:rPr lang="es-CO" sz="3200" b="1" dirty="0" err="1">
                <a:ln w="9525">
                  <a:solidFill>
                    <a:schemeClr val="bg1"/>
                  </a:solidFill>
                  <a:prstDash val="solid"/>
                </a:ln>
                <a:effectLst>
                  <a:outerShdw blurRad="12700" dist="38100" dir="2700000" algn="tl" rotWithShape="0">
                    <a:schemeClr val="bg1">
                      <a:lumMod val="50000"/>
                    </a:schemeClr>
                  </a:outerShdw>
                </a:effectLst>
              </a:rPr>
              <a:t>N</a:t>
            </a:r>
            <a:r>
              <a:rPr lang="es-CO" sz="3200" b="1" cap="none" spc="0" dirty="0" err="1" smtClean="0">
                <a:ln w="9525">
                  <a:solidFill>
                    <a:schemeClr val="bg1"/>
                  </a:solidFill>
                  <a:prstDash val="solid"/>
                </a:ln>
                <a:solidFill>
                  <a:schemeClr val="tx1"/>
                </a:solidFill>
                <a:effectLst>
                  <a:outerShdw blurRad="12700" dist="38100" dir="2700000" algn="tl" rotWithShape="0">
                    <a:schemeClr val="bg1">
                      <a:lumMod val="50000"/>
                    </a:schemeClr>
                  </a:outerShdw>
                </a:effectLst>
              </a:rPr>
              <a:t>eighbors</a:t>
            </a:r>
            <a:r>
              <a:rPr lang="es-CO"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t>
            </a:r>
            <a:endParaRPr lang="es-CO"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ángulo 3"/>
          <p:cNvSpPr/>
          <p:nvPr/>
        </p:nvSpPr>
        <p:spPr>
          <a:xfrm>
            <a:off x="1207437" y="1388772"/>
            <a:ext cx="10072310" cy="523220"/>
          </a:xfrm>
          <a:prstGeom prst="rect">
            <a:avLst/>
          </a:prstGeom>
        </p:spPr>
        <p:txBody>
          <a:bodyPr wrap="square">
            <a:spAutoFit/>
          </a:bodyPr>
          <a:lstStyle/>
          <a:p>
            <a:r>
              <a:rPr lang="es-CO" sz="2800" dirty="0" smtClean="0">
                <a:latin typeface="Arial" panose="020B0604020202020204" pitchFamily="34" charset="0"/>
                <a:cs typeface="Arial" panose="020B0604020202020204" pitchFamily="34" charset="0"/>
              </a:rPr>
              <a:t>¿Como Funciona ?</a:t>
            </a:r>
            <a:endParaRPr lang="es-CO" sz="28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0795" y="4742192"/>
            <a:ext cx="1414530" cy="1296104"/>
          </a:xfrm>
          <a:prstGeom prst="rect">
            <a:avLst/>
          </a:prstGeom>
        </p:spPr>
      </p:pic>
    </p:spTree>
    <p:extLst>
      <p:ext uri="{BB962C8B-B14F-4D97-AF65-F5344CB8AC3E}">
        <p14:creationId xmlns:p14="http://schemas.microsoft.com/office/powerpoint/2010/main" val="287330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ángulo 1"/>
          <p:cNvSpPr/>
          <p:nvPr/>
        </p:nvSpPr>
        <p:spPr>
          <a:xfrm>
            <a:off x="1182209" y="953037"/>
            <a:ext cx="10072310" cy="4832092"/>
          </a:xfrm>
          <a:prstGeom prst="rect">
            <a:avLst/>
          </a:prstGeom>
        </p:spPr>
        <p:txBody>
          <a:bodyPr wrap="square">
            <a:spAutoFit/>
          </a:bodyPr>
          <a:lstStyle/>
          <a:p>
            <a:endParaRPr lang="es-CO" sz="2800" dirty="0">
              <a:latin typeface="Arial" panose="020B0604020202020204" pitchFamily="34" charset="0"/>
              <a:cs typeface="Arial" panose="020B0604020202020204" pitchFamily="34" charset="0"/>
            </a:endParaRPr>
          </a:p>
          <a:p>
            <a:r>
              <a:rPr lang="es-CO" sz="2800" dirty="0"/>
              <a:t>Las formas más populares de “medir la cercanía” entre puntos son la </a:t>
            </a:r>
            <a:r>
              <a:rPr lang="es-CO" sz="2800" b="1" dirty="0"/>
              <a:t>distancia Euclidiana</a:t>
            </a:r>
            <a:r>
              <a:rPr lang="es-CO" sz="2800" dirty="0"/>
              <a:t> (la “de siempre”) o la </a:t>
            </a:r>
            <a:r>
              <a:rPr lang="es-CO" sz="2800" b="1" dirty="0" err="1"/>
              <a:t>Cosine</a:t>
            </a:r>
            <a:r>
              <a:rPr lang="es-CO" sz="2800" b="1" dirty="0"/>
              <a:t> </a:t>
            </a:r>
            <a:r>
              <a:rPr lang="es-CO" sz="2800" b="1" dirty="0" err="1"/>
              <a:t>Similarity</a:t>
            </a:r>
            <a:r>
              <a:rPr lang="es-CO" sz="2800" b="1" dirty="0"/>
              <a:t> </a:t>
            </a:r>
            <a:r>
              <a:rPr lang="es-CO" sz="2800" dirty="0"/>
              <a:t>(mide el ángulo de  los vectores, cuanto menores, serán similares</a:t>
            </a:r>
            <a:r>
              <a:rPr lang="es-CO" sz="2800" dirty="0" smtClean="0"/>
              <a:t>).4</a:t>
            </a:r>
          </a:p>
          <a:p>
            <a:endParaRPr lang="es-CO" sz="2800" dirty="0"/>
          </a:p>
          <a:p>
            <a:r>
              <a:rPr lang="es-CO" sz="2800" dirty="0"/>
              <a:t>El K-NN es un algoritmo de </a:t>
            </a:r>
            <a:r>
              <a:rPr lang="es-CO" sz="2800" b="1" dirty="0"/>
              <a:t>aprendizaje supervisado</a:t>
            </a:r>
            <a:r>
              <a:rPr lang="es-CO" sz="2800" dirty="0"/>
              <a:t>, es decir, que a partir de un juego de datos inicial su objetivo será el de clasificar correctamente todas las instancias nuevas. El juego de datos típico de este tipo de algoritmos está formado por varios atributos descriptivos y un solo atributo objetivo (también llamado clase).</a:t>
            </a:r>
            <a:endParaRPr lang="es-CO" sz="2800" dirty="0" smtClean="0"/>
          </a:p>
          <a:p>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536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798748" y="1086814"/>
            <a:ext cx="8710411" cy="2862322"/>
          </a:xfrm>
          <a:prstGeom prst="rect">
            <a:avLst/>
          </a:prstGeom>
        </p:spPr>
        <p:txBody>
          <a:bodyPr wrap="square">
            <a:spAutoFit/>
          </a:bodyPr>
          <a:lstStyle/>
          <a:p>
            <a:r>
              <a:rPr lang="es-CO" b="1" dirty="0">
                <a:solidFill>
                  <a:srgbClr val="343C44"/>
                </a:solidFill>
                <a:latin typeface="Times New Roman" panose="02020603050405020304" pitchFamily="18" charset="0"/>
                <a:cs typeface="Times New Roman" panose="02020603050405020304" pitchFamily="18" charset="0"/>
              </a:rPr>
              <a:t>Aplicaciones</a:t>
            </a:r>
            <a:endParaRPr lang="es-CO" dirty="0">
              <a:solidFill>
                <a:srgbClr val="343C44"/>
              </a:solidFill>
              <a:latin typeface="Times New Roman" panose="02020603050405020304" pitchFamily="18" charset="0"/>
              <a:cs typeface="Times New Roman" panose="02020603050405020304" pitchFamily="18" charset="0"/>
            </a:endParaRPr>
          </a:p>
          <a:p>
            <a:r>
              <a:rPr lang="es-CO" dirty="0">
                <a:solidFill>
                  <a:srgbClr val="343C44"/>
                </a:solidFill>
                <a:latin typeface="Times New Roman" panose="02020603050405020304" pitchFamily="18" charset="0"/>
                <a:cs typeface="Times New Roman" panose="02020603050405020304" pitchFamily="18" charset="0"/>
              </a:rPr>
              <a:t>Este modelo se utiliza en </a:t>
            </a:r>
            <a:r>
              <a:rPr lang="es-CO" b="1" i="1" dirty="0">
                <a:solidFill>
                  <a:srgbClr val="343C44"/>
                </a:solidFill>
                <a:latin typeface="Times New Roman" panose="02020603050405020304" pitchFamily="18" charset="0"/>
                <a:cs typeface="Times New Roman" panose="02020603050405020304" pitchFamily="18" charset="0"/>
              </a:rPr>
              <a:t>data </a:t>
            </a:r>
            <a:r>
              <a:rPr lang="es-CO" b="1" i="1" dirty="0" err="1">
                <a:solidFill>
                  <a:srgbClr val="343C44"/>
                </a:solidFill>
                <a:latin typeface="Times New Roman" panose="02020603050405020304" pitchFamily="18" charset="0"/>
                <a:cs typeface="Times New Roman" panose="02020603050405020304" pitchFamily="18" charset="0"/>
              </a:rPr>
              <a:t>mining</a:t>
            </a:r>
            <a:r>
              <a:rPr lang="es-CO" dirty="0">
                <a:solidFill>
                  <a:srgbClr val="343C44"/>
                </a:solidFill>
                <a:latin typeface="Times New Roman" panose="02020603050405020304" pitchFamily="18" charset="0"/>
                <a:cs typeface="Times New Roman" panose="02020603050405020304" pitchFamily="18" charset="0"/>
              </a:rPr>
              <a:t> (minería de datos), por lo que su uso en aprendizaje automático (</a:t>
            </a:r>
            <a:r>
              <a:rPr lang="es-CO" b="1" i="1" dirty="0">
                <a:solidFill>
                  <a:srgbClr val="343C44"/>
                </a:solidFill>
                <a:latin typeface="Times New Roman" panose="02020603050405020304" pitchFamily="18" charset="0"/>
                <a:cs typeface="Times New Roman" panose="02020603050405020304" pitchFamily="18" charset="0"/>
              </a:rPr>
              <a:t>Machine </a:t>
            </a:r>
            <a:r>
              <a:rPr lang="es-CO" b="1" i="1" dirty="0" err="1">
                <a:solidFill>
                  <a:srgbClr val="343C44"/>
                </a:solidFill>
                <a:latin typeface="Times New Roman" panose="02020603050405020304" pitchFamily="18" charset="0"/>
                <a:cs typeface="Times New Roman" panose="02020603050405020304" pitchFamily="18" charset="0"/>
              </a:rPr>
              <a:t>Learning</a:t>
            </a:r>
            <a:r>
              <a:rPr lang="es-CO" dirty="0">
                <a:solidFill>
                  <a:srgbClr val="343C44"/>
                </a:solidFill>
                <a:latin typeface="Times New Roman" panose="02020603050405020304" pitchFamily="18" charset="0"/>
                <a:cs typeface="Times New Roman" panose="02020603050405020304" pitchFamily="18" charset="0"/>
              </a:rPr>
              <a:t>) es una de sus aplicaciones clave para, por ejemplo, sistemas de recomendación (plataformas de contenido digital, procesos de venta cruzada en </a:t>
            </a:r>
            <a:r>
              <a:rPr lang="es-CO" dirty="0" err="1">
                <a:solidFill>
                  <a:srgbClr val="343C44"/>
                </a:solidFill>
                <a:latin typeface="Times New Roman" panose="02020603050405020304" pitchFamily="18" charset="0"/>
                <a:cs typeface="Times New Roman" panose="02020603050405020304" pitchFamily="18" charset="0"/>
              </a:rPr>
              <a:t>eCommerce</a:t>
            </a:r>
            <a:r>
              <a:rPr lang="es-CO" dirty="0">
                <a:solidFill>
                  <a:srgbClr val="343C44"/>
                </a:solidFill>
                <a:latin typeface="Times New Roman" panose="02020603050405020304" pitchFamily="18" charset="0"/>
                <a:cs typeface="Times New Roman" panose="02020603050405020304" pitchFamily="18" charset="0"/>
              </a:rPr>
              <a:t>, etc</a:t>
            </a:r>
            <a:r>
              <a:rPr lang="es-CO" dirty="0" smtClean="0">
                <a:solidFill>
                  <a:srgbClr val="343C44"/>
                </a:solidFill>
                <a:latin typeface="Times New Roman" panose="02020603050405020304" pitchFamily="18" charset="0"/>
                <a:cs typeface="Times New Roman" panose="02020603050405020304" pitchFamily="18" charset="0"/>
              </a:rPr>
              <a:t>.).</a:t>
            </a:r>
          </a:p>
          <a:p>
            <a:endParaRPr lang="es-CO" b="0" i="0" dirty="0">
              <a:solidFill>
                <a:srgbClr val="343C44"/>
              </a:solidFill>
              <a:effectLst/>
              <a:latin typeface="Times New Roman" panose="02020603050405020304" pitchFamily="18" charset="0"/>
              <a:cs typeface="Times New Roman" panose="02020603050405020304" pitchFamily="18" charset="0"/>
            </a:endParaRPr>
          </a:p>
          <a:p>
            <a:r>
              <a:rPr lang="es-CO" dirty="0">
                <a:latin typeface="Times New Roman" panose="02020603050405020304" pitchFamily="18" charset="0"/>
                <a:cs typeface="Times New Roman" panose="02020603050405020304" pitchFamily="18" charset="0"/>
              </a:rPr>
              <a:t>El algoritmo KNN se encuentra bajo la categoría de métodos denominados </a:t>
            </a:r>
            <a:r>
              <a:rPr lang="es-CO" dirty="0" err="1">
                <a:latin typeface="Times New Roman" panose="02020603050405020304" pitchFamily="18" charset="0"/>
                <a:cs typeface="Times New Roman" panose="02020603050405020304" pitchFamily="18" charset="0"/>
              </a:rPr>
              <a:t>Lazy</a:t>
            </a:r>
            <a:r>
              <a:rPr lang="es-CO" dirty="0">
                <a:latin typeface="Times New Roman" panose="02020603050405020304" pitchFamily="18" charset="0"/>
                <a:cs typeface="Times New Roman" panose="02020603050405020304" pitchFamily="18" charset="0"/>
              </a:rPr>
              <a:t> </a:t>
            </a:r>
            <a:r>
              <a:rPr lang="es-CO" dirty="0" err="1">
                <a:latin typeface="Times New Roman" panose="02020603050405020304" pitchFamily="18" charset="0"/>
                <a:cs typeface="Times New Roman" panose="02020603050405020304" pitchFamily="18" charset="0"/>
              </a:rPr>
              <a:t>Learning</a:t>
            </a:r>
            <a:r>
              <a:rPr lang="es-CO" dirty="0">
                <a:latin typeface="Times New Roman" panose="02020603050405020304" pitchFamily="18" charset="0"/>
                <a:cs typeface="Times New Roman" panose="02020603050405020304" pitchFamily="18" charset="0"/>
              </a:rPr>
              <a:t> (Aprendizaje Vago). Se llaman así, ya que este tipo de algoritmos no entrena un modelo, es decir, no se optimizan unos pesos, sino que simplemente compara como de parecidos son los puntos que conocemos, con los puntos nuevos, para obtener así una predicción.</a:t>
            </a:r>
            <a:endParaRPr lang="es-CO" b="0" i="0" dirty="0">
              <a:solidFill>
                <a:srgbClr val="343C44"/>
              </a:solidFill>
              <a:effectLst/>
              <a:latin typeface="Times New Roman" panose="02020603050405020304" pitchFamily="18" charset="0"/>
              <a:cs typeface="Times New Roman" panose="02020603050405020304" pitchFamily="18" charset="0"/>
            </a:endParaRPr>
          </a:p>
        </p:txBody>
      </p:sp>
      <p:pic>
        <p:nvPicPr>
          <p:cNvPr id="4" name="Imagen 3"/>
          <p:cNvPicPr>
            <a:picLocks noChangeAspect="1"/>
          </p:cNvPicPr>
          <p:nvPr/>
        </p:nvPicPr>
        <p:blipFill rotWithShape="1">
          <a:blip r:embed="rId3"/>
          <a:srcRect l="25246" t="31916" r="57641" b="47604"/>
          <a:stretch/>
        </p:blipFill>
        <p:spPr>
          <a:xfrm>
            <a:off x="5743978" y="4134118"/>
            <a:ext cx="2086378" cy="1403797"/>
          </a:xfrm>
          <a:prstGeom prst="rect">
            <a:avLst/>
          </a:prstGeom>
        </p:spPr>
      </p:pic>
    </p:spTree>
    <p:extLst>
      <p:ext uri="{BB962C8B-B14F-4D97-AF65-F5344CB8AC3E}">
        <p14:creationId xmlns:p14="http://schemas.microsoft.com/office/powerpoint/2010/main" val="95799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811627" y="1009541"/>
            <a:ext cx="8710411" cy="369332"/>
          </a:xfrm>
          <a:prstGeom prst="rect">
            <a:avLst/>
          </a:prstGeom>
        </p:spPr>
        <p:txBody>
          <a:bodyPr wrap="square">
            <a:spAutoFit/>
          </a:bodyPr>
          <a:lstStyle/>
          <a:p>
            <a:r>
              <a:rPr lang="es-CO" dirty="0" smtClean="0"/>
              <a:t>.</a:t>
            </a:r>
            <a:endParaRPr lang="es-CO" b="0" i="0" dirty="0">
              <a:solidFill>
                <a:srgbClr val="343C44"/>
              </a:solidFill>
              <a:effectLst/>
              <a:latin typeface="proxima-nova"/>
            </a:endParaRPr>
          </a:p>
        </p:txBody>
      </p:sp>
      <p:pic>
        <p:nvPicPr>
          <p:cNvPr id="4" name="Imagen 3"/>
          <p:cNvPicPr>
            <a:picLocks noChangeAspect="1"/>
          </p:cNvPicPr>
          <p:nvPr/>
        </p:nvPicPr>
        <p:blipFill rotWithShape="1">
          <a:blip r:embed="rId3"/>
          <a:srcRect l="20704" t="56905" r="51620" b="17355"/>
          <a:stretch/>
        </p:blipFill>
        <p:spPr>
          <a:xfrm>
            <a:off x="3992450" y="3953815"/>
            <a:ext cx="3374266" cy="1764405"/>
          </a:xfrm>
          <a:prstGeom prst="rect">
            <a:avLst/>
          </a:prstGeom>
        </p:spPr>
      </p:pic>
      <p:sp>
        <p:nvSpPr>
          <p:cNvPr id="2" name="Rectángulo 1"/>
          <p:cNvSpPr/>
          <p:nvPr/>
        </p:nvSpPr>
        <p:spPr>
          <a:xfrm>
            <a:off x="965915" y="1443841"/>
            <a:ext cx="9852339" cy="3139321"/>
          </a:xfrm>
          <a:prstGeom prst="rect">
            <a:avLst/>
          </a:prstGeom>
        </p:spPr>
        <p:txBody>
          <a:bodyPr wrap="square">
            <a:spAutoFit/>
          </a:bodyPr>
          <a:lstStyle/>
          <a:p>
            <a:pPr fontAlgn="base"/>
            <a:r>
              <a:rPr lang="es-CO" dirty="0">
                <a:solidFill>
                  <a:srgbClr val="444444"/>
                </a:solidFill>
                <a:latin typeface="Roboto"/>
              </a:rPr>
              <a:t>La </a:t>
            </a:r>
            <a:r>
              <a:rPr lang="es-CO" b="1" dirty="0">
                <a:solidFill>
                  <a:srgbClr val="444444"/>
                </a:solidFill>
                <a:latin typeface="inherit"/>
              </a:rPr>
              <a:t>distancia </a:t>
            </a:r>
            <a:r>
              <a:rPr lang="es-CO" b="1" dirty="0" err="1">
                <a:solidFill>
                  <a:srgbClr val="444444"/>
                </a:solidFill>
                <a:latin typeface="inherit"/>
              </a:rPr>
              <a:t>euclídea</a:t>
            </a:r>
            <a:r>
              <a:rPr lang="es-CO" dirty="0">
                <a:solidFill>
                  <a:srgbClr val="444444"/>
                </a:solidFill>
                <a:latin typeface="Roboto"/>
              </a:rPr>
              <a:t> es una de las distancias más básicas, pero a la vez, de las más utilizadas en el mundo del Machine </a:t>
            </a:r>
            <a:r>
              <a:rPr lang="es-CO" dirty="0" err="1">
                <a:solidFill>
                  <a:srgbClr val="444444"/>
                </a:solidFill>
                <a:latin typeface="Roboto"/>
              </a:rPr>
              <a:t>Learning</a:t>
            </a:r>
            <a:r>
              <a:rPr lang="es-CO" dirty="0">
                <a:solidFill>
                  <a:srgbClr val="444444"/>
                </a:solidFill>
                <a:latin typeface="Roboto"/>
              </a:rPr>
              <a:t>. Esta distancia está pensada solo para variables numéricas. Si quisiéramos utilizar una variable categórica, tendríamos que utilizar alguna técnica de </a:t>
            </a:r>
            <a:r>
              <a:rPr lang="es-CO" dirty="0" err="1">
                <a:solidFill>
                  <a:srgbClr val="444444"/>
                </a:solidFill>
                <a:latin typeface="Roboto"/>
              </a:rPr>
              <a:t>encoding</a:t>
            </a:r>
            <a:r>
              <a:rPr lang="es-CO" dirty="0">
                <a:solidFill>
                  <a:srgbClr val="444444"/>
                </a:solidFill>
                <a:latin typeface="Roboto"/>
              </a:rPr>
              <a:t>, u otra distancia que sí permita este tipo de variables</a:t>
            </a:r>
            <a:r>
              <a:rPr lang="es-CO" dirty="0" smtClean="0">
                <a:solidFill>
                  <a:srgbClr val="444444"/>
                </a:solidFill>
                <a:latin typeface="Roboto"/>
              </a:rPr>
              <a:t>.</a:t>
            </a:r>
          </a:p>
          <a:p>
            <a:pPr fontAlgn="base"/>
            <a:endParaRPr lang="es-CO" dirty="0">
              <a:solidFill>
                <a:srgbClr val="444444"/>
              </a:solidFill>
              <a:latin typeface="Roboto"/>
            </a:endParaRPr>
          </a:p>
          <a:p>
            <a:pPr fontAlgn="base"/>
            <a:r>
              <a:rPr lang="es-CO" dirty="0">
                <a:solidFill>
                  <a:srgbClr val="444444"/>
                </a:solidFill>
                <a:latin typeface="Roboto"/>
              </a:rPr>
              <a:t>[</a:t>
            </a:r>
            <a:r>
              <a:rPr lang="es-CO" dirty="0" err="1">
                <a:solidFill>
                  <a:srgbClr val="444444"/>
                </a:solidFill>
                <a:latin typeface="Roboto"/>
              </a:rPr>
              <a:t>latexpage</a:t>
            </a:r>
            <a:r>
              <a:rPr lang="es-CO" dirty="0">
                <a:solidFill>
                  <a:srgbClr val="444444"/>
                </a:solidFill>
                <a:latin typeface="Roboto"/>
              </a:rPr>
              <a:t>]</a:t>
            </a:r>
            <a:br>
              <a:rPr lang="es-CO" dirty="0">
                <a:solidFill>
                  <a:srgbClr val="444444"/>
                </a:solidFill>
                <a:latin typeface="Roboto"/>
              </a:rPr>
            </a:br>
            <a:r>
              <a:rPr lang="es-CO" dirty="0">
                <a:solidFill>
                  <a:srgbClr val="444444"/>
                </a:solidFill>
                <a:latin typeface="Roboto"/>
              </a:rPr>
              <a:t>\</a:t>
            </a:r>
            <a:r>
              <a:rPr lang="es-CO" dirty="0" err="1">
                <a:solidFill>
                  <a:srgbClr val="444444"/>
                </a:solidFill>
                <a:latin typeface="Roboto"/>
              </a:rPr>
              <a:t>begin</a:t>
            </a:r>
            <a:r>
              <a:rPr lang="es-CO" dirty="0">
                <a:solidFill>
                  <a:srgbClr val="444444"/>
                </a:solidFill>
                <a:latin typeface="Roboto"/>
              </a:rPr>
              <a:t>{</a:t>
            </a:r>
            <a:r>
              <a:rPr lang="es-CO" dirty="0" err="1">
                <a:solidFill>
                  <a:srgbClr val="444444"/>
                </a:solidFill>
                <a:latin typeface="Roboto"/>
              </a:rPr>
              <a:t>equation</a:t>
            </a:r>
            <a:r>
              <a:rPr lang="es-CO" dirty="0">
                <a:solidFill>
                  <a:srgbClr val="444444"/>
                </a:solidFill>
                <a:latin typeface="Roboto"/>
              </a:rPr>
              <a:t>} \</a:t>
            </a:r>
            <a:r>
              <a:rPr lang="es-CO" dirty="0" err="1">
                <a:solidFill>
                  <a:srgbClr val="444444"/>
                </a:solidFill>
                <a:latin typeface="Roboto"/>
              </a:rPr>
              <a:t>label</a:t>
            </a:r>
            <a:r>
              <a:rPr lang="es-CO" dirty="0">
                <a:solidFill>
                  <a:srgbClr val="444444"/>
                </a:solidFill>
                <a:latin typeface="Roboto"/>
              </a:rPr>
              <a:t>{</a:t>
            </a:r>
            <a:r>
              <a:rPr lang="es-CO" dirty="0" err="1">
                <a:solidFill>
                  <a:srgbClr val="444444"/>
                </a:solidFill>
                <a:latin typeface="Roboto"/>
              </a:rPr>
              <a:t>eq:poly</a:t>
            </a:r>
            <a:r>
              <a:rPr lang="es-CO" dirty="0">
                <a:solidFill>
                  <a:srgbClr val="444444"/>
                </a:solidFill>
                <a:latin typeface="Roboto"/>
              </a:rPr>
              <a:t>}</a:t>
            </a:r>
            <a:br>
              <a:rPr lang="es-CO" dirty="0">
                <a:solidFill>
                  <a:srgbClr val="444444"/>
                </a:solidFill>
                <a:latin typeface="Roboto"/>
              </a:rPr>
            </a:br>
            <a:r>
              <a:rPr lang="es-CO" dirty="0">
                <a:solidFill>
                  <a:srgbClr val="444444"/>
                </a:solidFill>
                <a:latin typeface="Roboto"/>
              </a:rPr>
              <a:t>   d_{E}(P_{1}, P_{2})=\</a:t>
            </a:r>
            <a:r>
              <a:rPr lang="es-CO" dirty="0" err="1">
                <a:solidFill>
                  <a:srgbClr val="444444"/>
                </a:solidFill>
                <a:latin typeface="Roboto"/>
              </a:rPr>
              <a:t>sqrt</a:t>
            </a:r>
            <a:r>
              <a:rPr lang="es-CO" dirty="0">
                <a:solidFill>
                  <a:srgbClr val="444444"/>
                </a:solidFill>
                <a:latin typeface="Roboto"/>
              </a:rPr>
              <a:t>{(x_{2} – x_{1})^2 + (y_{2} – y_{1})^2}</a:t>
            </a:r>
            <a:br>
              <a:rPr lang="es-CO" dirty="0">
                <a:solidFill>
                  <a:srgbClr val="444444"/>
                </a:solidFill>
                <a:latin typeface="Roboto"/>
              </a:rPr>
            </a:br>
            <a:r>
              <a:rPr lang="es-CO" dirty="0">
                <a:solidFill>
                  <a:srgbClr val="444444"/>
                </a:solidFill>
                <a:latin typeface="Roboto"/>
              </a:rPr>
              <a:t>\</a:t>
            </a:r>
            <a:r>
              <a:rPr lang="es-CO" dirty="0" err="1">
                <a:solidFill>
                  <a:srgbClr val="444444"/>
                </a:solidFill>
                <a:latin typeface="Roboto"/>
              </a:rPr>
              <a:t>end</a:t>
            </a:r>
            <a:r>
              <a:rPr lang="es-CO" dirty="0">
                <a:solidFill>
                  <a:srgbClr val="444444"/>
                </a:solidFill>
                <a:latin typeface="Roboto"/>
              </a:rPr>
              <a:t>{</a:t>
            </a:r>
            <a:r>
              <a:rPr lang="es-CO" dirty="0" err="1">
                <a:solidFill>
                  <a:srgbClr val="444444"/>
                </a:solidFill>
                <a:latin typeface="Roboto"/>
              </a:rPr>
              <a:t>equation</a:t>
            </a:r>
            <a:r>
              <a:rPr lang="es-CO" dirty="0">
                <a:solidFill>
                  <a:srgbClr val="444444"/>
                </a:solidFill>
                <a:latin typeface="Roboto"/>
              </a:rPr>
              <a:t>}</a:t>
            </a:r>
          </a:p>
          <a:p>
            <a:r>
              <a:rPr lang="es-CO" dirty="0"/>
              <a:t/>
            </a:r>
            <a:br>
              <a:rPr lang="es-CO" dirty="0"/>
            </a:br>
            <a:endParaRPr lang="es-CO" dirty="0"/>
          </a:p>
        </p:txBody>
      </p:sp>
    </p:spTree>
    <p:extLst>
      <p:ext uri="{BB962C8B-B14F-4D97-AF65-F5344CB8AC3E}">
        <p14:creationId xmlns:p14="http://schemas.microsoft.com/office/powerpoint/2010/main" val="194739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811627" y="1009541"/>
            <a:ext cx="8710411" cy="369332"/>
          </a:xfrm>
          <a:prstGeom prst="rect">
            <a:avLst/>
          </a:prstGeom>
        </p:spPr>
        <p:txBody>
          <a:bodyPr wrap="square">
            <a:spAutoFit/>
          </a:bodyPr>
          <a:lstStyle/>
          <a:p>
            <a:r>
              <a:rPr lang="es-CO" dirty="0" smtClean="0"/>
              <a:t>.</a:t>
            </a:r>
            <a:endParaRPr lang="es-CO" b="0" i="0" dirty="0">
              <a:solidFill>
                <a:srgbClr val="343C44"/>
              </a:solidFill>
              <a:effectLst/>
              <a:latin typeface="proxima-nova"/>
            </a:endParaRPr>
          </a:p>
        </p:txBody>
      </p:sp>
      <p:sp>
        <p:nvSpPr>
          <p:cNvPr id="2" name="Rectángulo 1"/>
          <p:cNvSpPr/>
          <p:nvPr/>
        </p:nvSpPr>
        <p:spPr>
          <a:xfrm>
            <a:off x="746975" y="1009541"/>
            <a:ext cx="9517487" cy="646331"/>
          </a:xfrm>
          <a:prstGeom prst="rect">
            <a:avLst/>
          </a:prstGeom>
        </p:spPr>
        <p:txBody>
          <a:bodyPr wrap="square">
            <a:spAutoFit/>
          </a:bodyPr>
          <a:lstStyle/>
          <a:p>
            <a:r>
              <a:rPr lang="es-CO" dirty="0"/>
              <a:t/>
            </a:r>
            <a:br>
              <a:rPr lang="es-CO" dirty="0"/>
            </a:br>
            <a:endParaRPr lang="es-CO" dirty="0"/>
          </a:p>
        </p:txBody>
      </p:sp>
      <p:sp>
        <p:nvSpPr>
          <p:cNvPr id="5" name="Rectángulo 4"/>
          <p:cNvSpPr/>
          <p:nvPr/>
        </p:nvSpPr>
        <p:spPr>
          <a:xfrm>
            <a:off x="1313645" y="1332706"/>
            <a:ext cx="9105363" cy="2585323"/>
          </a:xfrm>
          <a:prstGeom prst="rect">
            <a:avLst/>
          </a:prstGeom>
        </p:spPr>
        <p:txBody>
          <a:bodyPr wrap="square">
            <a:spAutoFit/>
          </a:bodyPr>
          <a:lstStyle/>
          <a:p>
            <a:r>
              <a:rPr lang="es-CO" dirty="0">
                <a:solidFill>
                  <a:srgbClr val="454F59"/>
                </a:solidFill>
                <a:latin typeface="Roboto"/>
              </a:rPr>
              <a:t>El algoritmo KNN sigue los siguientes pasos para determinar a que categoría pertenece el nuevo dato que se desea clasificar:</a:t>
            </a:r>
          </a:p>
          <a:p>
            <a:pPr>
              <a:buFont typeface="Arial" panose="020B0604020202020204" pitchFamily="34" charset="0"/>
              <a:buChar char="•"/>
            </a:pPr>
            <a:r>
              <a:rPr lang="es-CO" b="1" dirty="0">
                <a:solidFill>
                  <a:srgbClr val="454F59"/>
                </a:solidFill>
                <a:latin typeface="Roboto"/>
              </a:rPr>
              <a:t>Paso 1</a:t>
            </a:r>
            <a:r>
              <a:rPr lang="es-CO" dirty="0">
                <a:solidFill>
                  <a:srgbClr val="454F59"/>
                </a:solidFill>
                <a:latin typeface="Roboto"/>
              </a:rPr>
              <a:t>: Selecciona el número de K vecinos</a:t>
            </a:r>
          </a:p>
          <a:p>
            <a:pPr>
              <a:buFont typeface="Arial" panose="020B0604020202020204" pitchFamily="34" charset="0"/>
              <a:buChar char="•"/>
            </a:pPr>
            <a:r>
              <a:rPr lang="es-CO" b="1" dirty="0">
                <a:solidFill>
                  <a:srgbClr val="454F59"/>
                </a:solidFill>
                <a:latin typeface="Roboto"/>
              </a:rPr>
              <a:t>Paso 2</a:t>
            </a:r>
            <a:r>
              <a:rPr lang="es-CO" dirty="0">
                <a:solidFill>
                  <a:srgbClr val="454F59"/>
                </a:solidFill>
                <a:latin typeface="Roboto"/>
              </a:rPr>
              <a:t>: Toma los K vecinos más cercanos al nuevo elemento de acuerdo con la distancia euclidiana</a:t>
            </a:r>
          </a:p>
          <a:p>
            <a:pPr>
              <a:buFont typeface="Arial" panose="020B0604020202020204" pitchFamily="34" charset="0"/>
              <a:buChar char="•"/>
            </a:pPr>
            <a:r>
              <a:rPr lang="es-CO" b="1" dirty="0">
                <a:solidFill>
                  <a:srgbClr val="454F59"/>
                </a:solidFill>
                <a:latin typeface="Roboto"/>
              </a:rPr>
              <a:t>Paso 3</a:t>
            </a:r>
            <a:r>
              <a:rPr lang="es-CO" dirty="0">
                <a:solidFill>
                  <a:srgbClr val="454F59"/>
                </a:solidFill>
                <a:latin typeface="Roboto"/>
              </a:rPr>
              <a:t>: Entre los K vecinos, contar el número de elementos que pertenece a cada categoría</a:t>
            </a:r>
          </a:p>
          <a:p>
            <a:pPr>
              <a:buFont typeface="Arial" panose="020B0604020202020204" pitchFamily="34" charset="0"/>
              <a:buChar char="•"/>
            </a:pPr>
            <a:r>
              <a:rPr lang="es-CO" b="1" dirty="0">
                <a:solidFill>
                  <a:srgbClr val="454F59"/>
                </a:solidFill>
                <a:latin typeface="Roboto"/>
              </a:rPr>
              <a:t>Paso 4</a:t>
            </a:r>
            <a:r>
              <a:rPr lang="es-CO" dirty="0">
                <a:solidFill>
                  <a:srgbClr val="454F59"/>
                </a:solidFill>
                <a:latin typeface="Roboto"/>
              </a:rPr>
              <a:t>: Asignar el nuevo elemento a la categoría donde se contaron más </a:t>
            </a:r>
            <a:r>
              <a:rPr lang="es-CO" dirty="0" smtClean="0">
                <a:solidFill>
                  <a:srgbClr val="454F59"/>
                </a:solidFill>
                <a:latin typeface="Roboto"/>
              </a:rPr>
              <a:t>vecinos</a:t>
            </a:r>
          </a:p>
          <a:p>
            <a:endParaRPr lang="es-CO" b="0" i="0" dirty="0">
              <a:solidFill>
                <a:srgbClr val="454F59"/>
              </a:solidFill>
              <a:effectLst/>
              <a:latin typeface="Roboto"/>
            </a:endParaRPr>
          </a:p>
        </p:txBody>
      </p:sp>
      <p:sp>
        <p:nvSpPr>
          <p:cNvPr id="6" name="AutoShape 2" descr="Resultado de imagen para algoritmo knn imagen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 name="Imagen 6"/>
          <p:cNvPicPr>
            <a:picLocks noChangeAspect="1"/>
          </p:cNvPicPr>
          <p:nvPr/>
        </p:nvPicPr>
        <p:blipFill rotWithShape="1">
          <a:blip r:embed="rId3"/>
          <a:srcRect l="65915" t="61226" r="18557" b="17919"/>
          <a:stretch/>
        </p:blipFill>
        <p:spPr>
          <a:xfrm>
            <a:off x="8822027" y="4095482"/>
            <a:ext cx="2228046" cy="1682402"/>
          </a:xfrm>
          <a:prstGeom prst="rect">
            <a:avLst/>
          </a:prstGeom>
        </p:spPr>
      </p:pic>
    </p:spTree>
    <p:extLst>
      <p:ext uri="{BB962C8B-B14F-4D97-AF65-F5344CB8AC3E}">
        <p14:creationId xmlns:p14="http://schemas.microsoft.com/office/powerpoint/2010/main" val="3632859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1811627" y="1009541"/>
            <a:ext cx="8710411" cy="369332"/>
          </a:xfrm>
          <a:prstGeom prst="rect">
            <a:avLst/>
          </a:prstGeom>
        </p:spPr>
        <p:txBody>
          <a:bodyPr wrap="square">
            <a:spAutoFit/>
          </a:bodyPr>
          <a:lstStyle/>
          <a:p>
            <a:r>
              <a:rPr lang="es-CO" dirty="0" smtClean="0"/>
              <a:t>.</a:t>
            </a:r>
            <a:endParaRPr lang="es-CO" b="0" i="0" dirty="0">
              <a:solidFill>
                <a:srgbClr val="343C44"/>
              </a:solidFill>
              <a:effectLst/>
              <a:latin typeface="proxima-nova"/>
            </a:endParaRPr>
          </a:p>
        </p:txBody>
      </p:sp>
      <p:sp>
        <p:nvSpPr>
          <p:cNvPr id="2" name="Rectángulo 1"/>
          <p:cNvSpPr/>
          <p:nvPr/>
        </p:nvSpPr>
        <p:spPr>
          <a:xfrm>
            <a:off x="746975" y="1009541"/>
            <a:ext cx="9517487" cy="646331"/>
          </a:xfrm>
          <a:prstGeom prst="rect">
            <a:avLst/>
          </a:prstGeom>
        </p:spPr>
        <p:txBody>
          <a:bodyPr wrap="square">
            <a:spAutoFit/>
          </a:bodyPr>
          <a:lstStyle/>
          <a:p>
            <a:r>
              <a:rPr lang="es-CO" dirty="0"/>
              <a:t/>
            </a:r>
            <a:br>
              <a:rPr lang="es-CO" dirty="0"/>
            </a:br>
            <a:endParaRPr lang="es-CO" dirty="0"/>
          </a:p>
        </p:txBody>
      </p:sp>
      <p:sp>
        <p:nvSpPr>
          <p:cNvPr id="5" name="Rectángulo 4"/>
          <p:cNvSpPr/>
          <p:nvPr/>
        </p:nvSpPr>
        <p:spPr>
          <a:xfrm>
            <a:off x="1313645" y="1332706"/>
            <a:ext cx="9105363" cy="369332"/>
          </a:xfrm>
          <a:prstGeom prst="rect">
            <a:avLst/>
          </a:prstGeom>
        </p:spPr>
        <p:txBody>
          <a:bodyPr wrap="square">
            <a:spAutoFit/>
          </a:bodyPr>
          <a:lstStyle/>
          <a:p>
            <a:r>
              <a:rPr lang="es-CO" dirty="0"/>
              <a:t>Tomando para el ejemplo que K = 5, marcamos los 5 vecinos más cercanos al nuevo elemento</a:t>
            </a:r>
            <a:endParaRPr lang="es-CO" b="0" i="0" dirty="0">
              <a:solidFill>
                <a:srgbClr val="454F59"/>
              </a:solidFill>
              <a:effectLst/>
              <a:latin typeface="Roboto"/>
            </a:endParaRPr>
          </a:p>
        </p:txBody>
      </p:sp>
      <p:pic>
        <p:nvPicPr>
          <p:cNvPr id="4" name="Imagen 3"/>
          <p:cNvPicPr>
            <a:picLocks noChangeAspect="1"/>
          </p:cNvPicPr>
          <p:nvPr/>
        </p:nvPicPr>
        <p:blipFill rotWithShape="1">
          <a:blip r:embed="rId3"/>
          <a:srcRect l="16163" t="37928" r="39577" b="7773"/>
          <a:stretch/>
        </p:blipFill>
        <p:spPr>
          <a:xfrm>
            <a:off x="3168201" y="1867437"/>
            <a:ext cx="5396249" cy="3721994"/>
          </a:xfrm>
          <a:prstGeom prst="rect">
            <a:avLst/>
          </a:prstGeom>
        </p:spPr>
      </p:pic>
    </p:spTree>
    <p:extLst>
      <p:ext uri="{BB962C8B-B14F-4D97-AF65-F5344CB8AC3E}">
        <p14:creationId xmlns:p14="http://schemas.microsoft.com/office/powerpoint/2010/main" val="267220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ángulo 2"/>
          <p:cNvSpPr/>
          <p:nvPr/>
        </p:nvSpPr>
        <p:spPr>
          <a:xfrm>
            <a:off x="4318836" y="340045"/>
            <a:ext cx="4262706" cy="923330"/>
          </a:xfrm>
          <a:prstGeom prst="rect">
            <a:avLst/>
          </a:prstGeom>
          <a:noFill/>
        </p:spPr>
        <p:txBody>
          <a:bodyPr wrap="none" lIns="91440" tIns="45720" rIns="91440" bIns="45720">
            <a:spAutoFit/>
          </a:bodyPr>
          <a:lstStyle/>
          <a:p>
            <a:pPr algn="ctr"/>
            <a:r>
              <a:rPr lang="es-CO" sz="5400" b="1" dirty="0" smtClean="0">
                <a:ln w="9525">
                  <a:solidFill>
                    <a:schemeClr val="bg1"/>
                  </a:solidFill>
                  <a:prstDash val="solid"/>
                </a:ln>
                <a:effectLst>
                  <a:outerShdw blurRad="12700" dist="38100" dir="2700000" algn="tl" rotWithShape="0">
                    <a:schemeClr val="bg1">
                      <a:lumMod val="50000"/>
                    </a:schemeClr>
                  </a:outerShdw>
                </a:effectLst>
              </a:rPr>
              <a:t>BIBLIOGRAFIA</a:t>
            </a:r>
            <a:endParaRPr lang="es-CO"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Rectángulo 3"/>
          <p:cNvSpPr/>
          <p:nvPr/>
        </p:nvSpPr>
        <p:spPr>
          <a:xfrm>
            <a:off x="1207437" y="1388772"/>
            <a:ext cx="10072310" cy="3539430"/>
          </a:xfrm>
          <a:prstGeom prst="rect">
            <a:avLst/>
          </a:prstGeom>
        </p:spPr>
        <p:txBody>
          <a:bodyPr wrap="square">
            <a:spAutoFit/>
          </a:bodyPr>
          <a:lstStyle/>
          <a:p>
            <a:r>
              <a:rPr lang="es-CO" sz="2800" dirty="0">
                <a:latin typeface="Arial" panose="020B0604020202020204" pitchFamily="34" charset="0"/>
                <a:cs typeface="Arial" panose="020B0604020202020204" pitchFamily="34" charset="0"/>
                <a:hlinkClick r:id="rId3"/>
              </a:rPr>
              <a:t>https://themachinelearners.com/algoritmo-knn/#_</a:t>
            </a:r>
            <a:r>
              <a:rPr lang="es-CO" sz="2800" dirty="0" smtClean="0">
                <a:latin typeface="Arial" panose="020B0604020202020204" pitchFamily="34" charset="0"/>
                <a:cs typeface="Arial" panose="020B0604020202020204" pitchFamily="34" charset="0"/>
                <a:hlinkClick r:id="rId3"/>
              </a:rPr>
              <a:t>Como_funciona_KNN</a:t>
            </a:r>
            <a:endParaRPr lang="es-CO" sz="2800" dirty="0" smtClean="0">
              <a:latin typeface="Arial" panose="020B0604020202020204" pitchFamily="34" charset="0"/>
              <a:cs typeface="Arial" panose="020B0604020202020204" pitchFamily="34" charset="0"/>
            </a:endParaRPr>
          </a:p>
          <a:p>
            <a:endParaRPr lang="es-CO" sz="2800" dirty="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hlinkClick r:id="rId4"/>
              </a:rPr>
              <a:t>https://www.aprendemachinelearning.com/clasificar-con-k-nearest-neighbor-ejemplo-en-python</a:t>
            </a:r>
            <a:r>
              <a:rPr lang="es-CO" sz="2800" dirty="0" smtClean="0">
                <a:latin typeface="Arial" panose="020B0604020202020204" pitchFamily="34" charset="0"/>
                <a:cs typeface="Arial" panose="020B0604020202020204" pitchFamily="34" charset="0"/>
                <a:hlinkClick r:id="rId4"/>
              </a:rPr>
              <a:t>/</a:t>
            </a:r>
            <a:endParaRPr lang="es-CO" sz="2800" dirty="0" smtClean="0">
              <a:latin typeface="Arial" panose="020B0604020202020204" pitchFamily="34" charset="0"/>
              <a:cs typeface="Arial" panose="020B0604020202020204" pitchFamily="34" charset="0"/>
            </a:endParaRPr>
          </a:p>
          <a:p>
            <a:endParaRPr lang="es-CO" sz="2800" dirty="0" smtClean="0">
              <a:latin typeface="Arial" panose="020B0604020202020204" pitchFamily="34" charset="0"/>
              <a:cs typeface="Arial" panose="020B0604020202020204" pitchFamily="34" charset="0"/>
            </a:endParaRPr>
          </a:p>
          <a:p>
            <a:r>
              <a:rPr lang="es-CO" sz="2800" dirty="0">
                <a:latin typeface="Arial" panose="020B0604020202020204" pitchFamily="34" charset="0"/>
                <a:cs typeface="Arial" panose="020B0604020202020204" pitchFamily="34" charset="0"/>
              </a:rPr>
              <a:t>https://www.jacobsoft.com.mx/es_mx/k-nearest-neighbors/</a:t>
            </a:r>
          </a:p>
          <a:p>
            <a:endParaRPr lang="es-CO"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412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1015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2739</TotalTime>
  <Words>171</Words>
  <Application>Microsoft Office PowerPoint</Application>
  <PresentationFormat>Panorámica</PresentationFormat>
  <Paragraphs>38</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Calibri</vt:lpstr>
      <vt:lpstr>Calibri Light</vt:lpstr>
      <vt:lpstr>inherit</vt:lpstr>
      <vt:lpstr>proxima-nova</vt:lpstr>
      <vt:lpstr>Roboto</vt:lpstr>
      <vt:lpstr>Roboto Bk</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Lina</dc:creator>
  <cp:lastModifiedBy>Camila</cp:lastModifiedBy>
  <cp:revision>26</cp:revision>
  <dcterms:created xsi:type="dcterms:W3CDTF">2020-01-23T20:39:25Z</dcterms:created>
  <dcterms:modified xsi:type="dcterms:W3CDTF">2021-02-12T04:53:10Z</dcterms:modified>
</cp:coreProperties>
</file>