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EF6104A-FED0-4D65-910D-9794624D84F5}"/>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867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9B2F256-B0CE-41B1-9856-C6642A83DFA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608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987D22-BE81-440B-9930-75F2771FD318}"/>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016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1932B68-5980-4D98-9017-1CB0BAE4A4C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32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05AE85E-D0F2-46CE-A811-5A8765AB6A66}"/>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41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7E1040A-DD8F-4B0A-8F32-87D4F422D57E}"/>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7774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09AB21B-DC88-4FE1-AD8C-5E99C80A310A}"/>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8" name="Marcador de pie de página 7">
            <a:extLst>
              <a:ext uri="{FF2B5EF4-FFF2-40B4-BE49-F238E27FC236}">
                <a16:creationId xmlns:a16="http://schemas.microsoft.com/office/drawing/2014/main"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1045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C7EF6E7-902E-4B67-9121-88BA9D5DE85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4" name="Marcador de pie de página 3">
            <a:extLst>
              <a:ext uri="{FF2B5EF4-FFF2-40B4-BE49-F238E27FC236}">
                <a16:creationId xmlns:a16="http://schemas.microsoft.com/office/drawing/2014/main"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923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E41EA3-D461-46F2-B6E3-33F7E913F23D}"/>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3" name="Marcador de pie de página 2">
            <a:extLst>
              <a:ext uri="{FF2B5EF4-FFF2-40B4-BE49-F238E27FC236}">
                <a16:creationId xmlns:a16="http://schemas.microsoft.com/office/drawing/2014/main"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1789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569B1C-AA84-4F9F-8707-5803A47456E7}"/>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372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36DEBF-B342-4DC0-AF0C-1630B5E0053B}"/>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1643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60839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www.aprendemachinelearning.com/k-means-en-python-paso-a-paso/" TargetMode="External"/><Relationship Id="rId7" Type="http://schemas.openxmlformats.org/officeDocument/2006/relationships/hyperlink" Target="https://rches.utem.cl/wp-content/uploads/sites/8/2018/07/Aplicacio%CC%81n-en-los-medios-de-prensa-de-un-agrupamiento-K-Means-Clustering-K-Means.pdf"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machinelearningparatodos.com/segmentacion-utilizando-k-means-en-python/" TargetMode="External"/><Relationship Id="rId5" Type="http://schemas.openxmlformats.org/officeDocument/2006/relationships/hyperlink" Target="https://www.iartificial.net/clustering-agrupamiento-kmeans-ejemplos-en-python/#Ejemplo_de_Clustering_K-Means_en_Python" TargetMode="External"/><Relationship Id="rId4" Type="http://schemas.openxmlformats.org/officeDocument/2006/relationships/hyperlink" Target="https://bookdown.org/dparedesi/data-science-con-r/aprendizaje-no-supervisado.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a16="http://schemas.microsoft.com/office/drawing/2014/main" id="{282F3178-CCE7-4C91-B0E9-3650949C6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a16="http://schemas.microsoft.com/office/drawing/2014/main" id="{1A676154-F3CA-4ED1-9985-4CA3E08A58ED}"/>
              </a:ext>
            </a:extLst>
          </p:cNvPr>
          <p:cNvSpPr/>
          <p:nvPr/>
        </p:nvSpPr>
        <p:spPr>
          <a:xfrm>
            <a:off x="6170358" y="12716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D5EEF854-3D78-46FF-9D81-E0A45DB6DCB1}"/>
              </a:ext>
            </a:extLst>
          </p:cNvPr>
          <p:cNvSpPr/>
          <p:nvPr/>
        </p:nvSpPr>
        <p:spPr>
          <a:xfrm>
            <a:off x="6096000" y="324660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id="{7A04CF9D-D914-4D8F-882B-A4BDFEBE3EED}"/>
              </a:ext>
            </a:extLst>
          </p:cNvPr>
          <p:cNvSpPr/>
          <p:nvPr/>
        </p:nvSpPr>
        <p:spPr>
          <a:xfrm>
            <a:off x="6095999" y="4354342"/>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t>PRESENTADO POR: LEIDY KATHERINE RIOS</a:t>
            </a:r>
          </a:p>
          <a:p>
            <a:pPr algn="ctr"/>
            <a:r>
              <a:rPr lang="es-CO" b="1" dirty="0"/>
              <a:t>UNIVERSIDAD DE MANIZALES</a:t>
            </a:r>
          </a:p>
        </p:txBody>
      </p:sp>
      <p:sp>
        <p:nvSpPr>
          <p:cNvPr id="20" name="CuadroTexto 19">
            <a:extLst>
              <a:ext uri="{FF2B5EF4-FFF2-40B4-BE49-F238E27FC236}">
                <a16:creationId xmlns:a16="http://schemas.microsoft.com/office/drawing/2014/main" id="{AB584406-ACAE-4F08-B99D-8564A620AFDA}"/>
              </a:ext>
            </a:extLst>
          </p:cNvPr>
          <p:cNvSpPr txBox="1"/>
          <p:nvPr/>
        </p:nvSpPr>
        <p:spPr>
          <a:xfrm>
            <a:off x="6620959" y="3440357"/>
            <a:ext cx="4722231" cy="677108"/>
          </a:xfrm>
          <a:prstGeom prst="rect">
            <a:avLst/>
          </a:prstGeom>
          <a:noFill/>
        </p:spPr>
        <p:txBody>
          <a:bodyPr wrap="square" rtlCol="0">
            <a:spAutoFit/>
          </a:bodyPr>
          <a:lstStyle/>
          <a:p>
            <a:pPr algn="ctr"/>
            <a:r>
              <a:rPr lang="es-CO" sz="2000" b="1" dirty="0">
                <a:solidFill>
                  <a:schemeClr val="bg1"/>
                </a:solidFill>
                <a:effectLst>
                  <a:outerShdw blurRad="60007" dist="310007" dir="7680000" sy="30000" kx="1300200" algn="ctr" rotWithShape="0">
                    <a:prstClr val="black">
                      <a:alpha val="32000"/>
                    </a:prstClr>
                  </a:outerShdw>
                </a:effectLst>
                <a:latin typeface="Roboto Bk"/>
                <a:ea typeface="Roboto Bk" pitchFamily="2" charset="0"/>
              </a:rPr>
              <a:t>TEMA:  </a:t>
            </a:r>
            <a:r>
              <a:rPr lang="en-US" sz="2000" b="1" dirty="0">
                <a:solidFill>
                  <a:schemeClr val="bg1"/>
                </a:solidFill>
                <a:latin typeface="Roboto Bk"/>
                <a:ea typeface="Calibri" panose="020F0502020204030204" pitchFamily="34" charset="0"/>
                <a:cs typeface="Times New Roman" panose="02020603050405020304" pitchFamily="18" charset="0"/>
              </a:rPr>
              <a:t>K-MEANS CLUSTERING</a:t>
            </a:r>
            <a:endParaRPr lang="es-CO" sz="2000" b="1" dirty="0">
              <a:solidFill>
                <a:schemeClr val="bg1"/>
              </a:solidFill>
              <a:latin typeface="Roboto Bk"/>
              <a:ea typeface="Calibri" panose="020F0502020204030204" pitchFamily="34" charset="0"/>
              <a:cs typeface="Times New Roman" panose="02020603050405020304" pitchFamily="18" charset="0"/>
            </a:endParaRPr>
          </a:p>
          <a:p>
            <a:pPr algn="ctr"/>
            <a:endParaRPr lang="es-CO"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1" name="CuadroTexto 20">
            <a:extLst>
              <a:ext uri="{FF2B5EF4-FFF2-40B4-BE49-F238E27FC236}">
                <a16:creationId xmlns:a16="http://schemas.microsoft.com/office/drawing/2014/main" id="{5A316E32-A81F-4F12-8084-6B4F16CF7E3C}"/>
              </a:ext>
            </a:extLst>
          </p:cNvPr>
          <p:cNvSpPr txBox="1"/>
          <p:nvPr/>
        </p:nvSpPr>
        <p:spPr>
          <a:xfrm>
            <a:off x="6145295" y="1333399"/>
            <a:ext cx="5772150" cy="400110"/>
          </a:xfrm>
          <a:prstGeom prst="rect">
            <a:avLst/>
          </a:prstGeom>
          <a:noFill/>
        </p:spPr>
        <p:txBody>
          <a:bodyPr wrap="square" rtlCol="0">
            <a:spAutoFit/>
          </a:bodyPr>
          <a:lstStyle/>
          <a:p>
            <a:pPr algn="ctr"/>
            <a:r>
              <a:rPr lang="es-CO" sz="2000"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p>
        </p:txBody>
      </p:sp>
      <p:sp>
        <p:nvSpPr>
          <p:cNvPr id="23" name="Rectángulo 22">
            <a:extLst>
              <a:ext uri="{FF2B5EF4-FFF2-40B4-BE49-F238E27FC236}">
                <a16:creationId xmlns:a16="http://schemas.microsoft.com/office/drawing/2014/main"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a16="http://schemas.microsoft.com/office/drawing/2014/main" id="{1A676154-F3CA-4ED1-9985-4CA3E08A58ED}"/>
              </a:ext>
            </a:extLst>
          </p:cNvPr>
          <p:cNvSpPr/>
          <p:nvPr/>
        </p:nvSpPr>
        <p:spPr>
          <a:xfrm>
            <a:off x="6170358" y="225696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id="{5A316E32-A81F-4F12-8084-6B4F16CF7E3C}"/>
              </a:ext>
            </a:extLst>
          </p:cNvPr>
          <p:cNvSpPr txBox="1"/>
          <p:nvPr/>
        </p:nvSpPr>
        <p:spPr>
          <a:xfrm>
            <a:off x="6301200" y="2319629"/>
            <a:ext cx="5772150" cy="400110"/>
          </a:xfrm>
          <a:prstGeom prst="rect">
            <a:avLst/>
          </a:prstGeom>
          <a:noFill/>
        </p:spPr>
        <p:txBody>
          <a:bodyPr wrap="square" rtlCol="0">
            <a:spAutoFit/>
          </a:bodyPr>
          <a:lstStyle/>
          <a:p>
            <a:pPr algn="ctr"/>
            <a:r>
              <a:rPr lang="es-ES" sz="2000"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SEMILLERO</a:t>
            </a:r>
            <a:r>
              <a:rPr lang="es-ES"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  </a:t>
            </a:r>
            <a:r>
              <a:rPr lang="es-ES"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Tree>
    <p:extLst>
      <p:ext uri="{BB962C8B-B14F-4D97-AF65-F5344CB8AC3E}">
        <p14:creationId xmlns:p14="http://schemas.microsoft.com/office/powerpoint/2010/main" val="188393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458780"/>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BIBLIOGRAFIAS</a:t>
            </a:r>
          </a:p>
        </p:txBody>
      </p:sp>
      <p:sp>
        <p:nvSpPr>
          <p:cNvPr id="3" name="CuadroTexto 2">
            <a:extLst>
              <a:ext uri="{FF2B5EF4-FFF2-40B4-BE49-F238E27FC236}">
                <a16:creationId xmlns:a16="http://schemas.microsoft.com/office/drawing/2014/main" id="{C1044DA4-939D-4812-B1F7-C5482014F6E1}"/>
              </a:ext>
            </a:extLst>
          </p:cNvPr>
          <p:cNvSpPr txBox="1"/>
          <p:nvPr/>
        </p:nvSpPr>
        <p:spPr>
          <a:xfrm>
            <a:off x="1974574" y="1510748"/>
            <a:ext cx="8348869" cy="3693319"/>
          </a:xfrm>
          <a:prstGeom prst="rect">
            <a:avLst/>
          </a:prstGeom>
          <a:noFill/>
        </p:spPr>
        <p:txBody>
          <a:bodyPr wrap="square" rtlCol="0">
            <a:spAutoFit/>
          </a:bodyPr>
          <a:lstStyle/>
          <a:p>
            <a:pPr lvl="0"/>
            <a:r>
              <a:rPr lang="es-CO" dirty="0">
                <a:hlinkClick r:id="rId3"/>
              </a:rPr>
              <a:t>https://www.aprendemachinelearning.com/k-means-en-python-paso-a-paso/</a:t>
            </a:r>
            <a:endParaRPr lang="es-CO" dirty="0"/>
          </a:p>
          <a:p>
            <a:pPr lvl="0"/>
            <a:endParaRPr lang="es-CO" dirty="0"/>
          </a:p>
          <a:p>
            <a:r>
              <a:rPr lang="es-CO" dirty="0">
                <a:hlinkClick r:id="rId4"/>
              </a:rPr>
              <a:t>https://bookdown.org/dparedesi/data-science-con-r/aprendizaje-no-supervisado.html</a:t>
            </a:r>
            <a:endParaRPr lang="es-CO" dirty="0"/>
          </a:p>
          <a:p>
            <a:pPr lvl="0"/>
            <a:endParaRPr lang="es-CO" dirty="0"/>
          </a:p>
          <a:p>
            <a:pPr lvl="0"/>
            <a:r>
              <a:rPr lang="es-CO" dirty="0">
                <a:hlinkClick r:id="rId5"/>
              </a:rPr>
              <a:t>https://www.iartificial.net/clustering-agrupamiento-kmeans-ejemplos-en-python/#Ejemplo_de_Clustering_K-Means_en_Python</a:t>
            </a:r>
            <a:endParaRPr lang="es-CO" dirty="0"/>
          </a:p>
          <a:p>
            <a:pPr lvl="0"/>
            <a:endParaRPr lang="es-CO" dirty="0"/>
          </a:p>
          <a:p>
            <a:pPr lvl="0"/>
            <a:r>
              <a:rPr lang="es-CO" dirty="0">
                <a:hlinkClick r:id="rId6"/>
              </a:rPr>
              <a:t>https://machinelearningparatodos.com/segmentacion-utilizando-k-means-en-python/</a:t>
            </a:r>
            <a:endParaRPr lang="es-CO" dirty="0"/>
          </a:p>
          <a:p>
            <a:pPr lvl="0"/>
            <a:endParaRPr lang="es-CO" dirty="0"/>
          </a:p>
          <a:p>
            <a:pPr lvl="0"/>
            <a:r>
              <a:rPr lang="es-CO" dirty="0">
                <a:hlinkClick r:id="rId7"/>
              </a:rPr>
              <a:t>https://rches.utem.cl/wp-content/uploads/sites/8/2018/07/Aplicacio%CC%81n-en-los-medios-de-prensa-de-un-agrupamiento-K-Means-Clustering-K-Means.pdf</a:t>
            </a:r>
            <a:endParaRPr lang="es-CO" dirty="0"/>
          </a:p>
          <a:p>
            <a:pPr lvl="0"/>
            <a:endParaRPr lang="es-CO" dirty="0"/>
          </a:p>
          <a:p>
            <a:pPr lvl="0"/>
            <a:endParaRPr lang="es-CO" dirty="0"/>
          </a:p>
        </p:txBody>
      </p:sp>
      <p:pic>
        <p:nvPicPr>
          <p:cNvPr id="5122" name="Picture 2" descr="Resultado de imagen de MARCHING LEARNING">
            <a:extLst>
              <a:ext uri="{FF2B5EF4-FFF2-40B4-BE49-F238E27FC236}">
                <a16:creationId xmlns:a16="http://schemas.microsoft.com/office/drawing/2014/main" id="{6A4335B1-BB30-4C69-AE0F-5A6A2EBC3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0938" y="4675197"/>
            <a:ext cx="1916072" cy="134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0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146552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APRENDIZAJE NO SUPERVISADO </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K-MEANS CLUSTERING</a:t>
            </a:r>
            <a:endParaRPr lang="es-CO" sz="2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25D471D3-D15C-465F-A1C2-059A6366E8B5}"/>
              </a:ext>
            </a:extLst>
          </p:cNvPr>
          <p:cNvSpPr txBox="1"/>
          <p:nvPr/>
        </p:nvSpPr>
        <p:spPr>
          <a:xfrm>
            <a:off x="2266122" y="1868557"/>
            <a:ext cx="7646504" cy="1477328"/>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Es un algoritmo con un tipo de aprendizaje no supervisado he incluso el mas utilizado, se usa cuando se tienen muchos datos sin etiquetar, es decir datos sin categorías o grupos definidos, el principal objetivo es encontrar grupos en los datos, los cuales se agrupan según la similitud de características.</a:t>
            </a:r>
          </a:p>
        </p:txBody>
      </p:sp>
      <p:pic>
        <p:nvPicPr>
          <p:cNvPr id="1032" name="Picture 8" descr="Resultado de imagen de machine learning">
            <a:extLst>
              <a:ext uri="{FF2B5EF4-FFF2-40B4-BE49-F238E27FC236}">
                <a16:creationId xmlns:a16="http://schemas.microsoft.com/office/drawing/2014/main" id="{7D8D1E9D-0346-4B0E-AEC9-111195D53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383" y="3429000"/>
            <a:ext cx="4028661" cy="236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146552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APRENDIZAJE NO SUPERVISADO </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K-MEANS CLUSTERING</a:t>
            </a:r>
            <a:endParaRPr lang="es-CO" sz="2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25D471D3-D15C-465F-A1C2-059A6366E8B5}"/>
              </a:ext>
            </a:extLst>
          </p:cNvPr>
          <p:cNvSpPr txBox="1"/>
          <p:nvPr/>
        </p:nvSpPr>
        <p:spPr>
          <a:xfrm>
            <a:off x="2266122" y="1868557"/>
            <a:ext cx="7646504" cy="1200329"/>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aprendizaje no supervisado pretende descubrir patrones previamente desconocidos en los datos, explorando la estructura de la información y detectando patrones distintos, el mejor momento para utilizarlo es cuando no se dispone de datos sobre los resultados deseados.</a:t>
            </a:r>
          </a:p>
        </p:txBody>
      </p:sp>
      <p:pic>
        <p:nvPicPr>
          <p:cNvPr id="3074" name="Picture 2" descr="Resultado de imagen de lupa estudiosa">
            <a:extLst>
              <a:ext uri="{FF2B5EF4-FFF2-40B4-BE49-F238E27FC236}">
                <a16:creationId xmlns:a16="http://schemas.microsoft.com/office/drawing/2014/main" id="{AD2BC7F2-57CC-4A26-A48F-F87936D1E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636" y="3724766"/>
            <a:ext cx="4002156" cy="189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4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146552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APRENDIZAJE NO SUPERVISADO </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K-MEANS CLUSTERING, APLICACIÓN</a:t>
            </a:r>
            <a:endParaRPr lang="es-CO" sz="2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25D471D3-D15C-465F-A1C2-059A6366E8B5}"/>
              </a:ext>
            </a:extLst>
          </p:cNvPr>
          <p:cNvSpPr txBox="1"/>
          <p:nvPr/>
        </p:nvSpPr>
        <p:spPr>
          <a:xfrm>
            <a:off x="1908313" y="2043427"/>
            <a:ext cx="3474761" cy="3139321"/>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Este tipo de análisis de datos es muy útil aplicarlo para encontrar grupos ocultos, que requieren clasificación de datos, como identificar notas irregulares en el rendimiento académico del estudiante para mejorar sus hábitos, identificar células cancerosas dentro de una muestra grande, entre otras.</a:t>
            </a:r>
          </a:p>
          <a:p>
            <a:r>
              <a:rPr lang="es-CO" dirty="0">
                <a:latin typeface="Arial" panose="020B0604020202020204" pitchFamily="34" charset="0"/>
                <a:cs typeface="Arial" panose="020B0604020202020204" pitchFamily="34" charset="0"/>
              </a:rPr>
              <a:t> </a:t>
            </a:r>
          </a:p>
        </p:txBody>
      </p:sp>
      <p:pic>
        <p:nvPicPr>
          <p:cNvPr id="5" name="Picture 6" descr="Resultado de imagen de agrupamiento de k media">
            <a:extLst>
              <a:ext uri="{FF2B5EF4-FFF2-40B4-BE49-F238E27FC236}">
                <a16:creationId xmlns:a16="http://schemas.microsoft.com/office/drawing/2014/main" id="{67E88FDB-087E-4D1B-A030-5FCA7639E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910" y="2246244"/>
            <a:ext cx="5125900" cy="236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8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458780"/>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TECNICA Y ESTADISTICA APLICADA</a:t>
            </a:r>
          </a:p>
        </p:txBody>
      </p:sp>
      <p:sp>
        <p:nvSpPr>
          <p:cNvPr id="4" name="CuadroTexto 3">
            <a:extLst>
              <a:ext uri="{FF2B5EF4-FFF2-40B4-BE49-F238E27FC236}">
                <a16:creationId xmlns:a16="http://schemas.microsoft.com/office/drawing/2014/main" id="{25D471D3-D15C-465F-A1C2-059A6366E8B5}"/>
              </a:ext>
            </a:extLst>
          </p:cNvPr>
          <p:cNvSpPr txBox="1"/>
          <p:nvPr/>
        </p:nvSpPr>
        <p:spPr>
          <a:xfrm>
            <a:off x="1563757" y="1669775"/>
            <a:ext cx="8693426" cy="341632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Para utilizar K-</a:t>
            </a:r>
            <a:r>
              <a:rPr lang="es-CO" dirty="0" err="1">
                <a:latin typeface="Arial" panose="020B0604020202020204" pitchFamily="34" charset="0"/>
                <a:cs typeface="Arial" panose="020B0604020202020204" pitchFamily="34" charset="0"/>
              </a:rPr>
              <a:t>Means</a:t>
            </a:r>
            <a:r>
              <a:rPr lang="es-CO" dirty="0">
                <a:latin typeface="Arial" panose="020B0604020202020204" pitchFamily="34" charset="0"/>
                <a:cs typeface="Arial" panose="020B0604020202020204" pitchFamily="34" charset="0"/>
              </a:rPr>
              <a:t> debemos especificar el número de grupos que queremos encontrar. A este número de grupos se le denomina K. </a:t>
            </a:r>
          </a:p>
          <a:p>
            <a:r>
              <a:rPr lang="es-CO" dirty="0">
                <a:latin typeface="Arial" panose="020B0604020202020204" pitchFamily="34" charset="0"/>
                <a:cs typeface="Arial" panose="020B0604020202020204" pitchFamily="34" charset="0"/>
              </a:rPr>
              <a:t>Este algoritmo sigue los siguientes pasos:</a:t>
            </a:r>
          </a:p>
          <a:p>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a:t>
            </a:r>
            <a:r>
              <a:rPr lang="es-CO" dirty="0">
                <a:latin typeface="Arial" panose="020B0604020202020204" pitchFamily="34" charset="0"/>
                <a:cs typeface="Arial" panose="020B0604020202020204" pitchFamily="34" charset="0"/>
              </a:rPr>
              <a:t> El primer paso es la inicialización donde se debe seleccionar el número de cluster (k) o agrupaciones que se deseen identificar en los datos, este será un numero aleatorio que se define al principio de cada análisis.</a:t>
            </a:r>
            <a:br>
              <a:rPr lang="es-CO" dirty="0">
                <a:latin typeface="Arial" panose="020B0604020202020204" pitchFamily="34" charset="0"/>
                <a:cs typeface="Arial" panose="020B0604020202020204" pitchFamily="34" charset="0"/>
              </a:rPr>
            </a:br>
            <a:r>
              <a:rPr lang="es-CO" b="1" dirty="0">
                <a:latin typeface="Arial" panose="020B0604020202020204" pitchFamily="34" charset="0"/>
                <a:cs typeface="Arial" panose="020B0604020202020204" pitchFamily="34" charset="0"/>
              </a:rPr>
              <a:t>-</a:t>
            </a:r>
            <a:r>
              <a:rPr lang="es-CO" dirty="0">
                <a:latin typeface="Arial" panose="020B0604020202020204" pitchFamily="34" charset="0"/>
                <a:cs typeface="Arial" panose="020B0604020202020204" pitchFamily="34" charset="0"/>
              </a:rPr>
              <a:t> El segundo paso es el de asignación donde se selecciona al azar (k), como centros de grupos y se asigna cada dato al centroide más cercano. </a:t>
            </a:r>
            <a:br>
              <a:rPr lang="es-CO" dirty="0">
                <a:latin typeface="Arial" panose="020B0604020202020204" pitchFamily="34" charset="0"/>
                <a:cs typeface="Arial" panose="020B0604020202020204" pitchFamily="34" charset="0"/>
              </a:rPr>
            </a:br>
            <a:r>
              <a:rPr lang="es-CO" b="1" dirty="0">
                <a:latin typeface="Arial" panose="020B0604020202020204" pitchFamily="34" charset="0"/>
                <a:cs typeface="Arial" panose="020B0604020202020204" pitchFamily="34" charset="0"/>
              </a:rPr>
              <a:t>-</a:t>
            </a:r>
            <a:r>
              <a:rPr lang="es-CO" dirty="0">
                <a:latin typeface="Arial" panose="020B0604020202020204" pitchFamily="34" charset="0"/>
                <a:cs typeface="Arial" panose="020B0604020202020204" pitchFamily="34" charset="0"/>
              </a:rPr>
              <a:t> El tercer paso es la actualización, donde se actualiza la posición del centroide a la medida aritmética de las posiciones de los datos asignados al grupo.</a:t>
            </a:r>
          </a:p>
          <a:p>
            <a:endParaRPr lang="es-CO" dirty="0">
              <a:latin typeface="Arial" panose="020B0604020202020204" pitchFamily="34" charset="0"/>
              <a:cs typeface="Arial" panose="020B0604020202020204" pitchFamily="34" charset="0"/>
            </a:endParaRPr>
          </a:p>
        </p:txBody>
      </p:sp>
      <p:pic>
        <p:nvPicPr>
          <p:cNvPr id="4098" name="Picture 2" descr="Resultado de imagen de bombillo">
            <a:extLst>
              <a:ext uri="{FF2B5EF4-FFF2-40B4-BE49-F238E27FC236}">
                <a16:creationId xmlns:a16="http://schemas.microsoft.com/office/drawing/2014/main" id="{7F4DB3D3-A4E5-4E68-9E92-477638F83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1320" y="4611757"/>
            <a:ext cx="1427364" cy="140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3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956544"/>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TECNICA Y ESTADISTICA APLICADA</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EJEMPLO</a:t>
            </a:r>
          </a:p>
        </p:txBody>
      </p:sp>
      <p:sp>
        <p:nvSpPr>
          <p:cNvPr id="4" name="CuadroTexto 3">
            <a:extLst>
              <a:ext uri="{FF2B5EF4-FFF2-40B4-BE49-F238E27FC236}">
                <a16:creationId xmlns:a16="http://schemas.microsoft.com/office/drawing/2014/main" id="{25D471D3-D15C-465F-A1C2-059A6366E8B5}"/>
              </a:ext>
            </a:extLst>
          </p:cNvPr>
          <p:cNvSpPr txBox="1"/>
          <p:nvPr/>
        </p:nvSpPr>
        <p:spPr>
          <a:xfrm>
            <a:off x="2001078" y="1868557"/>
            <a:ext cx="8083826" cy="923330"/>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INICIALIZACIÓN</a:t>
            </a:r>
          </a:p>
          <a:p>
            <a:r>
              <a:rPr lang="es-CO" dirty="0">
                <a:latin typeface="Arial" panose="020B0604020202020204" pitchFamily="34" charset="0"/>
                <a:cs typeface="Arial" panose="020B0604020202020204" pitchFamily="34" charset="0"/>
              </a:rPr>
              <a:t>Se elige la localización de los centroides de los K grupos aleatoriamente. La figura muestra los datos como círculos y los centroides como cuadrados.</a:t>
            </a:r>
          </a:p>
        </p:txBody>
      </p:sp>
      <p:pic>
        <p:nvPicPr>
          <p:cNvPr id="6" name="Imagen 5">
            <a:extLst>
              <a:ext uri="{FF2B5EF4-FFF2-40B4-BE49-F238E27FC236}">
                <a16:creationId xmlns:a16="http://schemas.microsoft.com/office/drawing/2014/main" id="{518203B0-6A3C-41AA-878C-0128A69A5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447" y="2988282"/>
            <a:ext cx="3957088" cy="2946567"/>
          </a:xfrm>
          <a:prstGeom prst="rect">
            <a:avLst/>
          </a:prstGeom>
        </p:spPr>
      </p:pic>
    </p:spTree>
    <p:extLst>
      <p:ext uri="{BB962C8B-B14F-4D97-AF65-F5344CB8AC3E}">
        <p14:creationId xmlns:p14="http://schemas.microsoft.com/office/powerpoint/2010/main" val="190875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145430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TECNICA Y ESTADISTICA APLICADA</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EJEMPLO</a:t>
            </a:r>
          </a:p>
          <a:p>
            <a:pPr algn="ctr">
              <a:lnSpc>
                <a:spcPct val="107000"/>
              </a:lnSpc>
              <a:spcAft>
                <a:spcPts val="800"/>
              </a:spcAft>
            </a:pPr>
            <a:endParaRPr lang="en-US" sz="24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25D471D3-D15C-465F-A1C2-059A6366E8B5}"/>
              </a:ext>
            </a:extLst>
          </p:cNvPr>
          <p:cNvSpPr txBox="1"/>
          <p:nvPr/>
        </p:nvSpPr>
        <p:spPr>
          <a:xfrm>
            <a:off x="2054086" y="1895061"/>
            <a:ext cx="8030817" cy="1200329"/>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ASIGNACIÓN</a:t>
            </a:r>
          </a:p>
          <a:p>
            <a:r>
              <a:rPr lang="es-CO" dirty="0">
                <a:latin typeface="Arial" panose="020B0604020202020204" pitchFamily="34" charset="0"/>
                <a:cs typeface="Arial" panose="020B0604020202020204" pitchFamily="34" charset="0"/>
              </a:rPr>
              <a:t>A continuación, se asigna cada dato al centroide más cercano. En el ejemplo, los círculos cambian de color para indicar a qué centroide han sido asignados.</a:t>
            </a:r>
            <a:endParaRPr lang="es-CO"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54A9223B-0145-499F-B2E8-45FF2FE3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734" y="3064959"/>
            <a:ext cx="3810532" cy="2876951"/>
          </a:xfrm>
          <a:prstGeom prst="rect">
            <a:avLst/>
          </a:prstGeom>
        </p:spPr>
      </p:pic>
    </p:spTree>
    <p:extLst>
      <p:ext uri="{BB962C8B-B14F-4D97-AF65-F5344CB8AC3E}">
        <p14:creationId xmlns:p14="http://schemas.microsoft.com/office/powerpoint/2010/main" val="154262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145430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TECNICA Y ESTADISTICA APLICADA</a:t>
            </a:r>
          </a:p>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EJEMPLO</a:t>
            </a:r>
          </a:p>
          <a:p>
            <a:pPr algn="ctr">
              <a:lnSpc>
                <a:spcPct val="107000"/>
              </a:lnSpc>
              <a:spcAft>
                <a:spcPts val="800"/>
              </a:spcAft>
            </a:pPr>
            <a:endParaRPr lang="en-US" sz="24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25D471D3-D15C-465F-A1C2-059A6366E8B5}"/>
              </a:ext>
            </a:extLst>
          </p:cNvPr>
          <p:cNvSpPr txBox="1"/>
          <p:nvPr/>
        </p:nvSpPr>
        <p:spPr>
          <a:xfrm>
            <a:off x="2054086" y="1775791"/>
            <a:ext cx="8030817" cy="1200329"/>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ACTUALIZACIÓN</a:t>
            </a:r>
          </a:p>
          <a:p>
            <a:r>
              <a:rPr lang="es-CO" dirty="0">
                <a:latin typeface="Arial" panose="020B0604020202020204" pitchFamily="34" charset="0"/>
                <a:cs typeface="Arial" panose="020B0604020202020204" pitchFamily="34" charset="0"/>
              </a:rPr>
              <a:t>Ahora se actualiza la posición del centroide a la media aritmética de las posiciones de los datos asignados al grupo. Observa cómo la posición de los centroides (cuadrados) cambia.</a:t>
            </a:r>
            <a:endParaRPr lang="es-CO" b="1"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AE275D46-2ABA-4B69-9AF1-99ED77538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487" y="3110832"/>
            <a:ext cx="3953427" cy="2915057"/>
          </a:xfrm>
          <a:prstGeom prst="rect">
            <a:avLst/>
          </a:prstGeom>
        </p:spPr>
      </p:pic>
      <p:sp>
        <p:nvSpPr>
          <p:cNvPr id="7" name="CuadroTexto 6">
            <a:extLst>
              <a:ext uri="{FF2B5EF4-FFF2-40B4-BE49-F238E27FC236}">
                <a16:creationId xmlns:a16="http://schemas.microsoft.com/office/drawing/2014/main" id="{A5E4FE8D-CA99-4C61-9441-7AD1D65996BC}"/>
              </a:ext>
            </a:extLst>
          </p:cNvPr>
          <p:cNvSpPr txBox="1"/>
          <p:nvPr/>
        </p:nvSpPr>
        <p:spPr>
          <a:xfrm>
            <a:off x="7752522" y="3657600"/>
            <a:ext cx="3591339" cy="2308324"/>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NOTA: </a:t>
            </a:r>
            <a:r>
              <a:rPr lang="es-CO" dirty="0">
                <a:latin typeface="Arial" panose="020B0604020202020204" pitchFamily="34" charset="0"/>
                <a:cs typeface="Arial" panose="020B0604020202020204" pitchFamily="34" charset="0"/>
              </a:rPr>
              <a:t>Una vez hallados los centroides debemos analizarlos para ver cuáles son sus características únicas, frente a la de los otros grupos; estos grupos son las etiquetas que genera el algoritmo. </a:t>
            </a:r>
          </a:p>
          <a:p>
            <a:endParaRPr lang="es-CO" dirty="0"/>
          </a:p>
        </p:txBody>
      </p:sp>
    </p:spTree>
    <p:extLst>
      <p:ext uri="{BB962C8B-B14F-4D97-AF65-F5344CB8AC3E}">
        <p14:creationId xmlns:p14="http://schemas.microsoft.com/office/powerpoint/2010/main" val="23679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BC902F-3FFA-43F2-B6E1-9E4D611CF6D2}"/>
              </a:ext>
            </a:extLst>
          </p:cNvPr>
          <p:cNvSpPr/>
          <p:nvPr/>
        </p:nvSpPr>
        <p:spPr>
          <a:xfrm>
            <a:off x="1815548" y="715618"/>
            <a:ext cx="8693426" cy="458780"/>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Times New Roman" panose="02020603050405020304" pitchFamily="18" charset="0"/>
              </a:rPr>
              <a:t>CONCLUCIONES</a:t>
            </a:r>
          </a:p>
        </p:txBody>
      </p:sp>
      <p:sp>
        <p:nvSpPr>
          <p:cNvPr id="3" name="CuadroTexto 2">
            <a:extLst>
              <a:ext uri="{FF2B5EF4-FFF2-40B4-BE49-F238E27FC236}">
                <a16:creationId xmlns:a16="http://schemas.microsoft.com/office/drawing/2014/main" id="{C1044DA4-939D-4812-B1F7-C5482014F6E1}"/>
              </a:ext>
            </a:extLst>
          </p:cNvPr>
          <p:cNvSpPr txBox="1"/>
          <p:nvPr/>
        </p:nvSpPr>
        <p:spPr>
          <a:xfrm>
            <a:off x="1974574" y="1510748"/>
            <a:ext cx="8348869" cy="3416320"/>
          </a:xfrm>
          <a:prstGeom prst="rect">
            <a:avLst/>
          </a:prstGeom>
          <a:noFill/>
        </p:spPr>
        <p:txBody>
          <a:bodyPr wrap="square" rtlCol="0">
            <a:spAutoFit/>
          </a:bodyPr>
          <a:lstStyle/>
          <a:p>
            <a:pPr marL="285750" lvl="0" indent="-285750">
              <a:buFontTx/>
              <a:buChar char="-"/>
            </a:pPr>
            <a:r>
              <a:rPr lang="es-CO" dirty="0">
                <a:latin typeface="Arial" panose="020B0604020202020204" pitchFamily="34" charset="0"/>
                <a:cs typeface="Arial" panose="020B0604020202020204" pitchFamily="34" charset="0"/>
              </a:rPr>
              <a:t>Es un algoritmo rápido, robusto y simple que proporciona resultados confiables cuando los conjuntos de datos son distintos o bien separados entre sí de forma lineal.</a:t>
            </a:r>
          </a:p>
          <a:p>
            <a:pPr marL="285750" indent="-285750">
              <a:buFontTx/>
              <a:buChar char="-"/>
            </a:pPr>
            <a:r>
              <a:rPr lang="es-CO" dirty="0">
                <a:latin typeface="Arial" panose="020B0604020202020204" pitchFamily="34" charset="0"/>
                <a:cs typeface="Arial" panose="020B0604020202020204" pitchFamily="34" charset="0"/>
              </a:rPr>
              <a:t>El análisis se realiza hasta asignar los mismos puntos a cada grupo en rondas consecutivas, hasta cuando empecemos a obtener resultados repetidos en análisis consecutivos.</a:t>
            </a:r>
          </a:p>
          <a:p>
            <a:pPr marL="285750" indent="-285750">
              <a:buFontTx/>
              <a:buChar char="-"/>
            </a:pPr>
            <a:r>
              <a:rPr lang="es-CO" dirty="0">
                <a:latin typeface="Arial" panose="020B0604020202020204" pitchFamily="34" charset="0"/>
                <a:cs typeface="Arial" panose="020B0604020202020204" pitchFamily="34" charset="0"/>
              </a:rPr>
              <a:t>Debemos especificar el número de clusteres, de antemano, y los resultados finales son sensibles a la inicialización. </a:t>
            </a:r>
          </a:p>
          <a:p>
            <a:pPr marL="285750" indent="-285750">
              <a:buFontTx/>
              <a:buChar char="-"/>
            </a:pPr>
            <a:r>
              <a:rPr lang="es-CO" dirty="0">
                <a:latin typeface="Arial" panose="020B0604020202020204" pitchFamily="34" charset="0"/>
                <a:cs typeface="Arial" panose="020B0604020202020204" pitchFamily="34" charset="0"/>
              </a:rPr>
              <a:t>Es importante tener en cuenta que la agrupación de k-</a:t>
            </a:r>
            <a:r>
              <a:rPr lang="es-CO" dirty="0" err="1">
                <a:latin typeface="Arial" panose="020B0604020202020204" pitchFamily="34" charset="0"/>
                <a:cs typeface="Arial" panose="020B0604020202020204" pitchFamily="34" charset="0"/>
              </a:rPr>
              <a:t>Means</a:t>
            </a:r>
            <a:r>
              <a:rPr lang="es-CO" dirty="0">
                <a:latin typeface="Arial" panose="020B0604020202020204" pitchFamily="34" charset="0"/>
                <a:cs typeface="Arial" panose="020B0604020202020204" pitchFamily="34" charset="0"/>
              </a:rPr>
              <a:t> puede no funcionar bien si contiene datos muy superpuestos o si los datos son ruidosos o están llenos de valores atípicos.</a:t>
            </a:r>
          </a:p>
          <a:p>
            <a:pPr marL="285750" lvl="0" indent="-285750">
              <a:buFontTx/>
              <a:buChar char="-"/>
            </a:pPr>
            <a:endParaRPr lang="es-CO" dirty="0"/>
          </a:p>
        </p:txBody>
      </p:sp>
      <p:pic>
        <p:nvPicPr>
          <p:cNvPr id="5122" name="Picture 2" descr="Resultado de imagen de MARCHING LEARNING">
            <a:extLst>
              <a:ext uri="{FF2B5EF4-FFF2-40B4-BE49-F238E27FC236}">
                <a16:creationId xmlns:a16="http://schemas.microsoft.com/office/drawing/2014/main" id="{6A4335B1-BB30-4C69-AE0F-5A6A2EBC3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938" y="4675197"/>
            <a:ext cx="1916072" cy="134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1006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586</Words>
  <Application>Microsoft Office PowerPoint</Application>
  <PresentationFormat>Panorámica</PresentationFormat>
  <Paragraphs>49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Roboto Bk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Leidy Rios</cp:lastModifiedBy>
  <cp:revision>28</cp:revision>
  <dcterms:created xsi:type="dcterms:W3CDTF">2020-01-23T20:39:25Z</dcterms:created>
  <dcterms:modified xsi:type="dcterms:W3CDTF">2021-02-10T22:29:30Z</dcterms:modified>
</cp:coreProperties>
</file>