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7" r:id="rId5"/>
    <p:sldId id="264" r:id="rId6"/>
    <p:sldId id="266" r:id="rId7"/>
    <p:sldId id="269" r:id="rId8"/>
    <p:sldId id="268" r:id="rId9"/>
    <p:sldId id="271" r:id="rId10"/>
    <p:sldId id="270" r:id="rId11"/>
    <p:sldId id="272" r:id="rId12"/>
    <p:sldId id="273" r:id="rId13"/>
    <p:sldId id="265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E12375E-2E67-41C8-9080-BC51A8AD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CA899FBF-E0F9-4A9A-96AA-1DC1093BC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EF6104A-FED0-4D65-910D-9794624D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4870740-A2AE-480D-A962-E22B546D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48F93CE6-3BE2-45B2-A324-492B1E6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73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F4CF264-9FD9-4012-B4FB-5CCAD95B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6F49A3B6-8CE6-43A8-9153-04A1AD41F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9B2F256-B0CE-41B1-9856-C6642A83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95A65A8-E65C-4193-BF20-47FDD22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DC020C0-F531-4E22-9606-4940A63A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83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17EB92C-2A88-4AF6-B64C-686C0392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59A4F7A-5A94-4CE7-82BC-01D71BBF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987D22-BE81-440B-9930-75F2771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4990E91-AC10-4594-A193-4C16F5B6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5A413AC-05B8-4DC4-960B-34E3458C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66A823C-C4D6-48F6-B9AD-72FA410E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6901BCF-780B-4A03-BD27-D34C0C9C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1932B68-5980-4D98-9017-1CB0BAE4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F56DC2F-4D72-48AF-B76A-47EEDAFB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D8DCA34-B3DF-4431-B5BF-5BE6601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6122AB4-93AB-4921-995A-F6FDD113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322FC2E1-F604-4414-8E69-721B5BD8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05AE85E-D0F2-46CE-A811-5A8765AB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187FC41-C419-4D2B-A18C-8D07AED4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B2B7A61C-F5F2-4317-B4B0-F549B262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6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D418249-5184-4A66-801C-A62FDD7C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C5695F1-2EB7-4324-B7B4-34A866B12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F887190C-BB7B-4E05-A176-80448B17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7E1040A-DD8F-4B0A-8F32-87D4F422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10D75D82-3091-4E9B-9FB9-7607822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CC8B1C7C-6C9E-4E84-BBA5-5847B238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4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4C27B7-290B-46C8-A265-371B1822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D4264A5-C6B0-4CC7-9592-60A5DCDF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B788EC3-2F4A-4273-B2DB-DB8DEB21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ED1E739C-1B59-432C-A358-3765A66DB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84905A58-5DE0-4676-9CE1-3A9D5D83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909AB21B-DC88-4FE1-AD8C-5E99C80A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BAE307F5-18F0-49B3-87F6-7CE25172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54F07F79-F8B6-4FC3-9BA7-4E357B4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5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BAB83F-9B18-41AA-AF37-88B19891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AC7EF6E7-902E-4B67-9121-88BA9D5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EEE6DCA5-08DE-48E4-B369-619C9773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BA5BA806-4984-4A6E-8B04-0ED19EEB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32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E2E41EA3-D461-46F2-B6E3-33F7E913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7238263C-BAF4-440B-943D-3C3D7E7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CFB3428D-CD0F-47F2-A16D-BF426170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9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F8D735E-87AC-436F-9F13-33DFB5A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7E2CEFC-1DB1-46A0-BAC6-81AF4A10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AB4FEE1F-C44E-470F-A1BF-4361556B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6569B1C-AA84-4F9F-8707-5803A474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1945ACD-7F80-4C34-8EB6-C56ABA8A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400F481-47EA-4E62-B98B-ABD798B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20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76D61A-4012-455E-A4E0-2163DA23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234A9531-4837-497B-9BCC-BD1961FAE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EFC853F0-E2CB-4E7A-B448-52D15916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036DEBF-B342-4DC0-AF0C-1630B5E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E4917ED2-ECAA-4D96-976D-56DF77CD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71CD6AB-4199-41C2-A6DC-F5A13D68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3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4C484AE9-C148-4563-9B0F-1981E39B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7C5A995-B1A2-4B46-92EF-11B51B96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82A42B5-9D22-43D3-9746-EA8E455BC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80BE0B1-9FE8-479C-95DC-38365F244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A731DC0-641C-415D-9DDB-FB361C0F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39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="" xmlns:a16="http://schemas.microsoft.com/office/drawing/2014/main" id="{A0872DE6-5E95-44CA-98CB-D46E9BD7D1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 </a:t>
            </a:r>
            <a:endParaRPr lang="es-CO" dirty="0"/>
          </a:p>
        </p:txBody>
      </p:sp>
      <p:pic>
        <p:nvPicPr>
          <p:cNvPr id="16" name="Marcador de contenido 4">
            <a:extLst>
              <a:ext uri="{FF2B5EF4-FFF2-40B4-BE49-F238E27FC236}">
                <a16:creationId xmlns="" xmlns:a16="http://schemas.microsoft.com/office/drawing/2014/main" id="{282F3178-CCE7-4C91-B0E9-3650949C67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61"/>
            <a:ext cx="12204191" cy="6858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=""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127161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="" xmlns:a16="http://schemas.microsoft.com/office/drawing/2014/main" id="{D5EEF854-3D78-46FF-9D81-E0A45DB6DCB1}"/>
              </a:ext>
            </a:extLst>
          </p:cNvPr>
          <p:cNvSpPr/>
          <p:nvPr/>
        </p:nvSpPr>
        <p:spPr>
          <a:xfrm>
            <a:off x="6096000" y="324660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="" xmlns:a16="http://schemas.microsoft.com/office/drawing/2014/main" id="{7A04CF9D-D914-4D8F-882B-A4BDFEBE3EED}"/>
              </a:ext>
            </a:extLst>
          </p:cNvPr>
          <p:cNvSpPr/>
          <p:nvPr/>
        </p:nvSpPr>
        <p:spPr>
          <a:xfrm>
            <a:off x="6096000" y="4369091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JULIAN ANDRES VILLEGAS GIL</a:t>
            </a:r>
          </a:p>
          <a:p>
            <a:pPr algn="ctr"/>
            <a:r>
              <a:rPr lang="es-CO" dirty="0" smtClean="0"/>
              <a:t>UNIVERSIDAD </a:t>
            </a:r>
            <a:r>
              <a:rPr lang="es-CO" dirty="0" smtClean="0"/>
              <a:t>DE </a:t>
            </a:r>
            <a:r>
              <a:rPr lang="es-CO" dirty="0" smtClean="0"/>
              <a:t>MANIZALES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AB584406-ACAE-4F08-B99D-8564A620AFDA}"/>
              </a:ext>
            </a:extLst>
          </p:cNvPr>
          <p:cNvSpPr txBox="1"/>
          <p:nvPr/>
        </p:nvSpPr>
        <p:spPr>
          <a:xfrm>
            <a:off x="6620959" y="3440357"/>
            <a:ext cx="47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TEMA:  REGRESIÓN LOGÍSTICA</a:t>
            </a:r>
            <a:endParaRPr lang="es-CO" b="1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=""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145295" y="133339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FACULTAD CIENCIAS E INGENIERÍA</a:t>
            </a:r>
            <a:endParaRPr lang="es-CO" sz="2000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="" xmlns:a16="http://schemas.microsoft.com/office/drawing/2014/main" id="{9D1037CA-6D84-4B35-A52A-C733AFEBCB6D}"/>
              </a:ext>
            </a:extLst>
          </p:cNvPr>
          <p:cNvSpPr/>
          <p:nvPr/>
        </p:nvSpPr>
        <p:spPr>
          <a:xfrm>
            <a:off x="7791741" y="5425109"/>
            <a:ext cx="2529384" cy="1399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=""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2256964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301200" y="231962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SEMILLERO:  </a:t>
            </a:r>
            <a:r>
              <a:rPr lang="es-ES" sz="2000" b="1" u="sng" dirty="0" smtClean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MACHINE LEARNING</a:t>
            </a:r>
            <a:endParaRPr lang="es-CO" sz="2000" b="1" u="sng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61" y="5491577"/>
            <a:ext cx="2247543" cy="11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3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i0.wp.com/www.aprendemachinelearning.com/wp-content/uploads/2017/11/caracteristicas-en-pares-1024x970.png?resize=525%2C4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66" y="353805"/>
            <a:ext cx="5171799" cy="560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5883965" y="3538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474747"/>
                </a:solidFill>
                <a:latin typeface="Open Sans"/>
              </a:rPr>
              <a:t>Y también podemos interrelacionar las entradas de a pares, para ver como se concentran linealmente las salidas de usuarios por colores: Sistema Operativo Windows en azul, Macintosh en verde y Linux en rojo.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7023651" y="3007092"/>
            <a:ext cx="41214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sb.pairplot</a:t>
            </a:r>
            <a:r>
              <a:rPr lang="es-CO" dirty="0"/>
              <a:t>(</a:t>
            </a:r>
            <a:r>
              <a:rPr lang="es-CO" dirty="0" err="1"/>
              <a:t>dataframe.dropna</a:t>
            </a:r>
            <a:r>
              <a:rPr lang="es-CO" dirty="0"/>
              <a:t>(), </a:t>
            </a:r>
            <a:r>
              <a:rPr lang="es-CO" dirty="0" err="1"/>
              <a:t>hue</a:t>
            </a:r>
            <a:r>
              <a:rPr lang="es-CO" dirty="0"/>
              <a:t>='clase',</a:t>
            </a:r>
            <a:r>
              <a:rPr lang="es-CO" dirty="0" err="1"/>
              <a:t>size</a:t>
            </a:r>
            <a:r>
              <a:rPr lang="es-CO" dirty="0"/>
              <a:t>=4,vars=["</a:t>
            </a:r>
            <a:r>
              <a:rPr lang="es-CO" dirty="0" err="1"/>
              <a:t>duracion</a:t>
            </a:r>
            <a:r>
              <a:rPr lang="es-CO" dirty="0"/>
              <a:t>", "</a:t>
            </a:r>
            <a:r>
              <a:rPr lang="es-CO" dirty="0" err="1"/>
              <a:t>paginas","acciones","valor</a:t>
            </a:r>
            <a:r>
              <a:rPr lang="es-CO" dirty="0"/>
              <a:t>"],</a:t>
            </a:r>
            <a:r>
              <a:rPr lang="es-CO" dirty="0" err="1"/>
              <a:t>kind</a:t>
            </a:r>
            <a:r>
              <a:rPr lang="es-CO" dirty="0"/>
              <a:t>='</a:t>
            </a:r>
            <a:r>
              <a:rPr lang="es-CO" dirty="0" err="1"/>
              <a:t>reg</a:t>
            </a:r>
            <a:r>
              <a:rPr lang="es-CO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40451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52363" y="385224"/>
            <a:ext cx="6093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s-CO" sz="2400" dirty="0">
                <a:solidFill>
                  <a:srgbClr val="474747"/>
                </a:solidFill>
                <a:latin typeface="Varela Round"/>
              </a:rPr>
              <a:t>Creamos el Modelo de Regresión Logística</a:t>
            </a:r>
            <a:endParaRPr lang="es-CO" sz="2400" b="0" i="0" dirty="0">
              <a:solidFill>
                <a:srgbClr val="474747"/>
              </a:solidFill>
              <a:effectLst/>
              <a:latin typeface="Varela Round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61622" y="980615"/>
            <a:ext cx="10307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474747"/>
                </a:solidFill>
                <a:latin typeface="Open Sans"/>
              </a:rPr>
              <a:t>Ahora cargamos las variables de las 4 columnas de entrada en X excluyendo la columna “clase” con el método </a:t>
            </a:r>
            <a:r>
              <a:rPr lang="es-CO" dirty="0" err="1">
                <a:solidFill>
                  <a:srgbClr val="474747"/>
                </a:solidFill>
                <a:latin typeface="Open Sans"/>
              </a:rPr>
              <a:t>drop</a:t>
            </a:r>
            <a:r>
              <a:rPr lang="es-CO" dirty="0">
                <a:solidFill>
                  <a:srgbClr val="474747"/>
                </a:solidFill>
                <a:latin typeface="Open Sans"/>
              </a:rPr>
              <a:t>(). En cambio agregamos la columna “clase” en la variable y. Ejecutamos </a:t>
            </a:r>
            <a:r>
              <a:rPr lang="es-CO" dirty="0" err="1">
                <a:solidFill>
                  <a:srgbClr val="474747"/>
                </a:solidFill>
                <a:latin typeface="Open Sans"/>
              </a:rPr>
              <a:t>X.shape</a:t>
            </a:r>
            <a:r>
              <a:rPr lang="es-CO" dirty="0">
                <a:solidFill>
                  <a:srgbClr val="474747"/>
                </a:solidFill>
                <a:latin typeface="Open Sans"/>
              </a:rPr>
              <a:t> para comprobar la dimensión de nuestra matriz con datos de entrada de 170 registros por 4 columnas.</a:t>
            </a:r>
            <a:endParaRPr lang="es-CO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90636"/>
              </p:ext>
            </p:extLst>
          </p:nvPr>
        </p:nvGraphicFramePr>
        <p:xfrm>
          <a:off x="2549632" y="2732725"/>
          <a:ext cx="7350313" cy="914400"/>
        </p:xfrm>
        <a:graphic>
          <a:graphicData uri="http://schemas.openxmlformats.org/drawingml/2006/table">
            <a:tbl>
              <a:tblPr/>
              <a:tblGrid>
                <a:gridCol w="301813"/>
                <a:gridCol w="70485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s-CO" b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es-CO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CO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np</a:t>
                      </a:r>
                      <a:r>
                        <a:rPr lang="es-CO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dataframe</a:t>
                      </a:r>
                      <a:r>
                        <a:rPr lang="es-CO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drop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([</a:t>
                      </a:r>
                      <a:r>
                        <a:rPr lang="es-CO" b="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'clase'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],</a:t>
                      </a:r>
                      <a:r>
                        <a:rPr lang="es-CO" b="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))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s-CO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y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np</a:t>
                      </a:r>
                      <a:r>
                        <a:rPr lang="es-CO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array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dataframe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s-CO" b="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'clase'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s-CO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shape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6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845711" y="414150"/>
            <a:ext cx="7718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474747"/>
                </a:solidFill>
                <a:latin typeface="Open Sans"/>
              </a:rPr>
              <a:t>Y creamos nuestro modelo y hacemos que se ajuste (</a:t>
            </a:r>
            <a:r>
              <a:rPr lang="es-CO" dirty="0" err="1">
                <a:solidFill>
                  <a:srgbClr val="474747"/>
                </a:solidFill>
                <a:latin typeface="Open Sans"/>
              </a:rPr>
              <a:t>fit</a:t>
            </a:r>
            <a:r>
              <a:rPr lang="es-CO" dirty="0">
                <a:solidFill>
                  <a:srgbClr val="474747"/>
                </a:solidFill>
                <a:latin typeface="Open Sans"/>
              </a:rPr>
              <a:t>) a nuestro conjunto de entradas X y salidas ‘y’.</a:t>
            </a:r>
            <a:endParaRPr lang="es-CO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20938" y="3681413"/>
            <a:ext cx="214312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  <a:t/>
            </a:r>
            <a:br>
              <a:rPr kumimoji="0" lang="es-CO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es-CO" sz="9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20938" y="3542914"/>
            <a:ext cx="65" cy="27699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940417" y="11989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CO" dirty="0" err="1">
                <a:solidFill>
                  <a:srgbClr val="002D7A"/>
                </a:solidFill>
                <a:latin typeface="inherit"/>
              </a:rPr>
              <a:t>model</a:t>
            </a:r>
            <a:r>
              <a:rPr lang="es-CO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s-CO" dirty="0" err="1">
                <a:solidFill>
                  <a:srgbClr val="002D7A"/>
                </a:solidFill>
                <a:latin typeface="inherit"/>
              </a:rPr>
              <a:t>linear_model</a:t>
            </a:r>
            <a:r>
              <a:rPr lang="es-CO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s-CO" dirty="0" err="1">
                <a:solidFill>
                  <a:srgbClr val="004ED0"/>
                </a:solidFill>
                <a:latin typeface="inherit"/>
              </a:rPr>
              <a:t>LogisticRegression</a:t>
            </a:r>
            <a:r>
              <a:rPr lang="es-CO" dirty="0">
                <a:solidFill>
                  <a:srgbClr val="333333"/>
                </a:solidFill>
                <a:latin typeface="inherit"/>
              </a:rPr>
              <a:t>()</a:t>
            </a:r>
            <a:endParaRPr lang="es-CO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s-CO" dirty="0" err="1">
                <a:solidFill>
                  <a:srgbClr val="002D7A"/>
                </a:solidFill>
                <a:latin typeface="inherit"/>
              </a:rPr>
              <a:t>model</a:t>
            </a:r>
            <a:r>
              <a:rPr lang="es-CO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s-CO" dirty="0" err="1">
                <a:solidFill>
                  <a:srgbClr val="004ED0"/>
                </a:solidFill>
                <a:latin typeface="inherit"/>
              </a:rPr>
              <a:t>fit</a:t>
            </a:r>
            <a:r>
              <a:rPr lang="es-CO" dirty="0">
                <a:solidFill>
                  <a:srgbClr val="333333"/>
                </a:solidFill>
                <a:latin typeface="inherit"/>
              </a:rPr>
              <a:t>(</a:t>
            </a:r>
            <a:r>
              <a:rPr lang="es-CO" dirty="0" err="1">
                <a:solidFill>
                  <a:srgbClr val="002D7A"/>
                </a:solidFill>
                <a:latin typeface="inherit"/>
              </a:rPr>
              <a:t>X</a:t>
            </a:r>
            <a:r>
              <a:rPr lang="es-CO" dirty="0" err="1">
                <a:solidFill>
                  <a:srgbClr val="333333"/>
                </a:solidFill>
                <a:latin typeface="inherit"/>
              </a:rPr>
              <a:t>,</a:t>
            </a:r>
            <a:r>
              <a:rPr lang="es-CO" dirty="0" err="1">
                <a:solidFill>
                  <a:srgbClr val="002D7A"/>
                </a:solidFill>
                <a:latin typeface="inherit"/>
              </a:rPr>
              <a:t>y</a:t>
            </a:r>
            <a:r>
              <a:rPr lang="es-CO" dirty="0">
                <a:solidFill>
                  <a:srgbClr val="333333"/>
                </a:solidFill>
                <a:latin typeface="inherit"/>
              </a:rPr>
              <a:t>)</a:t>
            </a:r>
            <a:endParaRPr lang="es-CO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45711" y="229641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rgbClr val="474747"/>
                </a:solidFill>
                <a:latin typeface="Open Sans"/>
              </a:rPr>
              <a:t>Una vez compilado nuestro modelo, le hacemos clasificar todo nuestro conjunto de entradas X utilizando el método “</a:t>
            </a:r>
            <a:r>
              <a:rPr lang="es-CO" dirty="0" err="1">
                <a:solidFill>
                  <a:srgbClr val="474747"/>
                </a:solidFill>
                <a:latin typeface="Open Sans"/>
              </a:rPr>
              <a:t>predict</a:t>
            </a:r>
            <a:r>
              <a:rPr lang="es-CO" dirty="0">
                <a:solidFill>
                  <a:srgbClr val="474747"/>
                </a:solidFill>
                <a:latin typeface="Open Sans"/>
              </a:rPr>
              <a:t>(X)” y revisamos algunas de sus salidas y vemos que coincide con las salidas reales de nuestro archivo </a:t>
            </a:r>
            <a:r>
              <a:rPr lang="es-CO" dirty="0" err="1">
                <a:solidFill>
                  <a:srgbClr val="474747"/>
                </a:solidFill>
                <a:latin typeface="Open Sans"/>
              </a:rPr>
              <a:t>csv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1940417" y="40087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CO" dirty="0" err="1">
                <a:solidFill>
                  <a:srgbClr val="002D7A"/>
                </a:solidFill>
                <a:latin typeface="inherit"/>
              </a:rPr>
              <a:t>predictions</a:t>
            </a:r>
            <a:r>
              <a:rPr lang="es-CO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s-CO" dirty="0" err="1">
                <a:solidFill>
                  <a:srgbClr val="002D7A"/>
                </a:solidFill>
                <a:latin typeface="inherit"/>
              </a:rPr>
              <a:t>model</a:t>
            </a:r>
            <a:r>
              <a:rPr lang="es-CO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s-CO" dirty="0" err="1">
                <a:solidFill>
                  <a:srgbClr val="004ED0"/>
                </a:solidFill>
                <a:latin typeface="inherit"/>
              </a:rPr>
              <a:t>predict</a:t>
            </a:r>
            <a:r>
              <a:rPr lang="es-CO" dirty="0">
                <a:solidFill>
                  <a:srgbClr val="333333"/>
                </a:solidFill>
                <a:latin typeface="inherit"/>
              </a:rPr>
              <a:t>(</a:t>
            </a:r>
            <a:r>
              <a:rPr lang="es-CO" dirty="0">
                <a:solidFill>
                  <a:srgbClr val="002D7A"/>
                </a:solidFill>
                <a:latin typeface="inherit"/>
              </a:rPr>
              <a:t>X</a:t>
            </a:r>
            <a:r>
              <a:rPr lang="es-CO" dirty="0">
                <a:solidFill>
                  <a:srgbClr val="333333"/>
                </a:solidFill>
                <a:latin typeface="inherit"/>
              </a:rPr>
              <a:t>)</a:t>
            </a:r>
            <a:endParaRPr lang="es-CO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s-CO" dirty="0" err="1">
                <a:solidFill>
                  <a:srgbClr val="800080"/>
                </a:solidFill>
                <a:latin typeface="inherit"/>
              </a:rPr>
              <a:t>print</a:t>
            </a:r>
            <a:r>
              <a:rPr lang="es-CO" dirty="0">
                <a:solidFill>
                  <a:srgbClr val="333333"/>
                </a:solidFill>
                <a:latin typeface="inherit"/>
              </a:rPr>
              <a:t>(</a:t>
            </a:r>
            <a:r>
              <a:rPr lang="es-CO" dirty="0" err="1">
                <a:solidFill>
                  <a:srgbClr val="002D7A"/>
                </a:solidFill>
                <a:latin typeface="inherit"/>
              </a:rPr>
              <a:t>predictions</a:t>
            </a:r>
            <a:r>
              <a:rPr lang="es-CO" dirty="0">
                <a:solidFill>
                  <a:srgbClr val="333333"/>
                </a:solidFill>
                <a:latin typeface="inherit"/>
              </a:rPr>
              <a:t>)[</a:t>
            </a:r>
            <a:r>
              <a:rPr lang="es-CO" dirty="0">
                <a:solidFill>
                  <a:srgbClr val="CE0000"/>
                </a:solidFill>
                <a:latin typeface="inherit"/>
              </a:rPr>
              <a:t>0</a:t>
            </a:r>
            <a:r>
              <a:rPr lang="es-CO" dirty="0">
                <a:solidFill>
                  <a:srgbClr val="006FE0"/>
                </a:solidFill>
                <a:latin typeface="inherit"/>
              </a:rPr>
              <a:t>:</a:t>
            </a:r>
            <a:r>
              <a:rPr lang="es-CO" dirty="0">
                <a:solidFill>
                  <a:srgbClr val="CE0000"/>
                </a:solidFill>
                <a:latin typeface="inherit"/>
              </a:rPr>
              <a:t>5</a:t>
            </a:r>
            <a:r>
              <a:rPr lang="es-CO" dirty="0">
                <a:solidFill>
                  <a:srgbClr val="333333"/>
                </a:solidFill>
                <a:latin typeface="inherit"/>
              </a:rPr>
              <a:t>]</a:t>
            </a:r>
            <a:endParaRPr lang="es-CO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460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64653" y="565117"/>
            <a:ext cx="102172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 smtClean="0">
                <a:solidFill>
                  <a:srgbClr val="5F6368"/>
                </a:solidFill>
                <a:latin typeface="Roboto"/>
              </a:rPr>
              <a:t>Bibliografia</a:t>
            </a:r>
            <a:r>
              <a:rPr lang="es-CO" dirty="0" smtClean="0">
                <a:solidFill>
                  <a:srgbClr val="5F6368"/>
                </a:solidFill>
                <a:latin typeface="Roboto"/>
              </a:rPr>
              <a:t>:</a:t>
            </a:r>
          </a:p>
          <a:p>
            <a:r>
              <a:rPr lang="es-CO" dirty="0"/>
              <a:t>LIPA CHOQUE, Diego Frank. Implementación de un modelo de un sistema computacional basado en machine </a:t>
            </a:r>
            <a:r>
              <a:rPr lang="es-CO" dirty="0" err="1"/>
              <a:t>learning</a:t>
            </a:r>
            <a:r>
              <a:rPr lang="es-CO" dirty="0"/>
              <a:t> para proyectar el estado de resultados en una empresa manufacturera en el departamento de Lima–2018. 2019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MARTÍNEZ-TORO, Gabriel Mauricio; RICO-BAUTISTA, </a:t>
            </a:r>
            <a:r>
              <a:rPr lang="es-CO" dirty="0" err="1"/>
              <a:t>Dewar</a:t>
            </a:r>
            <a:r>
              <a:rPr lang="es-CO" dirty="0"/>
              <a:t>; ROMERO-RIAÑO, Efrén. Análisis comparativo de predicción dentro de bases de datos de cáncer: una aplicación de aprendizaje automático. </a:t>
            </a:r>
            <a:r>
              <a:rPr lang="es-CO" i="1" dirty="0"/>
              <a:t>Revista Ibérica de Sistemas e </a:t>
            </a:r>
            <a:r>
              <a:rPr lang="es-CO" i="1" dirty="0" err="1"/>
              <a:t>Tecnologias</a:t>
            </a:r>
            <a:r>
              <a:rPr lang="es-CO" i="1" dirty="0"/>
              <a:t> de </a:t>
            </a:r>
            <a:r>
              <a:rPr lang="es-CO" i="1" dirty="0" err="1"/>
              <a:t>Informação</a:t>
            </a:r>
            <a:r>
              <a:rPr lang="es-CO" dirty="0"/>
              <a:t>, 2019, no E17, p. 113-122</a:t>
            </a:r>
            <a:r>
              <a:rPr lang="es-CO" dirty="0" smtClean="0"/>
              <a:t>.</a:t>
            </a:r>
          </a:p>
          <a:p>
            <a:endParaRPr lang="es-CO" dirty="0"/>
          </a:p>
          <a:p>
            <a:r>
              <a:rPr lang="es-CO" dirty="0"/>
              <a:t>VARGAS, Andrés Eduardo Moncada. Comparación de técnicas de machine </a:t>
            </a:r>
            <a:r>
              <a:rPr lang="es-CO" dirty="0" err="1"/>
              <a:t>learning</a:t>
            </a:r>
            <a:r>
              <a:rPr lang="es-CO" dirty="0"/>
              <a:t> para detección de sitios web de </a:t>
            </a:r>
            <a:r>
              <a:rPr lang="es-CO" dirty="0" err="1"/>
              <a:t>phishing</a:t>
            </a:r>
            <a:r>
              <a:rPr lang="es-CO" dirty="0"/>
              <a:t>. </a:t>
            </a:r>
            <a:r>
              <a:rPr lang="es-CO" i="1" dirty="0"/>
              <a:t>Revista </a:t>
            </a:r>
            <a:r>
              <a:rPr lang="es-CO" i="1" dirty="0" err="1"/>
              <a:t>Interfases</a:t>
            </a:r>
            <a:r>
              <a:rPr lang="es-CO" dirty="0"/>
              <a:t>, 2020, no 013, p. 77-103</a:t>
            </a:r>
            <a:r>
              <a:rPr lang="es-CO" dirty="0" smtClean="0"/>
              <a:t>.</a:t>
            </a:r>
          </a:p>
          <a:p>
            <a:endParaRPr lang="es-CO" dirty="0">
              <a:solidFill>
                <a:srgbClr val="5F6368"/>
              </a:solidFill>
              <a:latin typeface="Roboto"/>
            </a:endParaRPr>
          </a:p>
          <a:p>
            <a:r>
              <a:rPr lang="es-CO" dirty="0" smtClean="0">
                <a:solidFill>
                  <a:srgbClr val="5F6368"/>
                </a:solidFill>
                <a:latin typeface="Roboto"/>
              </a:rPr>
              <a:t>Paginas:</a:t>
            </a:r>
            <a:endParaRPr lang="es-CO" dirty="0">
              <a:solidFill>
                <a:srgbClr val="5F6368"/>
              </a:solidFill>
              <a:latin typeface="Roboto"/>
            </a:endParaRPr>
          </a:p>
          <a:p>
            <a:r>
              <a:rPr lang="es-CO" dirty="0"/>
              <a:t>https://www.aprendemachinelearning.com/regresion-logistica-con-python-paso-a-paso/</a:t>
            </a:r>
          </a:p>
        </p:txBody>
      </p:sp>
    </p:spTree>
    <p:extLst>
      <p:ext uri="{BB962C8B-B14F-4D97-AF65-F5344CB8AC3E}">
        <p14:creationId xmlns:p14="http://schemas.microsoft.com/office/powerpoint/2010/main" val="255983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35863" y="700448"/>
            <a:ext cx="80535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AutoNum type="arabicPeriod"/>
            </a:pPr>
            <a:r>
              <a:rPr lang="es-CO" dirty="0">
                <a:latin typeface="Inter"/>
              </a:rPr>
              <a:t>Presentación con: </a:t>
            </a:r>
          </a:p>
          <a:p>
            <a:pPr indent="-342900">
              <a:buAutoNum type="arabicPeriod"/>
            </a:pPr>
            <a:endParaRPr lang="es-CO" dirty="0">
              <a:latin typeface="Inter"/>
            </a:endParaRPr>
          </a:p>
          <a:p>
            <a:endParaRPr lang="es-CO" dirty="0">
              <a:latin typeface="Inter"/>
            </a:endParaRPr>
          </a:p>
          <a:p>
            <a:r>
              <a:rPr lang="es-CO" dirty="0">
                <a:latin typeface="Inter"/>
              </a:rPr>
              <a:t>        a. Explicación conceptual del tema y en qué casos se aplica</a:t>
            </a:r>
          </a:p>
          <a:p>
            <a:r>
              <a:rPr lang="es-CO" dirty="0">
                <a:latin typeface="Inter"/>
              </a:rPr>
              <a:t>.</a:t>
            </a:r>
          </a:p>
          <a:p>
            <a:r>
              <a:rPr lang="es-CO" dirty="0">
                <a:latin typeface="Inter"/>
              </a:rPr>
              <a:t>        b. Explicación detallada de la técnica estadística aplicada.</a:t>
            </a:r>
          </a:p>
          <a:p>
            <a:endParaRPr lang="es-CO" dirty="0">
              <a:latin typeface="Inter"/>
            </a:endParaRPr>
          </a:p>
          <a:p>
            <a:r>
              <a:rPr lang="es-CO" dirty="0">
                <a:latin typeface="Inter"/>
              </a:rPr>
              <a:t>        c. Explicación detallada del funcionamiento del algoritmo </a:t>
            </a:r>
          </a:p>
        </p:txBody>
      </p:sp>
    </p:spTree>
    <p:extLst>
      <p:ext uri="{BB962C8B-B14F-4D97-AF65-F5344CB8AC3E}">
        <p14:creationId xmlns:p14="http://schemas.microsoft.com/office/powerpoint/2010/main" val="204351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91165" y="842115"/>
            <a:ext cx="104104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000000"/>
                </a:solidFill>
                <a:latin typeface="Inter"/>
              </a:rPr>
              <a:t>Regresión </a:t>
            </a:r>
            <a:r>
              <a:rPr lang="es-CO" sz="2400" b="1" dirty="0" smtClean="0">
                <a:solidFill>
                  <a:srgbClr val="000000"/>
                </a:solidFill>
                <a:latin typeface="Inter"/>
              </a:rPr>
              <a:t>logística.</a:t>
            </a:r>
            <a:endParaRPr lang="es-CO" sz="2400" b="1" dirty="0" smtClean="0">
              <a:solidFill>
                <a:srgbClr val="000000"/>
              </a:solidFill>
              <a:latin typeface="Inter"/>
            </a:endParaRPr>
          </a:p>
          <a:p>
            <a:endParaRPr lang="es-CO" sz="2400" b="1" dirty="0">
              <a:solidFill>
                <a:srgbClr val="000000"/>
              </a:solidFill>
              <a:latin typeface="Inter"/>
            </a:endParaRPr>
          </a:p>
          <a:p>
            <a:r>
              <a:rPr lang="es-CO" dirty="0">
                <a:latin typeface="Inter"/>
              </a:rPr>
              <a:t>En </a:t>
            </a:r>
            <a:r>
              <a:rPr lang="es-CO" dirty="0" smtClean="0">
                <a:latin typeface="Inter"/>
              </a:rPr>
              <a:t>esta prueba se construirá </a:t>
            </a:r>
            <a:r>
              <a:rPr lang="es-CO" dirty="0">
                <a:latin typeface="Inter"/>
              </a:rPr>
              <a:t>un clasificador de regresión </a:t>
            </a:r>
            <a:r>
              <a:rPr lang="es-CO" dirty="0" smtClean="0">
                <a:latin typeface="Inter"/>
              </a:rPr>
              <a:t>logística como fue asignado. Esta enfocado </a:t>
            </a:r>
            <a:r>
              <a:rPr lang="es-CO" dirty="0">
                <a:latin typeface="Inter"/>
              </a:rPr>
              <a:t>para </a:t>
            </a:r>
            <a:r>
              <a:rPr lang="es-CO" dirty="0" smtClean="0">
                <a:latin typeface="Inter"/>
              </a:rPr>
              <a:t>ganar </a:t>
            </a:r>
            <a:r>
              <a:rPr lang="es-CO" dirty="0">
                <a:latin typeface="Inter"/>
              </a:rPr>
              <a:t>una intuición sobre lo que es el aprendizaje </a:t>
            </a:r>
            <a:r>
              <a:rPr lang="es-CO" dirty="0" smtClean="0">
                <a:latin typeface="Inter"/>
              </a:rPr>
              <a:t>computacional.</a:t>
            </a:r>
            <a:endParaRPr lang="es-CO" b="0" i="0" dirty="0">
              <a:effectLst/>
              <a:latin typeface="Inter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26" y="2624473"/>
            <a:ext cx="882773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6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34115" y="1244375"/>
            <a:ext cx="1031564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rgbClr val="5F6368"/>
                </a:solidFill>
                <a:latin typeface="Roboto"/>
              </a:rPr>
              <a:t>Según Lipa(2019, 24) 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Machine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Learning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, es una rama de la inteligencia artificial tiene como objetivo</a:t>
            </a: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permitir que las máquinas realicen sus trabajos hábilmente mediante el uso de software</a:t>
            </a: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inteligente. Los métodos estadísticos de aprendizaje constituyen la columna vertebral del</a:t>
            </a: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software inteligente que se utiliza para desarrollar inteligencia artificial. Debido a que los</a:t>
            </a: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algoritmos de aprendizaje automático requieren datos para aprender, la disciplina debe tener</a:t>
            </a:r>
          </a:p>
          <a:p>
            <a:r>
              <a:rPr lang="es-CO" dirty="0">
                <a:solidFill>
                  <a:srgbClr val="5F6368"/>
                </a:solidFill>
                <a:latin typeface="Roboto"/>
              </a:rPr>
              <a:t>conexión con la disciplina de la base de datos.</a:t>
            </a: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02" y="3513856"/>
            <a:ext cx="4393708" cy="233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0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86677" y="597790"/>
            <a:ext cx="65376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5F6368"/>
                </a:solidFill>
                <a:latin typeface="Roboto"/>
              </a:rPr>
              <a:t>Según </a:t>
            </a:r>
            <a:r>
              <a:rPr lang="es-CO" dirty="0" err="1">
                <a:solidFill>
                  <a:srgbClr val="5F6368"/>
                </a:solidFill>
                <a:latin typeface="Roboto"/>
              </a:rPr>
              <a:t>Hurwitz</a:t>
            </a:r>
            <a:r>
              <a:rPr lang="es-CO" dirty="0">
                <a:solidFill>
                  <a:srgbClr val="5F6368"/>
                </a:solidFill>
                <a:latin typeface="Roboto"/>
              </a:rPr>
              <a:t> (2018) describe, El aprendizaje supervisado generalmente comienza con un conjunto de datos establecidos y una cierta comprensión de cómo se clasifican esos datos. El aprendizaje supervisado está destinado a encontrar patrones en los datos que se pueden aplicar a un proceso de análisis. Esta información tiene características etiquetadas que definen el significado de los datos.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464" y="2781837"/>
            <a:ext cx="5962650" cy="31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2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5560" y="3755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CO" dirty="0">
                <a:solidFill>
                  <a:srgbClr val="474747"/>
                </a:solidFill>
                <a:latin typeface="Varela Round"/>
              </a:rPr>
              <a:t>Regresión Logística con </a:t>
            </a:r>
            <a:r>
              <a:rPr lang="es-CO" dirty="0" err="1">
                <a:solidFill>
                  <a:srgbClr val="474747"/>
                </a:solidFill>
                <a:latin typeface="Varela Round"/>
              </a:rPr>
              <a:t>SKLearn</a:t>
            </a:r>
            <a:r>
              <a:rPr lang="es-CO" dirty="0">
                <a:solidFill>
                  <a:srgbClr val="474747"/>
                </a:solidFill>
                <a:latin typeface="Varela Round"/>
              </a:rPr>
              <a:t>:</a:t>
            </a:r>
          </a:p>
          <a:p>
            <a:pPr fontAlgn="base"/>
            <a:r>
              <a:rPr lang="es-CO" dirty="0">
                <a:solidFill>
                  <a:srgbClr val="474747"/>
                </a:solidFill>
                <a:latin typeface="Varela Round"/>
              </a:rPr>
              <a:t>Identificar Sistema Operativo de los usuarios</a:t>
            </a:r>
            <a:endParaRPr lang="es-CO" b="0" i="0" dirty="0">
              <a:solidFill>
                <a:srgbClr val="474747"/>
              </a:solidFill>
              <a:effectLst/>
              <a:latin typeface="Varela Round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077532" y="1521733"/>
            <a:ext cx="742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CO" dirty="0">
                <a:solidFill>
                  <a:srgbClr val="474747"/>
                </a:solidFill>
                <a:latin typeface="Varela Round"/>
              </a:rPr>
              <a:t>Regresión Logística </a:t>
            </a:r>
            <a:r>
              <a:rPr lang="es-CO" dirty="0" smtClean="0">
                <a:solidFill>
                  <a:srgbClr val="474747"/>
                </a:solidFill>
                <a:latin typeface="Varela Round"/>
              </a:rPr>
              <a:t>los paquetes que vamos a usar son los siguientes:</a:t>
            </a:r>
            <a:endParaRPr lang="es-CO" dirty="0">
              <a:solidFill>
                <a:srgbClr val="474747"/>
              </a:solidFill>
              <a:latin typeface="Varela Round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2452781" y="2446814"/>
          <a:ext cx="7286437" cy="3108960"/>
        </p:xfrm>
        <a:graphic>
          <a:graphicData uri="http://schemas.openxmlformats.org/drawingml/2006/table">
            <a:tbl>
              <a:tblPr/>
              <a:tblGrid>
                <a:gridCol w="304612"/>
                <a:gridCol w="6981825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s-CO" b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es-CO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es-CO" b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es-CO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es-CO" b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es-CO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es-CO" b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base"/>
                      <a:r>
                        <a:rPr lang="es-CO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base"/>
                      <a:r>
                        <a:rPr lang="es-CO" b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pandas </a:t>
                      </a:r>
                      <a:r>
                        <a:rPr lang="es-CO" b="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as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pd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numpy</a:t>
                      </a:r>
                      <a:r>
                        <a:rPr lang="es-CO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as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np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sklearn</a:t>
                      </a:r>
                      <a:r>
                        <a:rPr lang="es-CO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linear_model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sklearn</a:t>
                      </a:r>
                      <a:r>
                        <a:rPr lang="es-CO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model_selection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sklearn</a:t>
                      </a:r>
                      <a:r>
                        <a:rPr lang="es-CO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metrics</a:t>
                      </a:r>
                      <a:r>
                        <a:rPr lang="es-CO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classification_report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sklearn</a:t>
                      </a:r>
                      <a:r>
                        <a:rPr lang="es-CO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metrics</a:t>
                      </a:r>
                      <a:r>
                        <a:rPr lang="es-CO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confusion_matrix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from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sklearn</a:t>
                      </a:r>
                      <a:r>
                        <a:rPr lang="es-CO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metrics</a:t>
                      </a:r>
                      <a:r>
                        <a:rPr lang="es-CO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accuracy_score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matplotlib</a:t>
                      </a:r>
                      <a:r>
                        <a:rPr lang="es-CO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pyplot</a:t>
                      </a:r>
                      <a:r>
                        <a:rPr lang="es-CO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as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plt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import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seaborn</a:t>
                      </a:r>
                      <a:r>
                        <a:rPr lang="es-CO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as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sb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%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matplotlib</a:t>
                      </a:r>
                      <a:r>
                        <a:rPr lang="es-CO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inline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51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81320" y="475170"/>
            <a:ext cx="10358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rgbClr val="474747"/>
                </a:solidFill>
                <a:latin typeface="Open Sans"/>
              </a:rPr>
              <a:t>Leemos el archivo </a:t>
            </a:r>
            <a:r>
              <a:rPr lang="es-CO" dirty="0" err="1">
                <a:solidFill>
                  <a:srgbClr val="474747"/>
                </a:solidFill>
                <a:latin typeface="Open Sans"/>
              </a:rPr>
              <a:t>csv</a:t>
            </a:r>
            <a:r>
              <a:rPr lang="es-CO" dirty="0">
                <a:solidFill>
                  <a:srgbClr val="474747"/>
                </a:solidFill>
                <a:latin typeface="Open Sans"/>
              </a:rPr>
              <a:t> </a:t>
            </a:r>
            <a:r>
              <a:rPr lang="es-CO" dirty="0" smtClean="0">
                <a:solidFill>
                  <a:srgbClr val="474747"/>
                </a:solidFill>
                <a:latin typeface="Open Sans"/>
              </a:rPr>
              <a:t>(se </a:t>
            </a:r>
            <a:r>
              <a:rPr lang="es-CO" dirty="0">
                <a:solidFill>
                  <a:srgbClr val="474747"/>
                </a:solidFill>
                <a:latin typeface="Open Sans"/>
              </a:rPr>
              <a:t>considera que estará en el mismo directorio que el archivo de notebook .</a:t>
            </a:r>
            <a:r>
              <a:rPr lang="es-CO" dirty="0" err="1">
                <a:solidFill>
                  <a:srgbClr val="474747"/>
                </a:solidFill>
                <a:latin typeface="Open Sans"/>
              </a:rPr>
              <a:t>ipynb</a:t>
            </a:r>
            <a:r>
              <a:rPr lang="es-CO" dirty="0">
                <a:solidFill>
                  <a:srgbClr val="474747"/>
                </a:solidFill>
                <a:latin typeface="Open Sans"/>
              </a:rPr>
              <a:t>) y lo asignamos mediante Pandas a la variable </a:t>
            </a:r>
            <a:r>
              <a:rPr lang="es-CO" b="1" dirty="0" err="1">
                <a:solidFill>
                  <a:srgbClr val="474747"/>
                </a:solidFill>
                <a:latin typeface="Open Sans"/>
              </a:rPr>
              <a:t>dataframe</a:t>
            </a:r>
            <a:r>
              <a:rPr lang="es-CO" dirty="0">
                <a:solidFill>
                  <a:srgbClr val="474747"/>
                </a:solidFill>
                <a:latin typeface="Open Sans"/>
              </a:rPr>
              <a:t>. Mediante el método </a:t>
            </a:r>
            <a:r>
              <a:rPr lang="es-CO" dirty="0" err="1">
                <a:solidFill>
                  <a:srgbClr val="474747"/>
                </a:solidFill>
                <a:latin typeface="Open Sans"/>
              </a:rPr>
              <a:t>dataframe.head</a:t>
            </a:r>
            <a:r>
              <a:rPr lang="es-CO" dirty="0">
                <a:solidFill>
                  <a:srgbClr val="474747"/>
                </a:solidFill>
                <a:latin typeface="Open Sans"/>
              </a:rPr>
              <a:t>() vemos en pantalla los 5 primeros registros.</a:t>
            </a:r>
            <a:endParaRPr lang="es-CO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205099"/>
              </p:ext>
            </p:extLst>
          </p:nvPr>
        </p:nvGraphicFramePr>
        <p:xfrm>
          <a:off x="2420843" y="2547913"/>
          <a:ext cx="7350313" cy="942262"/>
        </p:xfrm>
        <a:graphic>
          <a:graphicData uri="http://schemas.openxmlformats.org/drawingml/2006/table">
            <a:tbl>
              <a:tblPr/>
              <a:tblGrid>
                <a:gridCol w="301813"/>
                <a:gridCol w="7048500"/>
              </a:tblGrid>
              <a:tr h="942262"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s-CO" b="0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dataframe</a:t>
                      </a:r>
                      <a:r>
                        <a:rPr lang="es-CO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pd</a:t>
                      </a:r>
                      <a:r>
                        <a:rPr lang="es-CO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read_csv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s-CO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r</a:t>
                      </a:r>
                      <a:r>
                        <a:rPr lang="es-CO" b="0" dirty="0" err="1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"usuarios_win_mac_lin.csv</a:t>
                      </a:r>
                      <a:r>
                        <a:rPr lang="es-CO" b="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dataframe</a:t>
                      </a:r>
                      <a:r>
                        <a:rPr lang="es-CO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head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69" y="3774224"/>
            <a:ext cx="3181082" cy="202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0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44958" y="5332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err="1" smtClean="0">
                <a:solidFill>
                  <a:srgbClr val="474747"/>
                </a:solidFill>
                <a:latin typeface="Open Sans"/>
              </a:rPr>
              <a:t>Acontinuacion</a:t>
            </a:r>
            <a:r>
              <a:rPr lang="es-CO" dirty="0" smtClean="0">
                <a:solidFill>
                  <a:srgbClr val="474747"/>
                </a:solidFill>
                <a:latin typeface="Open Sans"/>
              </a:rPr>
              <a:t> nos </a:t>
            </a:r>
            <a:r>
              <a:rPr lang="es-CO" dirty="0">
                <a:solidFill>
                  <a:srgbClr val="474747"/>
                </a:solidFill>
                <a:latin typeface="Open Sans"/>
              </a:rPr>
              <a:t>dará algo de información estadística básica de nuestro set de datos. La Media, el desvío estándar, valores mínimo y máximo de cada característica.</a:t>
            </a:r>
            <a:endParaRPr lang="es-CO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79414"/>
              </p:ext>
            </p:extLst>
          </p:nvPr>
        </p:nvGraphicFramePr>
        <p:xfrm>
          <a:off x="2433722" y="2002492"/>
          <a:ext cx="7350313" cy="365760"/>
        </p:xfrm>
        <a:graphic>
          <a:graphicData uri="http://schemas.openxmlformats.org/drawingml/2006/table">
            <a:tbl>
              <a:tblPr/>
              <a:tblGrid>
                <a:gridCol w="301813"/>
                <a:gridCol w="7048500"/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es-CO" b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dataframe</a:t>
                      </a:r>
                      <a:r>
                        <a:rPr lang="es-CO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describe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3799232" y="2909483"/>
            <a:ext cx="7083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474747"/>
                </a:solidFill>
                <a:latin typeface="Open Sans"/>
              </a:rPr>
              <a:t>Ahora analizamos los resultados de los datos que estén en el </a:t>
            </a:r>
            <a:r>
              <a:rPr lang="es-CO" dirty="0" err="1" smtClean="0">
                <a:solidFill>
                  <a:srgbClr val="474747"/>
                </a:solidFill>
                <a:latin typeface="Open Sans"/>
              </a:rPr>
              <a:t>csv</a:t>
            </a:r>
            <a:r>
              <a:rPr lang="es-CO" dirty="0" smtClean="0">
                <a:solidFill>
                  <a:srgbClr val="474747"/>
                </a:solidFill>
                <a:latin typeface="Open Sans"/>
              </a:rPr>
              <a:t>: se </a:t>
            </a:r>
            <a:r>
              <a:rPr lang="es-CO" dirty="0" err="1" smtClean="0">
                <a:solidFill>
                  <a:srgbClr val="474747"/>
                </a:solidFill>
                <a:latin typeface="Open Sans"/>
              </a:rPr>
              <a:t>agrupansegun</a:t>
            </a:r>
            <a:r>
              <a:rPr lang="es-CO" dirty="0" smtClean="0">
                <a:solidFill>
                  <a:srgbClr val="474747"/>
                </a:solidFill>
                <a:latin typeface="Open Sans"/>
              </a:rPr>
              <a:t> la clase </a:t>
            </a:r>
            <a:endParaRPr lang="es-CO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42026"/>
              </p:ext>
            </p:extLst>
          </p:nvPr>
        </p:nvGraphicFramePr>
        <p:xfrm>
          <a:off x="2649023" y="4091660"/>
          <a:ext cx="7048500" cy="640080"/>
        </p:xfrm>
        <a:graphic>
          <a:graphicData uri="http://schemas.openxmlformats.org/drawingml/2006/table">
            <a:tbl>
              <a:tblPr/>
              <a:tblGrid>
                <a:gridCol w="70485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s-CO" b="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/>
                      </a:r>
                      <a:br>
                        <a:rPr lang="es-CO" b="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</a:br>
                      <a:r>
                        <a:rPr lang="es-CO" b="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s-CO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dataframe</a:t>
                      </a:r>
                      <a:r>
                        <a:rPr lang="es-CO" b="0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groupby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s-CO" b="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'clase'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).</a:t>
                      </a:r>
                      <a:r>
                        <a:rPr lang="es-CO" b="0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size</a:t>
                      </a:r>
                      <a:r>
                        <a:rPr lang="es-CO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())</a:t>
                      </a:r>
                      <a:endParaRPr lang="es-CO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70443" y="461377"/>
            <a:ext cx="10260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smtClean="0">
                <a:solidFill>
                  <a:srgbClr val="474747"/>
                </a:solidFill>
                <a:latin typeface="Open Sans"/>
              </a:rPr>
              <a:t>Algo de lo mas importante para entender y analizar los datos es de forma grafica y estadística, ya que muchas veces nos puede llevar a comprender de otra forma o de una mejor manera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2054087" y="14890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s-CO" dirty="0" err="1">
                <a:solidFill>
                  <a:srgbClr val="002D7A"/>
                </a:solidFill>
                <a:latin typeface="inherit"/>
              </a:rPr>
              <a:t>dataframe</a:t>
            </a:r>
            <a:r>
              <a:rPr lang="es-CO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s-CO" dirty="0" err="1">
                <a:solidFill>
                  <a:srgbClr val="004ED0"/>
                </a:solidFill>
                <a:latin typeface="inherit"/>
              </a:rPr>
              <a:t>drop</a:t>
            </a:r>
            <a:r>
              <a:rPr lang="es-CO" dirty="0">
                <a:solidFill>
                  <a:srgbClr val="333333"/>
                </a:solidFill>
                <a:latin typeface="inherit"/>
              </a:rPr>
              <a:t>([</a:t>
            </a:r>
            <a:r>
              <a:rPr lang="es-CO" dirty="0">
                <a:solidFill>
                  <a:srgbClr val="008000"/>
                </a:solidFill>
                <a:latin typeface="inherit"/>
              </a:rPr>
              <a:t>'clase'</a:t>
            </a:r>
            <a:r>
              <a:rPr lang="es-CO" dirty="0">
                <a:solidFill>
                  <a:srgbClr val="333333"/>
                </a:solidFill>
                <a:latin typeface="inherit"/>
              </a:rPr>
              <a:t>],</a:t>
            </a:r>
            <a:r>
              <a:rPr lang="es-CO" dirty="0">
                <a:solidFill>
                  <a:srgbClr val="CE0000"/>
                </a:solidFill>
                <a:latin typeface="inherit"/>
              </a:rPr>
              <a:t>1</a:t>
            </a:r>
            <a:r>
              <a:rPr lang="es-CO" dirty="0">
                <a:solidFill>
                  <a:srgbClr val="333333"/>
                </a:solidFill>
                <a:latin typeface="inherit"/>
              </a:rPr>
              <a:t>).</a:t>
            </a:r>
            <a:r>
              <a:rPr lang="es-CO" dirty="0" err="1">
                <a:solidFill>
                  <a:srgbClr val="004ED0"/>
                </a:solidFill>
                <a:latin typeface="inherit"/>
              </a:rPr>
              <a:t>hist</a:t>
            </a:r>
            <a:r>
              <a:rPr lang="es-CO" dirty="0">
                <a:solidFill>
                  <a:srgbClr val="333333"/>
                </a:solidFill>
                <a:latin typeface="inherit"/>
              </a:rPr>
              <a:t>()</a:t>
            </a:r>
            <a:endParaRPr lang="es-CO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s-CO" dirty="0" err="1">
                <a:solidFill>
                  <a:srgbClr val="002D7A"/>
                </a:solidFill>
                <a:latin typeface="inherit"/>
              </a:rPr>
              <a:t>plt</a:t>
            </a:r>
            <a:r>
              <a:rPr lang="es-CO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s-CO" dirty="0" err="1">
                <a:solidFill>
                  <a:srgbClr val="004ED0"/>
                </a:solidFill>
                <a:latin typeface="inherit"/>
              </a:rPr>
              <a:t>show</a:t>
            </a:r>
            <a:r>
              <a:rPr lang="es-CO" dirty="0">
                <a:solidFill>
                  <a:srgbClr val="333333"/>
                </a:solidFill>
                <a:latin typeface="inherit"/>
              </a:rPr>
              <a:t>()</a:t>
            </a:r>
            <a:endParaRPr lang="es-CO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pic>
        <p:nvPicPr>
          <p:cNvPr id="3076" name="Picture 4" descr="https://i0.wp.com/www.aprendemachinelearning.com/wp-content/uploads/2017/11/features-histogram.png?resize=373%2C2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643" y="2148651"/>
            <a:ext cx="6586331" cy="389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746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663</Words>
  <Application>Microsoft Office PowerPoint</Application>
  <PresentationFormat>Panorámica</PresentationFormat>
  <Paragraphs>86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inherit</vt:lpstr>
      <vt:lpstr>Inter</vt:lpstr>
      <vt:lpstr>Monaco</vt:lpstr>
      <vt:lpstr>Open Sans</vt:lpstr>
      <vt:lpstr>Roboto</vt:lpstr>
      <vt:lpstr>Roboto Bk</vt:lpstr>
      <vt:lpstr>Varela Round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</dc:creator>
  <cp:lastModifiedBy>julian villegas</cp:lastModifiedBy>
  <cp:revision>25</cp:revision>
  <dcterms:created xsi:type="dcterms:W3CDTF">2020-01-23T20:39:25Z</dcterms:created>
  <dcterms:modified xsi:type="dcterms:W3CDTF">2021-02-10T23:03:54Z</dcterms:modified>
</cp:coreProperties>
</file>