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4" d="100"/>
          <a:sy n="74" d="100"/>
        </p:scale>
        <p:origin x="576" y="72"/>
      </p:cViewPr>
      <p:guideLst>
        <p:guide orient="horz" pos="2160"/>
        <p:guide pos="5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E12375E-2E67-41C8-9080-BC51A8AD1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xmlns="" id="{CA899FBF-E0F9-4A9A-96AA-1DC1093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BEF6104A-FED0-4D65-910D-9794624D84F5}"/>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74870740-A2AE-480D-A962-E22B546D9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48F93CE6-3BE2-45B2-A324-492B1E606EB9}"/>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867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F4CF264-9FD9-4012-B4FB-5CCAD95BD5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6F49A3B6-8CE6-43A8-9153-04A1AD41F6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9B2F256-B0CE-41B1-9856-C6642A83DFA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D95A65A8-E65C-4193-BF20-47FDD2297B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BDC020C0-F531-4E22-9606-4940A63A27DD}"/>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8608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17EB92C-2A88-4AF6-B64C-686C039230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959A4F7A-5A94-4CE7-82BC-01D71BBF88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9B987D22-BE81-440B-9930-75F2771FD318}"/>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14990E91-AC10-4594-A193-4C16F5B62C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55A413AC-05B8-4DC4-960B-34E3458CB01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016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6A823C-C4D6-48F6-B9AD-72FA410EF5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6901BCF-780B-4A03-BD27-D34C0C9CBF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01932B68-5980-4D98-9017-1CB0BAE4A4C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2F56DC2F-4D72-48AF-B76A-47EEDAFB0E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D8DCA34-B3DF-4431-B5BF-5BE6601B881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32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122AB4-93AB-4921-995A-F6FDD1131B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322FC2E1-F604-4414-8E69-721B5BD8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5AE85E-D0F2-46CE-A811-5A8765AB6A66}"/>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9187FC41-C419-4D2B-A18C-8D07AED464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B2B7A61C-F5F2-4317-B4B0-F549B262FD3A}"/>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416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D418249-5184-4A66-801C-A62FDD7C9B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2C5695F1-2EB7-4324-B7B4-34A866B12D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xmlns="" id="{F887190C-BB7B-4E05-A176-80448B1750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xmlns="" id="{27E1040A-DD8F-4B0A-8F32-87D4F422D57E}"/>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10D75D82-3091-4E9B-9FB9-7607822CF0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CC8B1C7C-6C9E-4E84-BBA5-5847B238452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77745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24C27B7-290B-46C8-A265-371B182219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0D4264A5-C6B0-4CC7-9592-60A5DCDF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B788EC3-2F4A-4273-B2DB-DB8DEB218D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ED1E739C-1B59-432C-A358-3765A66D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84905A58-5DE0-4676-9CE1-3A9D5D831D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909AB21B-DC88-4FE1-AD8C-5E99C80A310A}"/>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8" name="Marcador de pie de página 7">
            <a:extLst>
              <a:ext uri="{FF2B5EF4-FFF2-40B4-BE49-F238E27FC236}">
                <a16:creationId xmlns:a16="http://schemas.microsoft.com/office/drawing/2014/main" xmlns="" id="{BAE307F5-18F0-49B3-87F6-7CE2517208D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54F07F79-F8B6-4FC3-9BA7-4E357B49596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10455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DBAB83F-9B18-41AA-AF37-88B198913C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AC7EF6E7-902E-4B67-9121-88BA9D5DE85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4" name="Marcador de pie de página 3">
            <a:extLst>
              <a:ext uri="{FF2B5EF4-FFF2-40B4-BE49-F238E27FC236}">
                <a16:creationId xmlns:a16="http://schemas.microsoft.com/office/drawing/2014/main" xmlns="" id="{EEE6DCA5-08DE-48E4-B369-619C9773B4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BA5BA806-4984-4A6E-8B04-0ED19EEB9D9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09232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2E41EA3-D461-46F2-B6E3-33F7E913F23D}"/>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3" name="Marcador de pie de página 2">
            <a:extLst>
              <a:ext uri="{FF2B5EF4-FFF2-40B4-BE49-F238E27FC236}">
                <a16:creationId xmlns:a16="http://schemas.microsoft.com/office/drawing/2014/main" xmlns="" id="{7238263C-BAF4-440B-943D-3C3D7E74001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xmlns="" id="{CFB3428D-CD0F-47F2-A16D-BF42617052E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417899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8D735E-87AC-436F-9F13-33DFB5AC30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7E2CEFC-1DB1-46A0-BAC6-81AF4A10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AB4FEE1F-C44E-470F-A1BF-4361556B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6569B1C-AA84-4F9F-8707-5803A47456E7}"/>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01945ACD-7F80-4C34-8EB6-C56ABA8A2C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0400F481-47EA-4E62-B98B-ABD798BB8E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3720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76D61A-4012-455E-A4E0-2163DA23B3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234A9531-4837-497B-9BCC-BD1961FAE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EFC853F0-E2CB-4E7A-B448-52D15916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036DEBF-B342-4DC0-AF0C-1630B5E0053B}"/>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E4917ED2-ECAA-4D96-976D-56DF77CD9C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071CD6AB-4199-41C2-A6DC-F5A13D68D9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1643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C484AE9-C148-4563-9B0F-1981E39B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D7C5A995-B1A2-4B46-92EF-11B51B96F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782A42B5-9D22-43D3-9746-EA8E455BC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E80BE0B1-9FE8-479C-95DC-38365F244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AA731DC0-641C-415D-9DDB-FB361C0F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9582-E3AE-46DB-8797-1DAD5D41956F}" type="slidenum">
              <a:rPr lang="es-CO" smtClean="0"/>
              <a:t>‹Nº›</a:t>
            </a:fld>
            <a:endParaRPr lang="es-CO"/>
          </a:p>
        </p:txBody>
      </p:sp>
    </p:spTree>
    <p:extLst>
      <p:ext uri="{BB962C8B-B14F-4D97-AF65-F5344CB8AC3E}">
        <p14:creationId xmlns:p14="http://schemas.microsoft.com/office/powerpoint/2010/main" val="60839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hemachinelearners.com/algoritmo-knn/#_Como_funciona_KNN"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xmlns="" id="{A0872DE6-5E95-44CA-98CB-D46E9BD7D12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t> </a:t>
            </a:r>
            <a:endParaRPr lang="es-CO" dirty="0"/>
          </a:p>
        </p:txBody>
      </p:sp>
      <p:pic>
        <p:nvPicPr>
          <p:cNvPr id="16" name="Marcador de contenido 4">
            <a:extLst>
              <a:ext uri="{FF2B5EF4-FFF2-40B4-BE49-F238E27FC236}">
                <a16:creationId xmlns:a16="http://schemas.microsoft.com/office/drawing/2014/main" xmlns="" id="{282F3178-CCE7-4C91-B0E9-3650949C6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61"/>
            <a:ext cx="12204191" cy="6858000"/>
          </a:xfrm>
          <a:prstGeom prst="rect">
            <a:avLst/>
          </a:prstGeom>
        </p:spPr>
      </p:pic>
      <p:sp>
        <p:nvSpPr>
          <p:cNvPr id="17" name="Rectángulo 16">
            <a:extLst>
              <a:ext uri="{FF2B5EF4-FFF2-40B4-BE49-F238E27FC236}">
                <a16:creationId xmlns:a16="http://schemas.microsoft.com/office/drawing/2014/main" xmlns="" id="{1A676154-F3CA-4ED1-9985-4CA3E08A58ED}"/>
              </a:ext>
            </a:extLst>
          </p:cNvPr>
          <p:cNvSpPr/>
          <p:nvPr/>
        </p:nvSpPr>
        <p:spPr>
          <a:xfrm>
            <a:off x="6170358" y="127161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xmlns="" id="{D5EEF854-3D78-46FF-9D81-E0A45DB6DCB1}"/>
              </a:ext>
            </a:extLst>
          </p:cNvPr>
          <p:cNvSpPr/>
          <p:nvPr/>
        </p:nvSpPr>
        <p:spPr>
          <a:xfrm>
            <a:off x="6096000" y="324660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xmlns="" id="{7A04CF9D-D914-4D8F-882B-A4BDFEBE3EED}"/>
              </a:ext>
            </a:extLst>
          </p:cNvPr>
          <p:cNvSpPr/>
          <p:nvPr/>
        </p:nvSpPr>
        <p:spPr>
          <a:xfrm>
            <a:off x="6096000" y="4369091"/>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UNIVERSIDAD DE MANIZALES</a:t>
            </a:r>
            <a:endParaRPr lang="es-CO" dirty="0"/>
          </a:p>
        </p:txBody>
      </p:sp>
      <p:sp>
        <p:nvSpPr>
          <p:cNvPr id="20" name="CuadroTexto 19">
            <a:extLst>
              <a:ext uri="{FF2B5EF4-FFF2-40B4-BE49-F238E27FC236}">
                <a16:creationId xmlns:a16="http://schemas.microsoft.com/office/drawing/2014/main" xmlns="" id="{AB584406-ACAE-4F08-B99D-8564A620AFDA}"/>
              </a:ext>
            </a:extLst>
          </p:cNvPr>
          <p:cNvSpPr txBox="1"/>
          <p:nvPr/>
        </p:nvSpPr>
        <p:spPr>
          <a:xfrm>
            <a:off x="6096001" y="3379451"/>
            <a:ext cx="5247190" cy="369332"/>
          </a:xfrm>
          <a:prstGeom prst="rect">
            <a:avLst/>
          </a:prstGeom>
          <a:noFill/>
        </p:spPr>
        <p:txBody>
          <a:bodyPr wrap="square" rtlCol="0">
            <a:spAutoFit/>
          </a:bodyPr>
          <a:lstStyle/>
          <a:p>
            <a:pPr algn="ctr"/>
            <a:r>
              <a:rPr lang="es-CO" b="1"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TEMA:  </a:t>
            </a:r>
            <a:r>
              <a:rPr lang="es-CO" b="1"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ALGORITMO DE </a:t>
            </a:r>
            <a:r>
              <a:rPr lang="es-CO" dirty="0" smtClean="0">
                <a:ln w="9525">
                  <a:solidFill>
                    <a:schemeClr val="bg1"/>
                  </a:solidFill>
                  <a:prstDash val="solid"/>
                </a:ln>
                <a:solidFill>
                  <a:schemeClr val="bg1"/>
                </a:solidFill>
                <a:effectLst>
                  <a:outerShdw blurRad="12700" dist="38100" dir="2700000" algn="tl" rotWithShape="0">
                    <a:schemeClr val="bg1">
                      <a:lumMod val="50000"/>
                    </a:schemeClr>
                  </a:outerShdw>
                </a:effectLst>
                <a:latin typeface="Roboto Bk"/>
              </a:rPr>
              <a:t>K NEAREST NEIGHBORS</a:t>
            </a:r>
            <a:r>
              <a:rPr lang="es-CO" dirty="0" smtClean="0">
                <a:solidFill>
                  <a:schemeClr val="bg1"/>
                </a:solidFill>
                <a:effectLst>
                  <a:outerShdw blurRad="60007" dist="310007" dir="7680000" sy="30000" kx="1300200" algn="ctr" rotWithShape="0">
                    <a:prstClr val="black">
                      <a:alpha val="32000"/>
                    </a:prstClr>
                  </a:outerShdw>
                </a:effectLst>
                <a:latin typeface="Roboto Bk"/>
                <a:ea typeface="Roboto Bk" pitchFamily="2" charset="0"/>
              </a:rPr>
              <a:t> </a:t>
            </a:r>
            <a:endParaRPr lang="es-CO" dirty="0">
              <a:solidFill>
                <a:schemeClr val="bg1"/>
              </a:solidFill>
              <a:effectLst>
                <a:outerShdw blurRad="60007" dist="310007" dir="7680000" sy="30000" kx="1300200" algn="ctr" rotWithShape="0">
                  <a:prstClr val="black">
                    <a:alpha val="32000"/>
                  </a:prstClr>
                </a:outerShdw>
              </a:effectLst>
              <a:latin typeface="Roboto Bk"/>
              <a:ea typeface="Roboto Bk" pitchFamily="2" charset="0"/>
            </a:endParaRPr>
          </a:p>
        </p:txBody>
      </p:sp>
      <p:sp>
        <p:nvSpPr>
          <p:cNvPr id="21" name="CuadroTexto 20">
            <a:extLst>
              <a:ext uri="{FF2B5EF4-FFF2-40B4-BE49-F238E27FC236}">
                <a16:creationId xmlns:a16="http://schemas.microsoft.com/office/drawing/2014/main" xmlns="" id="{5A316E32-A81F-4F12-8084-6B4F16CF7E3C}"/>
              </a:ext>
            </a:extLst>
          </p:cNvPr>
          <p:cNvSpPr txBox="1"/>
          <p:nvPr/>
        </p:nvSpPr>
        <p:spPr>
          <a:xfrm>
            <a:off x="6145295" y="1333399"/>
            <a:ext cx="5772150" cy="400110"/>
          </a:xfrm>
          <a:prstGeom prst="rect">
            <a:avLst/>
          </a:prstGeom>
          <a:noFill/>
        </p:spPr>
        <p:txBody>
          <a:bodyPr wrap="square" rtlCol="0">
            <a:spAutoFit/>
          </a:bodyPr>
          <a:lstStyle/>
          <a:p>
            <a:pPr algn="ctr"/>
            <a:r>
              <a:rPr lang="es-CO"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FACULTAD CIENCIAS E INGENIERÍA</a:t>
            </a:r>
            <a:endParaRPr lang="es-CO"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3" name="Rectángulo 22">
            <a:extLst>
              <a:ext uri="{FF2B5EF4-FFF2-40B4-BE49-F238E27FC236}">
                <a16:creationId xmlns:a16="http://schemas.microsoft.com/office/drawing/2014/main" xmlns="" id="{9D1037CA-6D84-4B35-A52A-C733AFEBCB6D}"/>
              </a:ext>
            </a:extLst>
          </p:cNvPr>
          <p:cNvSpPr/>
          <p:nvPr/>
        </p:nvSpPr>
        <p:spPr>
          <a:xfrm>
            <a:off x="7791741" y="5425109"/>
            <a:ext cx="2529384" cy="13992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a:extLst>
              <a:ext uri="{FF2B5EF4-FFF2-40B4-BE49-F238E27FC236}">
                <a16:creationId xmlns:a16="http://schemas.microsoft.com/office/drawing/2014/main" xmlns="" id="{1A676154-F3CA-4ED1-9985-4CA3E08A58ED}"/>
              </a:ext>
            </a:extLst>
          </p:cNvPr>
          <p:cNvSpPr/>
          <p:nvPr/>
        </p:nvSpPr>
        <p:spPr>
          <a:xfrm>
            <a:off x="6170358" y="2256964"/>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a16="http://schemas.microsoft.com/office/drawing/2014/main" xmlns="" id="{5A316E32-A81F-4F12-8084-6B4F16CF7E3C}"/>
              </a:ext>
            </a:extLst>
          </p:cNvPr>
          <p:cNvSpPr txBox="1"/>
          <p:nvPr/>
        </p:nvSpPr>
        <p:spPr>
          <a:xfrm>
            <a:off x="6301200" y="2319629"/>
            <a:ext cx="5772150" cy="400110"/>
          </a:xfrm>
          <a:prstGeom prst="rect">
            <a:avLst/>
          </a:prstGeom>
          <a:noFill/>
        </p:spPr>
        <p:txBody>
          <a:bodyPr wrap="square" rtlCol="0">
            <a:spAutoFit/>
          </a:bodyPr>
          <a:lstStyle/>
          <a:p>
            <a:pPr algn="ctr"/>
            <a:r>
              <a:rPr lang="es-ES"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SEMILLERO:  </a:t>
            </a:r>
            <a:r>
              <a:rPr lang="es-ES" sz="2000" b="1" u="sng"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MACHINE LEARNING</a:t>
            </a:r>
            <a:endParaRPr lang="es-CO"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661" y="5491577"/>
            <a:ext cx="2247543" cy="1171088"/>
          </a:xfrm>
          <a:prstGeom prst="rect">
            <a:avLst/>
          </a:prstGeom>
        </p:spPr>
      </p:pic>
    </p:spTree>
    <p:extLst>
      <p:ext uri="{BB962C8B-B14F-4D97-AF65-F5344CB8AC3E}">
        <p14:creationId xmlns:p14="http://schemas.microsoft.com/office/powerpoint/2010/main" val="18839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207437" y="2408350"/>
            <a:ext cx="10072310" cy="2369880"/>
          </a:xfrm>
          <a:prstGeom prst="rect">
            <a:avLst/>
          </a:prstGeom>
        </p:spPr>
        <p:txBody>
          <a:bodyPr wrap="square">
            <a:spAutoFit/>
          </a:bodyPr>
          <a:lstStyle/>
          <a:p>
            <a:pPr algn="just"/>
            <a:r>
              <a:rPr lang="es-CO" sz="2400" dirty="0" smtClean="0"/>
              <a:t>-</a:t>
            </a:r>
            <a:r>
              <a:rPr lang="es-CO" sz="2400" dirty="0" smtClean="0">
                <a:latin typeface="Arial" panose="020B0604020202020204" pitchFamily="34" charset="0"/>
                <a:cs typeface="Arial" panose="020B0604020202020204" pitchFamily="34" charset="0"/>
              </a:rPr>
              <a:t>Consiste en </a:t>
            </a:r>
            <a:r>
              <a:rPr lang="es-CO" sz="2400" dirty="0">
                <a:latin typeface="Arial" panose="020B0604020202020204" pitchFamily="34" charset="0"/>
                <a:cs typeface="Arial" panose="020B0604020202020204" pitchFamily="34" charset="0"/>
              </a:rPr>
              <a:t>buscar los </a:t>
            </a:r>
            <a:r>
              <a:rPr lang="es-CO" sz="2400" b="1" dirty="0">
                <a:latin typeface="Arial" panose="020B0604020202020204" pitchFamily="34" charset="0"/>
                <a:cs typeface="Arial" panose="020B0604020202020204" pitchFamily="34" charset="0"/>
              </a:rPr>
              <a:t>K</a:t>
            </a:r>
            <a:r>
              <a:rPr lang="es-CO" sz="2400" dirty="0">
                <a:latin typeface="Arial" panose="020B0604020202020204" pitchFamily="34" charset="0"/>
                <a:cs typeface="Arial" panose="020B0604020202020204" pitchFamily="34" charset="0"/>
              </a:rPr>
              <a:t> puntos más cercanos a un punto concreto para poder inferir su valor. Este algoritmo pertenece al conjunto de técnicas del aprendizaje automático supervisado, y puede ser utilizado tanto para problemas de clasificación, como de regresión</a:t>
            </a:r>
            <a:r>
              <a:rPr lang="es-CO" sz="2400" dirty="0" smtClean="0">
                <a:latin typeface="Arial" panose="020B0604020202020204" pitchFamily="34" charset="0"/>
                <a:cs typeface="Arial" panose="020B0604020202020204" pitchFamily="34" charset="0"/>
              </a:rPr>
              <a:t>.</a:t>
            </a:r>
          </a:p>
          <a:p>
            <a:pPr algn="just"/>
            <a:endParaRPr lang="es-CO" sz="2400" dirty="0" smtClean="0"/>
          </a:p>
          <a:p>
            <a:endParaRPr lang="es-CO" sz="2800" dirty="0">
              <a:latin typeface="Arial" panose="020B0604020202020204" pitchFamily="34" charset="0"/>
              <a:cs typeface="Arial" panose="020B0604020202020204" pitchFamily="34" charset="0"/>
            </a:endParaRPr>
          </a:p>
        </p:txBody>
      </p:sp>
      <p:sp>
        <p:nvSpPr>
          <p:cNvPr id="3" name="Rectángulo 2"/>
          <p:cNvSpPr/>
          <p:nvPr/>
        </p:nvSpPr>
        <p:spPr>
          <a:xfrm>
            <a:off x="2382307" y="340045"/>
            <a:ext cx="8135753" cy="923330"/>
          </a:xfrm>
          <a:prstGeom prst="rect">
            <a:avLst/>
          </a:prstGeom>
          <a:noFill/>
        </p:spPr>
        <p:txBody>
          <a:bodyPr wrap="none" lIns="91440" tIns="45720" rIns="91440" bIns="45720">
            <a:spAutoFit/>
          </a:bodyPr>
          <a:lstStyle/>
          <a:p>
            <a:pPr algn="ctr"/>
            <a:r>
              <a:rPr lang="es-CO"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Roboto Bk" pitchFamily="2" charset="0"/>
              </a:rPr>
              <a:t>ALGORITMO DE KNN(</a:t>
            </a:r>
            <a:r>
              <a:rPr lang="es-CO"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K </a:t>
            </a:r>
            <a:r>
              <a:rPr lang="es-CO" sz="3200" b="1" dirty="0" err="1" smtClean="0">
                <a:ln w="9525">
                  <a:solidFill>
                    <a:schemeClr val="bg1"/>
                  </a:solidFill>
                  <a:prstDash val="solid"/>
                </a:ln>
                <a:effectLst>
                  <a:outerShdw blurRad="12700" dist="38100" dir="2700000" algn="tl" rotWithShape="0">
                    <a:schemeClr val="bg1">
                      <a:lumMod val="50000"/>
                    </a:schemeClr>
                  </a:outerShdw>
                </a:effectLst>
              </a:rPr>
              <a:t>N</a:t>
            </a:r>
            <a:r>
              <a:rPr lang="es-CO" sz="3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earest</a:t>
            </a:r>
            <a:r>
              <a:rPr lang="es-CO"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s-CO" sz="3200" b="1" dirty="0" err="1">
                <a:ln w="9525">
                  <a:solidFill>
                    <a:schemeClr val="bg1"/>
                  </a:solidFill>
                  <a:prstDash val="solid"/>
                </a:ln>
                <a:effectLst>
                  <a:outerShdw blurRad="12700" dist="38100" dir="2700000" algn="tl" rotWithShape="0">
                    <a:schemeClr val="bg1">
                      <a:lumMod val="50000"/>
                    </a:schemeClr>
                  </a:outerShdw>
                </a:effectLst>
              </a:rPr>
              <a:t>N</a:t>
            </a:r>
            <a:r>
              <a:rPr lang="es-CO" sz="3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eighbors</a:t>
            </a:r>
            <a:r>
              <a:rPr lang="es-CO"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s-CO"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ángulo 3"/>
          <p:cNvSpPr/>
          <p:nvPr/>
        </p:nvSpPr>
        <p:spPr>
          <a:xfrm>
            <a:off x="1207437" y="1388772"/>
            <a:ext cx="10072310" cy="523220"/>
          </a:xfrm>
          <a:prstGeom prst="rect">
            <a:avLst/>
          </a:prstGeom>
        </p:spPr>
        <p:txBody>
          <a:bodyPr wrap="square">
            <a:spAutoFit/>
          </a:bodyPr>
          <a:lstStyle/>
          <a:p>
            <a:r>
              <a:rPr lang="es-CO" sz="2800" dirty="0" smtClean="0">
                <a:latin typeface="Arial" panose="020B0604020202020204" pitchFamily="34" charset="0"/>
                <a:cs typeface="Arial" panose="020B0604020202020204" pitchFamily="34" charset="0"/>
              </a:rPr>
              <a:t>¿Como Funciona ?</a:t>
            </a:r>
            <a:endParaRPr lang="es-CO" sz="28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7250" y="4097230"/>
            <a:ext cx="1710810" cy="1567579"/>
          </a:xfrm>
          <a:prstGeom prst="rect">
            <a:avLst/>
          </a:prstGeom>
        </p:spPr>
      </p:pic>
    </p:spTree>
    <p:extLst>
      <p:ext uri="{BB962C8B-B14F-4D97-AF65-F5344CB8AC3E}">
        <p14:creationId xmlns:p14="http://schemas.microsoft.com/office/powerpoint/2010/main" val="28733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182209" y="953037"/>
            <a:ext cx="10072310" cy="3970318"/>
          </a:xfrm>
          <a:prstGeom prst="rect">
            <a:avLst/>
          </a:prstGeom>
        </p:spPr>
        <p:txBody>
          <a:bodyPr wrap="square">
            <a:spAutoFit/>
          </a:bodyPr>
          <a:lstStyle/>
          <a:p>
            <a:r>
              <a:rPr lang="es-CO" dirty="0" smtClean="0"/>
              <a:t>-</a:t>
            </a:r>
            <a:r>
              <a:rPr lang="es-CO" sz="2800" dirty="0"/>
              <a:t> </a:t>
            </a:r>
            <a:r>
              <a:rPr lang="es-CO" sz="2800" dirty="0" smtClean="0"/>
              <a:t>Se </a:t>
            </a:r>
            <a:r>
              <a:rPr lang="es-CO" sz="2800" dirty="0"/>
              <a:t>encuentra bajo la categoría de métodos denominados </a:t>
            </a:r>
            <a:r>
              <a:rPr lang="es-CO" sz="2800" dirty="0" err="1"/>
              <a:t>Lazy</a:t>
            </a:r>
            <a:r>
              <a:rPr lang="es-CO" sz="2800" dirty="0"/>
              <a:t> </a:t>
            </a:r>
            <a:r>
              <a:rPr lang="es-CO" sz="2800" dirty="0" err="1" smtClean="0"/>
              <a:t>Learnin</a:t>
            </a:r>
            <a:r>
              <a:rPr lang="es-CO" sz="2800" dirty="0" smtClean="0"/>
              <a:t> Se </a:t>
            </a:r>
            <a:r>
              <a:rPr lang="es-CO" sz="2800" dirty="0"/>
              <a:t>llaman así, ya que este tipo de algoritmos no entrena un modelo, es decir, no se optimizan unos pesos, sino que simplemente compara como de parecidos son los puntos que conocemos, con los puntos nuevos, para obtener así una </a:t>
            </a:r>
            <a:r>
              <a:rPr lang="es-CO" sz="2800" dirty="0" smtClean="0"/>
              <a:t>predicción</a:t>
            </a:r>
          </a:p>
          <a:p>
            <a:endParaRPr lang="es-CO" sz="2800" dirty="0">
              <a:latin typeface="Arial" panose="020B0604020202020204" pitchFamily="34" charset="0"/>
              <a:cs typeface="Arial" panose="020B0604020202020204" pitchFamily="34" charset="0"/>
            </a:endParaRPr>
          </a:p>
          <a:p>
            <a:r>
              <a:rPr lang="es-CO" sz="2800" dirty="0"/>
              <a:t>Las formas más populares de “medir la cercanía” entre puntos son la </a:t>
            </a:r>
            <a:r>
              <a:rPr lang="es-CO" sz="2800" b="1" dirty="0"/>
              <a:t>distancia Euclidiana</a:t>
            </a:r>
            <a:r>
              <a:rPr lang="es-CO" sz="2800" dirty="0"/>
              <a:t> (la “de siempre”) o la </a:t>
            </a:r>
            <a:r>
              <a:rPr lang="es-CO" sz="2800" b="1" dirty="0" err="1"/>
              <a:t>Cosine</a:t>
            </a:r>
            <a:r>
              <a:rPr lang="es-CO" sz="2800" b="1" dirty="0"/>
              <a:t> </a:t>
            </a:r>
            <a:r>
              <a:rPr lang="es-CO" sz="2800" b="1" dirty="0" err="1"/>
              <a:t>Similarity</a:t>
            </a:r>
            <a:r>
              <a:rPr lang="es-CO" sz="2800" b="1" dirty="0"/>
              <a:t> </a:t>
            </a:r>
            <a:r>
              <a:rPr lang="es-CO" sz="2800" dirty="0"/>
              <a:t>(mide el ángulo de  los vectores, cuanto menores, serán similares).</a:t>
            </a:r>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36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4318836" y="340045"/>
            <a:ext cx="4262706" cy="923330"/>
          </a:xfrm>
          <a:prstGeom prst="rect">
            <a:avLst/>
          </a:prstGeom>
          <a:noFill/>
        </p:spPr>
        <p:txBody>
          <a:bodyPr wrap="none" lIns="91440" tIns="45720" rIns="91440" bIns="45720">
            <a:spAutoFit/>
          </a:bodyPr>
          <a:lstStyle/>
          <a:p>
            <a:pPr algn="ctr"/>
            <a:r>
              <a:rPr lang="es-CO" sz="5400" b="1" dirty="0" smtClean="0">
                <a:ln w="9525">
                  <a:solidFill>
                    <a:schemeClr val="bg1"/>
                  </a:solidFill>
                  <a:prstDash val="solid"/>
                </a:ln>
                <a:effectLst>
                  <a:outerShdw blurRad="12700" dist="38100" dir="2700000" algn="tl" rotWithShape="0">
                    <a:schemeClr val="bg1">
                      <a:lumMod val="50000"/>
                    </a:schemeClr>
                  </a:outerShdw>
                </a:effectLst>
              </a:rPr>
              <a:t>BIBLIOGRAFIA</a:t>
            </a:r>
            <a:endParaRPr lang="es-CO"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ángulo 3"/>
          <p:cNvSpPr/>
          <p:nvPr/>
        </p:nvSpPr>
        <p:spPr>
          <a:xfrm>
            <a:off x="1207437" y="1388772"/>
            <a:ext cx="10072310" cy="2246769"/>
          </a:xfrm>
          <a:prstGeom prst="rect">
            <a:avLst/>
          </a:prstGeom>
        </p:spPr>
        <p:txBody>
          <a:bodyPr wrap="square">
            <a:spAutoFit/>
          </a:bodyPr>
          <a:lstStyle/>
          <a:p>
            <a:r>
              <a:rPr lang="es-CO" sz="2800" dirty="0">
                <a:latin typeface="Arial" panose="020B0604020202020204" pitchFamily="34" charset="0"/>
                <a:cs typeface="Arial" panose="020B0604020202020204" pitchFamily="34" charset="0"/>
                <a:hlinkClick r:id="rId3"/>
              </a:rPr>
              <a:t>https://themachinelearners.com/algoritmo-knn/#_</a:t>
            </a:r>
            <a:r>
              <a:rPr lang="es-CO" sz="2800" dirty="0" smtClean="0">
                <a:latin typeface="Arial" panose="020B0604020202020204" pitchFamily="34" charset="0"/>
                <a:cs typeface="Arial" panose="020B0604020202020204" pitchFamily="34" charset="0"/>
                <a:hlinkClick r:id="rId3"/>
              </a:rPr>
              <a:t>Como_funciona_KNN</a:t>
            </a:r>
            <a:endParaRPr lang="es-CO" sz="2800" dirty="0" smtClean="0">
              <a:latin typeface="Arial" panose="020B0604020202020204" pitchFamily="34" charset="0"/>
              <a:cs typeface="Arial" panose="020B0604020202020204" pitchFamily="34" charset="0"/>
            </a:endParaRPr>
          </a:p>
          <a:p>
            <a:endParaRPr lang="es-CO" sz="2800"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https://www.aprendemachinelearning.com/clasificar-con-k-nearest-neighbor-ejemplo-en-python/</a:t>
            </a:r>
          </a:p>
        </p:txBody>
      </p:sp>
    </p:spTree>
    <p:extLst>
      <p:ext uri="{BB962C8B-B14F-4D97-AF65-F5344CB8AC3E}">
        <p14:creationId xmlns:p14="http://schemas.microsoft.com/office/powerpoint/2010/main" val="416412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1015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991</TotalTime>
  <Words>45</Words>
  <Application>Microsoft Office PowerPoint</Application>
  <PresentationFormat>Panorámica</PresentationFormat>
  <Paragraphs>15</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Roboto Bk</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dc:creator>
  <cp:lastModifiedBy>Camila</cp:lastModifiedBy>
  <cp:revision>19</cp:revision>
  <dcterms:created xsi:type="dcterms:W3CDTF">2020-01-23T20:39:25Z</dcterms:created>
  <dcterms:modified xsi:type="dcterms:W3CDTF">2021-02-10T23:45:00Z</dcterms:modified>
</cp:coreProperties>
</file>