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-192"/>
      </p:cViewPr>
      <p:guideLst>
        <p:guide orient="horz" pos="2160"/>
        <p:guide pos="5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2375E-2E67-41C8-9080-BC51A8AD1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899FBF-E0F9-4A9A-96AA-1DC1093BC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6104A-FED0-4D65-910D-9794624D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870740-A2AE-480D-A962-E22B546D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F93CE6-3BE2-45B2-A324-492B1E606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731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CF264-9FD9-4012-B4FB-5CCAD95B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49A3B6-8CE6-43A8-9153-04A1AD41F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2F256-B0CE-41B1-9856-C6642A83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A65A8-E65C-4193-BF20-47FDD229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C020C0-F531-4E22-9606-4940A63A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6083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17EB92C-2A88-4AF6-B64C-686C03923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9A4F7A-5A94-4CE7-82BC-01D71BBF8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987D22-BE81-440B-9930-75F2771FD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90E91-AC10-4594-A193-4C16F5B6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A413AC-05B8-4DC4-960B-34E3458C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A823C-C4D6-48F6-B9AD-72FA410EF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01BCF-780B-4A03-BD27-D34C0C9C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932B68-5980-4D98-9017-1CB0BAE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6DC2F-4D72-48AF-B76A-47EEDAF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8DCA34-B3DF-4431-B5BF-5BE6601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2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22AB4-93AB-4921-995A-F6FDD113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2FC2E1-F604-4414-8E69-721B5BD8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AE85E-D0F2-46CE-A811-5A8765AB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87FC41-C419-4D2B-A18C-8D07AED4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7A61C-F5F2-4317-B4B0-F549B262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166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18249-5184-4A66-801C-A62FDD7C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5695F1-2EB7-4324-B7B4-34A866B12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87190C-BB7B-4E05-A176-80448B17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E1040A-DD8F-4B0A-8F32-87D4F422D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D75D82-3091-4E9B-9FB9-7607822C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8B1C7C-6C9E-4E84-BBA5-5847B2384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745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C27B7-290B-46C8-A265-371B1822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4264A5-C6B0-4CC7-9592-60A5DCDF8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788EC3-2F4A-4273-B2DB-DB8DEB218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1E739C-1B59-432C-A358-3765A66DB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905A58-5DE0-4676-9CE1-3A9D5D83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9AB21B-DC88-4FE1-AD8C-5E99C80A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E307F5-18F0-49B3-87F6-7CE25172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F07F79-F8B6-4FC3-9BA7-4E357B4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455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BAB83F-9B18-41AA-AF37-88B19891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7EF6E7-902E-4B67-9121-88BA9D5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EE6DCA5-08DE-48E4-B369-619C9773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5BA806-4984-4A6E-8B04-0ED19EEB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9232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E41EA3-D461-46F2-B6E3-33F7E913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38263C-BAF4-440B-943D-3C3D7E74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B3428D-CD0F-47F2-A16D-BF4261705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99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D735E-87AC-436F-9F13-33DFB5AC3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E2CEFC-1DB1-46A0-BAC6-81AF4A108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4FEE1F-C44E-470F-A1BF-4361556B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569B1C-AA84-4F9F-8707-5803A4745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45ACD-7F80-4C34-8EB6-C56ABA8A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00F481-47EA-4E62-B98B-ABD798BB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720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6D61A-4012-455E-A4E0-2163DA23B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4A9531-4837-497B-9BCC-BD1961FAE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C853F0-E2CB-4E7A-B448-52D159162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6DEBF-B342-4DC0-AF0C-1630B5E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917ED2-ECAA-4D96-976D-56DF77CD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1CD6AB-4199-41C2-A6DC-F5A13D68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432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484AE9-C148-4563-9B0F-1981E39B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C5A995-B1A2-4B46-92EF-11B51B96F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2A42B5-9D22-43D3-9746-EA8E455BC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42ECA-E895-429F-8AF5-89459F63E4C8}" type="datetimeFigureOut">
              <a:rPr lang="es-CO" smtClean="0"/>
              <a:t>10/02/2021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BE0B1-9FE8-479C-95DC-38365F244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31DC0-641C-415D-9DDB-FB361C0F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9582-E3AE-46DB-8797-1DAD5D4195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839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>
            <a:extLst>
              <a:ext uri="{FF2B5EF4-FFF2-40B4-BE49-F238E27FC236}">
                <a16:creationId xmlns:a16="http://schemas.microsoft.com/office/drawing/2014/main" id="{A0872DE6-5E95-44CA-98CB-D46E9BD7D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 </a:t>
            </a:r>
            <a:endParaRPr lang="es-CO" dirty="0"/>
          </a:p>
        </p:txBody>
      </p:sp>
      <p:pic>
        <p:nvPicPr>
          <p:cNvPr id="16" name="Marcador de contenido 4">
            <a:extLst>
              <a:ext uri="{FF2B5EF4-FFF2-40B4-BE49-F238E27FC236}">
                <a16:creationId xmlns:a16="http://schemas.microsoft.com/office/drawing/2014/main" id="{282F3178-CCE7-4C91-B0E9-3650949C6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61"/>
            <a:ext cx="12204191" cy="685800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127161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D5EEF854-3D78-46FF-9D81-E0A45DB6DCB1}"/>
              </a:ext>
            </a:extLst>
          </p:cNvPr>
          <p:cNvSpPr/>
          <p:nvPr/>
        </p:nvSpPr>
        <p:spPr>
          <a:xfrm>
            <a:off x="6096000" y="3246605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A04CF9D-D914-4D8F-882B-A4BDFEBE3EED}"/>
              </a:ext>
            </a:extLst>
          </p:cNvPr>
          <p:cNvSpPr/>
          <p:nvPr/>
        </p:nvSpPr>
        <p:spPr>
          <a:xfrm>
            <a:off x="6096000" y="4369091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UNIVERSIDAD DE MANIZALES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B584406-ACAE-4F08-B99D-8564A620AFDA}"/>
              </a:ext>
            </a:extLst>
          </p:cNvPr>
          <p:cNvSpPr txBox="1"/>
          <p:nvPr/>
        </p:nvSpPr>
        <p:spPr>
          <a:xfrm>
            <a:off x="6620959" y="3440357"/>
            <a:ext cx="4722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TEMA:  NATURAL LANGUAGE UNDERSTANDING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145295" y="1333399"/>
            <a:ext cx="5772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FACULTAD CIENCIAS E INGENIERÍA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D1037CA-6D84-4B35-A52A-C733AFEBCB6D}"/>
              </a:ext>
            </a:extLst>
          </p:cNvPr>
          <p:cNvSpPr/>
          <p:nvPr/>
        </p:nvSpPr>
        <p:spPr>
          <a:xfrm>
            <a:off x="7791741" y="5425109"/>
            <a:ext cx="2529384" cy="1399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1A676154-F3CA-4ED1-9985-4CA3E08A58ED}"/>
              </a:ext>
            </a:extLst>
          </p:cNvPr>
          <p:cNvSpPr/>
          <p:nvPr/>
        </p:nvSpPr>
        <p:spPr>
          <a:xfrm>
            <a:off x="6170358" y="2256964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A316E32-A81F-4F12-8084-6B4F16CF7E3C}"/>
              </a:ext>
            </a:extLst>
          </p:cNvPr>
          <p:cNvSpPr txBox="1"/>
          <p:nvPr/>
        </p:nvSpPr>
        <p:spPr>
          <a:xfrm>
            <a:off x="6301200" y="2319629"/>
            <a:ext cx="5772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SEMILLERO:  </a:t>
            </a:r>
            <a:r>
              <a:rPr lang="es-ES" sz="2000" b="1" u="sng" dirty="0">
                <a:solidFill>
                  <a:schemeClr val="bg1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Roboto Bk" pitchFamily="2" charset="0"/>
                <a:ea typeface="Roboto Bk" pitchFamily="2" charset="0"/>
              </a:rPr>
              <a:t>DATA SCIENCE -COINVESTIGADOR</a:t>
            </a:r>
            <a:endParaRPr lang="es-CO" sz="2000" b="1" u="sng" dirty="0">
              <a:solidFill>
                <a:schemeClr val="bg1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Roboto Bk" pitchFamily="2" charset="0"/>
              <a:ea typeface="Roboto Bk" pitchFamily="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61" y="5491577"/>
            <a:ext cx="2247543" cy="1171088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4B1515E0-2C3F-452C-AC90-0634C8C87F96}"/>
              </a:ext>
            </a:extLst>
          </p:cNvPr>
          <p:cNvSpPr/>
          <p:nvPr/>
        </p:nvSpPr>
        <p:spPr>
          <a:xfrm>
            <a:off x="6191734" y="390869"/>
            <a:ext cx="5772150" cy="756837"/>
          </a:xfrm>
          <a:prstGeom prst="rect">
            <a:avLst/>
          </a:prstGeom>
          <a:solidFill>
            <a:srgbClr val="86AEE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Andrés Felipe Muñoz Castaño</a:t>
            </a:r>
          </a:p>
        </p:txBody>
      </p:sp>
    </p:spTree>
    <p:extLst>
      <p:ext uri="{BB962C8B-B14F-4D97-AF65-F5344CB8AC3E}">
        <p14:creationId xmlns:p14="http://schemas.microsoft.com/office/powerpoint/2010/main" val="188393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D0537F-3689-444D-941F-299D4E2213B5}"/>
              </a:ext>
            </a:extLst>
          </p:cNvPr>
          <p:cNvSpPr/>
          <p:nvPr/>
        </p:nvSpPr>
        <p:spPr>
          <a:xfrm>
            <a:off x="3967113" y="262819"/>
            <a:ext cx="4257774" cy="12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1" i="0" dirty="0">
                <a:solidFill>
                  <a:schemeClr val="bg1"/>
                </a:solidFill>
                <a:effectLst/>
                <a:latin typeface="Maiandra GD" panose="020E0502030308020204" pitchFamily="34" charset="0"/>
              </a:rPr>
              <a:t>Natural </a:t>
            </a:r>
            <a:r>
              <a:rPr lang="es-CO" b="1" i="0" dirty="0" err="1">
                <a:solidFill>
                  <a:schemeClr val="bg1"/>
                </a:solidFill>
                <a:effectLst/>
                <a:latin typeface="Maiandra GD" panose="020E0502030308020204" pitchFamily="34" charset="0"/>
              </a:rPr>
              <a:t>Language</a:t>
            </a:r>
            <a:r>
              <a:rPr lang="es-CO" b="1" i="0" dirty="0">
                <a:solidFill>
                  <a:schemeClr val="bg1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s-CO" b="1" i="0" dirty="0" err="1">
                <a:solidFill>
                  <a:schemeClr val="bg1"/>
                </a:solidFill>
                <a:effectLst/>
                <a:latin typeface="Maiandra GD" panose="020E0502030308020204" pitchFamily="34" charset="0"/>
              </a:rPr>
              <a:t>Understanding</a:t>
            </a:r>
            <a:endParaRPr lang="es-CO" b="1" i="0" dirty="0">
              <a:solidFill>
                <a:schemeClr val="bg1"/>
              </a:solidFill>
              <a:effectLst/>
              <a:latin typeface="Maiandra GD" panose="020E0502030308020204" pitchFamily="34" charset="0"/>
            </a:endParaRPr>
          </a:p>
          <a:p>
            <a:pPr algn="ctr"/>
            <a:r>
              <a:rPr lang="es-CO" b="1" dirty="0">
                <a:solidFill>
                  <a:schemeClr val="bg1"/>
                </a:solidFill>
                <a:latin typeface="Maiandra GD" panose="020E0502030308020204" pitchFamily="34" charset="0"/>
              </a:rPr>
              <a:t>NLU</a:t>
            </a:r>
          </a:p>
          <a:p>
            <a:pPr algn="ctr"/>
            <a:endParaRPr lang="es-CO" b="1" i="0" dirty="0">
              <a:solidFill>
                <a:srgbClr val="2A2A2A"/>
              </a:solidFill>
              <a:effectLst/>
              <a:latin typeface="Merriweather"/>
            </a:endParaRPr>
          </a:p>
          <a:p>
            <a:pPr algn="ctr"/>
            <a:r>
              <a:rPr lang="es-CO" dirty="0"/>
              <a:t>(compresión  natural de lenguaje)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8B1777-205D-410C-A87F-346F1AFA3231}"/>
              </a:ext>
            </a:extLst>
          </p:cNvPr>
          <p:cNvSpPr/>
          <p:nvPr/>
        </p:nvSpPr>
        <p:spPr>
          <a:xfrm>
            <a:off x="4432604" y="2130514"/>
            <a:ext cx="3326792" cy="128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 un lenguaje de IA  denominándose de alto nivel que se parece mas a un lenguaje natural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E72899-FFA2-43E3-AA64-9704D2A6DB65}"/>
              </a:ext>
            </a:extLst>
          </p:cNvPr>
          <p:cNvSpPr/>
          <p:nvPr/>
        </p:nvSpPr>
        <p:spPr>
          <a:xfrm>
            <a:off x="7759396" y="4324526"/>
            <a:ext cx="3750365" cy="1706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 ha  intentado  proporcionar un medio para interpretar la comunicación en lengua natural y proporcionar traducciones  de esta comunicación al  sistema de información para ser procesado.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2225A-C825-4C4C-80A2-0D98124DAD4C}"/>
              </a:ext>
            </a:extLst>
          </p:cNvPr>
          <p:cNvCxnSpPr/>
          <p:nvPr/>
        </p:nvCxnSpPr>
        <p:spPr>
          <a:xfrm>
            <a:off x="6308035" y="1514362"/>
            <a:ext cx="0" cy="63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H="1">
            <a:off x="1749287" y="4133060"/>
            <a:ext cx="7885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F86378-A2D4-4911-B07F-1CAB4798EFF5}"/>
              </a:ext>
            </a:extLst>
          </p:cNvPr>
          <p:cNvCxnSpPr>
            <a:cxnSpLocks/>
          </p:cNvCxnSpPr>
          <p:nvPr/>
        </p:nvCxnSpPr>
        <p:spPr>
          <a:xfrm>
            <a:off x="6281530" y="3429000"/>
            <a:ext cx="0" cy="70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E8F11-D5C6-49C3-8A54-6D49E8FCA112}"/>
              </a:ext>
            </a:extLst>
          </p:cNvPr>
          <p:cNvSpPr/>
          <p:nvPr/>
        </p:nvSpPr>
        <p:spPr>
          <a:xfrm>
            <a:off x="595428" y="4604743"/>
            <a:ext cx="2806359" cy="112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Estos lenguajes de alto nivel incluyen  reglas estrictas  y limitaciones de  vocabulario.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9817EB1-6891-456B-BD85-9180041AB27B}"/>
              </a:ext>
            </a:extLst>
          </p:cNvPr>
          <p:cNvCxnSpPr/>
          <p:nvPr/>
        </p:nvCxnSpPr>
        <p:spPr>
          <a:xfrm>
            <a:off x="1736035" y="4133060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1001D50-BD5E-461A-A3CB-36EB72387D3C}"/>
              </a:ext>
            </a:extLst>
          </p:cNvPr>
          <p:cNvCxnSpPr>
            <a:endCxn id="5" idx="0"/>
          </p:cNvCxnSpPr>
          <p:nvPr/>
        </p:nvCxnSpPr>
        <p:spPr>
          <a:xfrm>
            <a:off x="9634578" y="4133060"/>
            <a:ext cx="1" cy="191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D9CE1877-C471-4532-9249-05D3C5A89519}"/>
              </a:ext>
            </a:extLst>
          </p:cNvPr>
          <p:cNvCxnSpPr/>
          <p:nvPr/>
        </p:nvCxnSpPr>
        <p:spPr>
          <a:xfrm>
            <a:off x="6281530" y="4149625"/>
            <a:ext cx="0" cy="4551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E23835E-B8FE-47F2-B4C1-7CB3A1CF0999}"/>
              </a:ext>
            </a:extLst>
          </p:cNvPr>
          <p:cNvSpPr/>
          <p:nvPr/>
        </p:nvSpPr>
        <p:spPr>
          <a:xfrm>
            <a:off x="3725274" y="4536868"/>
            <a:ext cx="3933315" cy="128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También utilizan tradicionalmente una gramática  o estadísticas  estrictas  para analizar un texto en una forma jerarquita (profundamente)</a:t>
            </a:r>
          </a:p>
        </p:txBody>
      </p:sp>
    </p:spTree>
    <p:extLst>
      <p:ext uri="{BB962C8B-B14F-4D97-AF65-F5344CB8AC3E}">
        <p14:creationId xmlns:p14="http://schemas.microsoft.com/office/powerpoint/2010/main" val="2873308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D0537F-3689-444D-941F-299D4E2213B5}"/>
              </a:ext>
            </a:extLst>
          </p:cNvPr>
          <p:cNvSpPr/>
          <p:nvPr/>
        </p:nvSpPr>
        <p:spPr>
          <a:xfrm>
            <a:off x="3967113" y="262819"/>
            <a:ext cx="4257774" cy="12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En que casos se aplican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8B1777-205D-410C-A87F-346F1AFA3231}"/>
              </a:ext>
            </a:extLst>
          </p:cNvPr>
          <p:cNvSpPr/>
          <p:nvPr/>
        </p:nvSpPr>
        <p:spPr>
          <a:xfrm>
            <a:off x="640321" y="2622230"/>
            <a:ext cx="3326792" cy="128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Se aplica en carros en España para evitar accidentes por distracción 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2225A-C825-4C4C-80A2-0D98124DAD4C}"/>
              </a:ext>
            </a:extLst>
          </p:cNvPr>
          <p:cNvCxnSpPr/>
          <p:nvPr/>
        </p:nvCxnSpPr>
        <p:spPr>
          <a:xfrm>
            <a:off x="6308035" y="1514362"/>
            <a:ext cx="0" cy="63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H="1">
            <a:off x="1998607" y="2132209"/>
            <a:ext cx="7885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F86378-A2D4-4911-B07F-1CAB4798EFF5}"/>
              </a:ext>
            </a:extLst>
          </p:cNvPr>
          <p:cNvCxnSpPr>
            <a:cxnSpLocks/>
          </p:cNvCxnSpPr>
          <p:nvPr/>
        </p:nvCxnSpPr>
        <p:spPr>
          <a:xfrm>
            <a:off x="9883898" y="2147079"/>
            <a:ext cx="0" cy="70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E8F11-D5C6-49C3-8A54-6D49E8FCA112}"/>
              </a:ext>
            </a:extLst>
          </p:cNvPr>
          <p:cNvSpPr/>
          <p:nvPr/>
        </p:nvSpPr>
        <p:spPr>
          <a:xfrm>
            <a:off x="8224887" y="2594562"/>
            <a:ext cx="2806359" cy="112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LE</a:t>
            </a:r>
          </a:p>
          <a:p>
            <a:pPr algn="ctr"/>
            <a:r>
              <a:rPr lang="es-CO" dirty="0"/>
              <a:t>(Lengua Extranjera)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9817EB1-6891-456B-BD85-9180041AB27B}"/>
              </a:ext>
            </a:extLst>
          </p:cNvPr>
          <p:cNvCxnSpPr/>
          <p:nvPr/>
        </p:nvCxnSpPr>
        <p:spPr>
          <a:xfrm>
            <a:off x="1998607" y="2147079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2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D0537F-3689-444D-941F-299D4E2213B5}"/>
              </a:ext>
            </a:extLst>
          </p:cNvPr>
          <p:cNvSpPr/>
          <p:nvPr/>
        </p:nvSpPr>
        <p:spPr>
          <a:xfrm>
            <a:off x="3967113" y="262819"/>
            <a:ext cx="4257774" cy="12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técnica estadística aplicada </a:t>
            </a:r>
            <a:r>
              <a:rPr lang="es-CO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8B1777-205D-410C-A87F-346F1AFA3231}"/>
              </a:ext>
            </a:extLst>
          </p:cNvPr>
          <p:cNvSpPr/>
          <p:nvPr/>
        </p:nvSpPr>
        <p:spPr>
          <a:xfrm>
            <a:off x="4769175" y="2147079"/>
            <a:ext cx="3326792" cy="1281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Recibe una entrada de lenguaje natural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2225A-C825-4C4C-80A2-0D98124DAD4C}"/>
              </a:ext>
            </a:extLst>
          </p:cNvPr>
          <p:cNvCxnSpPr/>
          <p:nvPr/>
        </p:nvCxnSpPr>
        <p:spPr>
          <a:xfrm>
            <a:off x="6308035" y="1514362"/>
            <a:ext cx="0" cy="632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H="1">
            <a:off x="1998608" y="3900683"/>
            <a:ext cx="4320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F86378-A2D4-4911-B07F-1CAB4798EFF5}"/>
              </a:ext>
            </a:extLst>
          </p:cNvPr>
          <p:cNvCxnSpPr>
            <a:cxnSpLocks/>
          </p:cNvCxnSpPr>
          <p:nvPr/>
        </p:nvCxnSpPr>
        <p:spPr>
          <a:xfrm>
            <a:off x="1998607" y="3900683"/>
            <a:ext cx="0" cy="704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E8F11-D5C6-49C3-8A54-6D49E8FCA112}"/>
              </a:ext>
            </a:extLst>
          </p:cNvPr>
          <p:cNvSpPr/>
          <p:nvPr/>
        </p:nvSpPr>
        <p:spPr>
          <a:xfrm>
            <a:off x="697653" y="4386234"/>
            <a:ext cx="2774418" cy="1312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Genera una salida lógica de primer orden (FOL)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9817EB1-6891-456B-BD85-9180041AB27B}"/>
              </a:ext>
            </a:extLst>
          </p:cNvPr>
          <p:cNvCxnSpPr/>
          <p:nvPr/>
        </p:nvCxnSpPr>
        <p:spPr>
          <a:xfrm>
            <a:off x="6318816" y="3429000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 3">
            <a:extLst>
              <a:ext uri="{FF2B5EF4-FFF2-40B4-BE49-F238E27FC236}">
                <a16:creationId xmlns:a16="http://schemas.microsoft.com/office/drawing/2014/main" id="{3BC6DA9A-2C09-45F8-826B-17D700FCCF39}"/>
              </a:ext>
            </a:extLst>
          </p:cNvPr>
          <p:cNvSpPr/>
          <p:nvPr/>
        </p:nvSpPr>
        <p:spPr>
          <a:xfrm>
            <a:off x="4479235" y="4492250"/>
            <a:ext cx="2955235" cy="11001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Bloquea la expresión combinatoria  de palabras claves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69BEAAA-B47D-497D-A0A1-678CDC60C627}"/>
              </a:ext>
            </a:extLst>
          </p:cNvPr>
          <p:cNvCxnSpPr/>
          <p:nvPr/>
        </p:nvCxnSpPr>
        <p:spPr>
          <a:xfrm>
            <a:off x="3472071" y="5274365"/>
            <a:ext cx="1007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BE66E540-5603-4968-9D0F-5CB5F75797E9}"/>
              </a:ext>
            </a:extLst>
          </p:cNvPr>
          <p:cNvSpPr/>
          <p:nvPr/>
        </p:nvSpPr>
        <p:spPr>
          <a:xfrm>
            <a:off x="7885042" y="4492249"/>
            <a:ext cx="2133601" cy="1251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Hace interpretaciones precisas 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C2BC498-3E5E-48D5-9D53-99B8B86D601E}"/>
              </a:ext>
            </a:extLst>
          </p:cNvPr>
          <p:cNvCxnSpPr/>
          <p:nvPr/>
        </p:nvCxnSpPr>
        <p:spPr>
          <a:xfrm>
            <a:off x="7434470" y="4890052"/>
            <a:ext cx="450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9B9D263-2759-4D0B-988D-A2DEA4F0F50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951843" y="5743790"/>
            <a:ext cx="6627" cy="484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6316A04-1D69-40C0-A7E8-6850F6D9CE6B}"/>
              </a:ext>
            </a:extLst>
          </p:cNvPr>
          <p:cNvSpPr txBox="1"/>
          <p:nvPr/>
        </p:nvSpPr>
        <p:spPr>
          <a:xfrm>
            <a:off x="6599583" y="3750365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7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CD0537F-3689-444D-941F-299D4E2213B5}"/>
              </a:ext>
            </a:extLst>
          </p:cNvPr>
          <p:cNvSpPr/>
          <p:nvPr/>
        </p:nvSpPr>
        <p:spPr>
          <a:xfrm>
            <a:off x="6308035" y="579177"/>
            <a:ext cx="4257774" cy="1251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/>
              <a:t>Pareser</a:t>
            </a:r>
            <a:r>
              <a:rPr lang="es-CO" dirty="0"/>
              <a:t>  502 analiza las partes gramaticales de una oración o discurso en lenguaje natural (identificar sustantivos, verbos de la oración)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B8B1777-205D-410C-A87F-346F1AFA3231}"/>
              </a:ext>
            </a:extLst>
          </p:cNvPr>
          <p:cNvSpPr/>
          <p:nvPr/>
        </p:nvSpPr>
        <p:spPr>
          <a:xfrm>
            <a:off x="2332419" y="507250"/>
            <a:ext cx="2980334" cy="102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Utiliza un análisis sintáctico de arriba hacia bajo   un análisis sintáctico de abajo hacia arriba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252225A-C825-4C4C-80A2-0D98124DAD4C}"/>
              </a:ext>
            </a:extLst>
          </p:cNvPr>
          <p:cNvCxnSpPr>
            <a:cxnSpLocks/>
          </p:cNvCxnSpPr>
          <p:nvPr/>
        </p:nvCxnSpPr>
        <p:spPr>
          <a:xfrm flipH="1">
            <a:off x="5314122" y="1196309"/>
            <a:ext cx="993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V="1">
            <a:off x="3890648" y="1548688"/>
            <a:ext cx="0" cy="59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F86378-A2D4-4911-B07F-1CAB4798EFF5}"/>
              </a:ext>
            </a:extLst>
          </p:cNvPr>
          <p:cNvCxnSpPr>
            <a:cxnSpLocks/>
          </p:cNvCxnSpPr>
          <p:nvPr/>
        </p:nvCxnSpPr>
        <p:spPr>
          <a:xfrm>
            <a:off x="5009322" y="2147079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A0E8F11-D5C6-49C3-8A54-6D49E8FCA112}"/>
              </a:ext>
            </a:extLst>
          </p:cNvPr>
          <p:cNvSpPr/>
          <p:nvPr/>
        </p:nvSpPr>
        <p:spPr>
          <a:xfrm>
            <a:off x="3723861" y="2548130"/>
            <a:ext cx="2980311" cy="708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Análisis sintáctico de abajo hacia arriba</a:t>
            </a:r>
          </a:p>
          <a:p>
            <a:pPr algn="ctr"/>
            <a:endParaRPr lang="es-CO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89817EB1-6891-456B-BD85-9180041AB27B}"/>
              </a:ext>
            </a:extLst>
          </p:cNvPr>
          <p:cNvCxnSpPr/>
          <p:nvPr/>
        </p:nvCxnSpPr>
        <p:spPr>
          <a:xfrm>
            <a:off x="2438400" y="2147079"/>
            <a:ext cx="0" cy="471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C8EB8A7-6D22-4BD2-B6CE-2250FDF0AE88}"/>
              </a:ext>
            </a:extLst>
          </p:cNvPr>
          <p:cNvCxnSpPr/>
          <p:nvPr/>
        </p:nvCxnSpPr>
        <p:spPr>
          <a:xfrm>
            <a:off x="9117496" y="174764"/>
            <a:ext cx="0" cy="40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4E4B8737-B53B-44E7-85CA-F72FCB91E93F}"/>
              </a:ext>
            </a:extLst>
          </p:cNvPr>
          <p:cNvCxnSpPr/>
          <p:nvPr/>
        </p:nvCxnSpPr>
        <p:spPr>
          <a:xfrm>
            <a:off x="2438400" y="2147079"/>
            <a:ext cx="2570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>
            <a:extLst>
              <a:ext uri="{FF2B5EF4-FFF2-40B4-BE49-F238E27FC236}">
                <a16:creationId xmlns:a16="http://schemas.microsoft.com/office/drawing/2014/main" id="{194FCC5D-494B-4B8F-9396-F53FF2E45DAF}"/>
              </a:ext>
            </a:extLst>
          </p:cNvPr>
          <p:cNvSpPr/>
          <p:nvPr/>
        </p:nvSpPr>
        <p:spPr>
          <a:xfrm>
            <a:off x="1166199" y="2618762"/>
            <a:ext cx="2160090" cy="506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Análisis sintáctico de abajo hacia arriba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214017" y="3256298"/>
            <a:ext cx="0" cy="339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>
            <a:extLst>
              <a:ext uri="{FF2B5EF4-FFF2-40B4-BE49-F238E27FC236}">
                <a16:creationId xmlns:a16="http://schemas.microsoft.com/office/drawing/2014/main" id="{5FB7B400-846C-4044-8638-F9C65B1041EE}"/>
              </a:ext>
            </a:extLst>
          </p:cNvPr>
          <p:cNvSpPr/>
          <p:nvPr/>
        </p:nvSpPr>
        <p:spPr>
          <a:xfrm>
            <a:off x="3890647" y="3551582"/>
            <a:ext cx="2867962" cy="1757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 impulsado por la expectativa de lo que debe ser los datos para ajustarse a lo que ya sr conoce a partir de los datos previamente procesados.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E49D49F-7B89-415D-AA53-DB5BB24D12EC}"/>
              </a:ext>
            </a:extLst>
          </p:cNvPr>
          <p:cNvSpPr/>
          <p:nvPr/>
        </p:nvSpPr>
        <p:spPr>
          <a:xfrm>
            <a:off x="1007161" y="3551581"/>
            <a:ext cx="2570921" cy="175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Es impulsado por los datos (palabras o frases)que se procesan actualmente.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195948-9F41-477F-BF27-BBA5AB488702}"/>
              </a:ext>
            </a:extLst>
          </p:cNvPr>
          <p:cNvCxnSpPr/>
          <p:nvPr/>
        </p:nvCxnSpPr>
        <p:spPr>
          <a:xfrm>
            <a:off x="2438400" y="3125448"/>
            <a:ext cx="0" cy="42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6E9D5ED-F1B3-4CF8-9F84-3B07EA704FA3}"/>
              </a:ext>
            </a:extLst>
          </p:cNvPr>
          <p:cNvCxnSpPr/>
          <p:nvPr/>
        </p:nvCxnSpPr>
        <p:spPr>
          <a:xfrm>
            <a:off x="2438400" y="5309296"/>
            <a:ext cx="0" cy="38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stCxn id="27" idx="2"/>
          </p:cNvCxnSpPr>
          <p:nvPr/>
        </p:nvCxnSpPr>
        <p:spPr>
          <a:xfrm flipH="1">
            <a:off x="5314122" y="5309296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86A0243-3D6C-4D89-A7C9-BA2F553781CD}"/>
              </a:ext>
            </a:extLst>
          </p:cNvPr>
          <p:cNvCxnSpPr/>
          <p:nvPr/>
        </p:nvCxnSpPr>
        <p:spPr>
          <a:xfrm flipV="1">
            <a:off x="2426526" y="5648439"/>
            <a:ext cx="2886227" cy="36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CE1FBC7-45D5-45EE-9FA8-DEEE82E81EFE}"/>
              </a:ext>
            </a:extLst>
          </p:cNvPr>
          <p:cNvCxnSpPr>
            <a:cxnSpLocks/>
          </p:cNvCxnSpPr>
          <p:nvPr/>
        </p:nvCxnSpPr>
        <p:spPr>
          <a:xfrm>
            <a:off x="3723861" y="5698435"/>
            <a:ext cx="0" cy="437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8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V="1">
            <a:off x="3578082" y="224563"/>
            <a:ext cx="0" cy="59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C8EB8A7-6D22-4BD2-B6CE-2250FDF0AE88}"/>
              </a:ext>
            </a:extLst>
          </p:cNvPr>
          <p:cNvCxnSpPr>
            <a:cxnSpLocks/>
          </p:cNvCxnSpPr>
          <p:nvPr/>
        </p:nvCxnSpPr>
        <p:spPr>
          <a:xfrm>
            <a:off x="5556967" y="5393634"/>
            <a:ext cx="16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E49D49F-7B89-415D-AA53-DB5BB24D12EC}"/>
              </a:ext>
            </a:extLst>
          </p:cNvPr>
          <p:cNvSpPr/>
          <p:nvPr/>
        </p:nvSpPr>
        <p:spPr>
          <a:xfrm>
            <a:off x="1961323" y="2852362"/>
            <a:ext cx="3114460" cy="175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Ingenuo 512 contiene una base de conocimientos que identifica los sentidos de las palabras que se adjuntan al contexto de la entrada que se analiza  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195948-9F41-477F-BF27-BBA5AB488702}"/>
              </a:ext>
            </a:extLst>
          </p:cNvPr>
          <p:cNvCxnSpPr/>
          <p:nvPr/>
        </p:nvCxnSpPr>
        <p:spPr>
          <a:xfrm>
            <a:off x="3604586" y="2436905"/>
            <a:ext cx="0" cy="42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6E9D5ED-F1B3-4CF8-9F84-3B07EA704FA3}"/>
              </a:ext>
            </a:extLst>
          </p:cNvPr>
          <p:cNvCxnSpPr/>
          <p:nvPr/>
        </p:nvCxnSpPr>
        <p:spPr>
          <a:xfrm>
            <a:off x="3578082" y="4610077"/>
            <a:ext cx="0" cy="38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CE1FBC7-45D5-45EE-9FA8-DEEE82E81EFE}"/>
              </a:ext>
            </a:extLst>
          </p:cNvPr>
          <p:cNvCxnSpPr/>
          <p:nvPr/>
        </p:nvCxnSpPr>
        <p:spPr>
          <a:xfrm>
            <a:off x="3723861" y="5698435"/>
            <a:ext cx="0" cy="25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72197AC-942B-41A6-A2D9-C09F99EF1F0D}"/>
              </a:ext>
            </a:extLst>
          </p:cNvPr>
          <p:cNvSpPr/>
          <p:nvPr/>
        </p:nvSpPr>
        <p:spPr>
          <a:xfrm>
            <a:off x="2062412" y="832340"/>
            <a:ext cx="2801608" cy="160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504  esta incrustado en el analizador para evitar  el trabajo adicional de buscar rutas de análisis poco probables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7F982F4-C808-45F6-A827-A0A80684B3C9}"/>
              </a:ext>
            </a:extLst>
          </p:cNvPr>
          <p:cNvSpPr/>
          <p:nvPr/>
        </p:nvSpPr>
        <p:spPr>
          <a:xfrm>
            <a:off x="1867497" y="4804646"/>
            <a:ext cx="3689470" cy="184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506 la entrada lenguaje natural se representa en lenguaje matemático o lógica quiere decir que traduce  ese lenguaje natural a una forma lógica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02CDBCE-7CB8-4DDF-B73B-FE420FC7F9B6}"/>
              </a:ext>
            </a:extLst>
          </p:cNvPr>
          <p:cNvSpPr/>
          <p:nvPr/>
        </p:nvSpPr>
        <p:spPr>
          <a:xfrm>
            <a:off x="7222435" y="3523490"/>
            <a:ext cx="2959336" cy="256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de razonamiento de relevancia  412 se utiliza deductivamente para determinar si las condiciones de verdad afirmadas en la oración o discurso  se ajusta a las condiciones  contenidas en una consulta,  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E9C9DD3-9DE6-4172-9627-D9687D27DC0F}"/>
              </a:ext>
            </a:extLst>
          </p:cNvPr>
          <p:cNvCxnSpPr/>
          <p:nvPr/>
        </p:nvCxnSpPr>
        <p:spPr>
          <a:xfrm>
            <a:off x="8163339" y="2751291"/>
            <a:ext cx="0" cy="77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2451F4-D8A5-42CD-A4E3-459C72AF2B4C}"/>
              </a:ext>
            </a:extLst>
          </p:cNvPr>
          <p:cNvSpPr/>
          <p:nvPr/>
        </p:nvSpPr>
        <p:spPr>
          <a:xfrm>
            <a:off x="6864626" y="1497496"/>
            <a:ext cx="2801577" cy="125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traducir el FOL a un lenguaje de programación, se pueden aplicar métodos de programación estándar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559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V="1">
            <a:off x="3578082" y="224563"/>
            <a:ext cx="0" cy="59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C8EB8A7-6D22-4BD2-B6CE-2250FDF0AE88}"/>
              </a:ext>
            </a:extLst>
          </p:cNvPr>
          <p:cNvCxnSpPr>
            <a:cxnSpLocks/>
          </p:cNvCxnSpPr>
          <p:nvPr/>
        </p:nvCxnSpPr>
        <p:spPr>
          <a:xfrm>
            <a:off x="5556967" y="5393634"/>
            <a:ext cx="1665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27">
            <a:extLst>
              <a:ext uri="{FF2B5EF4-FFF2-40B4-BE49-F238E27FC236}">
                <a16:creationId xmlns:a16="http://schemas.microsoft.com/office/drawing/2014/main" id="{CE49D49F-7B89-415D-AA53-DB5BB24D12EC}"/>
              </a:ext>
            </a:extLst>
          </p:cNvPr>
          <p:cNvSpPr/>
          <p:nvPr/>
        </p:nvSpPr>
        <p:spPr>
          <a:xfrm>
            <a:off x="1961323" y="2852362"/>
            <a:ext cx="3114460" cy="17577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Ingenuo 512 contiene una base de conocimientos que identifica los sentidos de las palabras que se adjuntan al contexto de la entrada que se analiza  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3F195948-9F41-477F-BF27-BBA5AB488702}"/>
              </a:ext>
            </a:extLst>
          </p:cNvPr>
          <p:cNvCxnSpPr/>
          <p:nvPr/>
        </p:nvCxnSpPr>
        <p:spPr>
          <a:xfrm>
            <a:off x="3604586" y="2436905"/>
            <a:ext cx="0" cy="42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46E9D5ED-F1B3-4CF8-9F84-3B07EA704FA3}"/>
              </a:ext>
            </a:extLst>
          </p:cNvPr>
          <p:cNvCxnSpPr/>
          <p:nvPr/>
        </p:nvCxnSpPr>
        <p:spPr>
          <a:xfrm>
            <a:off x="3578082" y="4610077"/>
            <a:ext cx="0" cy="389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CE1FBC7-45D5-45EE-9FA8-DEEE82E81EFE}"/>
              </a:ext>
            </a:extLst>
          </p:cNvPr>
          <p:cNvCxnSpPr/>
          <p:nvPr/>
        </p:nvCxnSpPr>
        <p:spPr>
          <a:xfrm>
            <a:off x="3723861" y="5698435"/>
            <a:ext cx="0" cy="254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72197AC-942B-41A6-A2D9-C09F99EF1F0D}"/>
              </a:ext>
            </a:extLst>
          </p:cNvPr>
          <p:cNvSpPr/>
          <p:nvPr/>
        </p:nvSpPr>
        <p:spPr>
          <a:xfrm>
            <a:off x="2062412" y="832340"/>
            <a:ext cx="2801608" cy="160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módulo 508 de resolución de anáforas vincula los pronombres (por ejemplo, él, ella y ellos) y el sustantivo al que se refieren</a:t>
            </a:r>
            <a:endParaRPr lang="es-CO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A7F982F4-C808-45F6-A827-A0A80684B3C9}"/>
              </a:ext>
            </a:extLst>
          </p:cNvPr>
          <p:cNvSpPr/>
          <p:nvPr/>
        </p:nvSpPr>
        <p:spPr>
          <a:xfrm>
            <a:off x="1867497" y="4804646"/>
            <a:ext cx="3689470" cy="184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506 la entrada lenguaje natural se representa en lenguaje matemático o lógica quiere decir que traduce  ese lenguaje natural a una forma lógica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02CDBCE-7CB8-4DDF-B73B-FE420FC7F9B6}"/>
              </a:ext>
            </a:extLst>
          </p:cNvPr>
          <p:cNvSpPr/>
          <p:nvPr/>
        </p:nvSpPr>
        <p:spPr>
          <a:xfrm>
            <a:off x="7222435" y="3523490"/>
            <a:ext cx="2959336" cy="256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Modelo de razonamiento de relevancia  412 se utiliza deductivamente para determinar si las condiciones de verdad afirmadas en la oración o discurso  se ajusta a las condiciones  contenidas en una consulta,   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CE9C9DD3-9DE6-4172-9627-D9687D27DC0F}"/>
              </a:ext>
            </a:extLst>
          </p:cNvPr>
          <p:cNvCxnSpPr/>
          <p:nvPr/>
        </p:nvCxnSpPr>
        <p:spPr>
          <a:xfrm>
            <a:off x="8163339" y="2751291"/>
            <a:ext cx="0" cy="77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2451F4-D8A5-42CD-A4E3-459C72AF2B4C}"/>
              </a:ext>
            </a:extLst>
          </p:cNvPr>
          <p:cNvSpPr/>
          <p:nvPr/>
        </p:nvSpPr>
        <p:spPr>
          <a:xfrm>
            <a:off x="6864626" y="1497496"/>
            <a:ext cx="2801577" cy="1253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 traducir el FOL a un lenguaje de programación, se pueden aplicar métodos de programación estándar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3673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215D6EA-4428-4CD3-8140-3BC8F79D7FEB}"/>
              </a:ext>
            </a:extLst>
          </p:cNvPr>
          <p:cNvCxnSpPr>
            <a:cxnSpLocks/>
          </p:cNvCxnSpPr>
          <p:nvPr/>
        </p:nvCxnSpPr>
        <p:spPr>
          <a:xfrm flipV="1">
            <a:off x="3578082" y="224563"/>
            <a:ext cx="0" cy="598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72197AC-942B-41A6-A2D9-C09F99EF1F0D}"/>
              </a:ext>
            </a:extLst>
          </p:cNvPr>
          <p:cNvSpPr/>
          <p:nvPr/>
        </p:nvSpPr>
        <p:spPr>
          <a:xfrm>
            <a:off x="2062412" y="832340"/>
            <a:ext cx="2801608" cy="160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 módulo de coherencia 510 determina las partes de la oración o discurso que se relacionan o se cohesionan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501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A0B3D843-80EA-4FE3-9D73-771EB4F72421}"/>
              </a:ext>
            </a:extLst>
          </p:cNvPr>
          <p:cNvSpPr txBox="1"/>
          <p:nvPr/>
        </p:nvSpPr>
        <p:spPr>
          <a:xfrm>
            <a:off x="5486400" y="9939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C4A46F7-A1F5-4C14-B917-880575A0C7B6}"/>
              </a:ext>
            </a:extLst>
          </p:cNvPr>
          <p:cNvCxnSpPr>
            <a:cxnSpLocks/>
          </p:cNvCxnSpPr>
          <p:nvPr/>
        </p:nvCxnSpPr>
        <p:spPr>
          <a:xfrm>
            <a:off x="5556967" y="6251164"/>
            <a:ext cx="0" cy="50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76B783B-B79E-4A4F-9D1D-61DB06CC5451}"/>
              </a:ext>
            </a:extLst>
          </p:cNvPr>
          <p:cNvCxnSpPr>
            <a:cxnSpLocks/>
          </p:cNvCxnSpPr>
          <p:nvPr/>
        </p:nvCxnSpPr>
        <p:spPr>
          <a:xfrm flipH="1">
            <a:off x="5475894" y="7629344"/>
            <a:ext cx="10506" cy="3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772197AC-942B-41A6-A2D9-C09F99EF1F0D}"/>
              </a:ext>
            </a:extLst>
          </p:cNvPr>
          <p:cNvSpPr/>
          <p:nvPr/>
        </p:nvSpPr>
        <p:spPr>
          <a:xfrm>
            <a:off x="2062412" y="832340"/>
            <a:ext cx="2801608" cy="1604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106224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514</Words>
  <Application>Microsoft Office PowerPoint</Application>
  <PresentationFormat>Panorámica</PresentationFormat>
  <Paragraphs>41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Maiandra GD</vt:lpstr>
      <vt:lpstr>Merriweather</vt:lpstr>
      <vt:lpstr>Roboto Bk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Lina</dc:creator>
  <cp:lastModifiedBy>pipe muñoz</cp:lastModifiedBy>
  <cp:revision>39</cp:revision>
  <dcterms:created xsi:type="dcterms:W3CDTF">2020-01-23T20:39:25Z</dcterms:created>
  <dcterms:modified xsi:type="dcterms:W3CDTF">2021-02-10T15:02:28Z</dcterms:modified>
</cp:coreProperties>
</file>