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5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81" d="100"/>
          <a:sy n="81" d="100"/>
        </p:scale>
        <p:origin x="-300" y="90"/>
      </p:cViewPr>
      <p:guideLst>
        <p:guide orient="horz" pos="2160"/>
        <p:guide pos="58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E12375E-2E67-41C8-9080-BC51A8AD1FD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 xmlns:a16="http://schemas.microsoft.com/office/drawing/2014/main" id="{CA899FBF-E0F9-4A9A-96AA-1DC1093BC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 xmlns:a16="http://schemas.microsoft.com/office/drawing/2014/main" id="{BEF6104A-FED0-4D65-910D-9794624D84F5}"/>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 xmlns:a16="http://schemas.microsoft.com/office/drawing/2014/main" id="{74870740-A2AE-480D-A962-E22B546D9D5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48F93CE6-3BE2-45B2-A324-492B1E606EB9}"/>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38673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F4CF264-9FD9-4012-B4FB-5CCAD95BD57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6F49A3B6-8CE6-43A8-9153-04A1AD41F6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A9B2F256-B0CE-41B1-9856-C6642A83DFA0}"/>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 xmlns:a16="http://schemas.microsoft.com/office/drawing/2014/main" id="{D95A65A8-E65C-4193-BF20-47FDD2297B2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BDC020C0-F531-4E22-9606-4940A63A27DD}"/>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386083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17EB92C-2A88-4AF6-B64C-686C039230A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959A4F7A-5A94-4CE7-82BC-01D71BBF88F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9B987D22-BE81-440B-9930-75F2771FD318}"/>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 xmlns:a16="http://schemas.microsoft.com/office/drawing/2014/main" id="{14990E91-AC10-4594-A193-4C16F5B62CC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55A413AC-05B8-4DC4-960B-34E3458CB013}"/>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0168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66A823C-C4D6-48F6-B9AD-72FA410EF56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 xmlns:a16="http://schemas.microsoft.com/office/drawing/2014/main" id="{56901BCF-780B-4A03-BD27-D34C0C9CBF4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01932B68-5980-4D98-9017-1CB0BAE4A4C0}"/>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 xmlns:a16="http://schemas.microsoft.com/office/drawing/2014/main" id="{2F56DC2F-4D72-48AF-B76A-47EEDAFB0E2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3D8DCA34-B3DF-4431-B5BF-5BE6601B8812}"/>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5329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6122AB4-93AB-4921-995A-F6FDD1131B8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 xmlns:a16="http://schemas.microsoft.com/office/drawing/2014/main" id="{322FC2E1-F604-4414-8E69-721B5BD8A2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A05AE85E-D0F2-46CE-A811-5A8765AB6A66}"/>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 xmlns:a16="http://schemas.microsoft.com/office/drawing/2014/main" id="{9187FC41-C419-4D2B-A18C-8D07AED4646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B2B7A61C-F5F2-4317-B4B0-F549B262FD3A}"/>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54166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D418249-5184-4A66-801C-A62FDD7C9B5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 xmlns:a16="http://schemas.microsoft.com/office/drawing/2014/main" id="{2C5695F1-2EB7-4324-B7B4-34A866B12DB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 xmlns:a16="http://schemas.microsoft.com/office/drawing/2014/main" id="{F887190C-BB7B-4E05-A176-80448B1750A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 xmlns:a16="http://schemas.microsoft.com/office/drawing/2014/main" id="{27E1040A-DD8F-4B0A-8F32-87D4F422D57E}"/>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6" name="Marcador de pie de página 5">
            <a:extLst>
              <a:ext uri="{FF2B5EF4-FFF2-40B4-BE49-F238E27FC236}">
                <a16:creationId xmlns="" xmlns:a16="http://schemas.microsoft.com/office/drawing/2014/main" id="{10D75D82-3091-4E9B-9FB9-7607822CF0F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 xmlns:a16="http://schemas.microsoft.com/office/drawing/2014/main" id="{CC8B1C7C-6C9E-4E84-BBA5-5847B2384526}"/>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377745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24C27B7-290B-46C8-A265-371B182219F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 xmlns:a16="http://schemas.microsoft.com/office/drawing/2014/main" id="{0D4264A5-C6B0-4CC7-9592-60A5DCDF8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6B788EC3-2F4A-4273-B2DB-DB8DEB218D7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 xmlns:a16="http://schemas.microsoft.com/office/drawing/2014/main" id="{ED1E739C-1B59-432C-A358-3765A66DB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84905A58-5DE0-4676-9CE1-3A9D5D831D3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 xmlns:a16="http://schemas.microsoft.com/office/drawing/2014/main" id="{909AB21B-DC88-4FE1-AD8C-5E99C80A310A}"/>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8" name="Marcador de pie de página 7">
            <a:extLst>
              <a:ext uri="{FF2B5EF4-FFF2-40B4-BE49-F238E27FC236}">
                <a16:creationId xmlns="" xmlns:a16="http://schemas.microsoft.com/office/drawing/2014/main" id="{BAE307F5-18F0-49B3-87F6-7CE2517208D9}"/>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 xmlns:a16="http://schemas.microsoft.com/office/drawing/2014/main" id="{54F07F79-F8B6-4FC3-9BA7-4E357B495966}"/>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10455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DBAB83F-9B18-41AA-AF37-88B198913C0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 xmlns:a16="http://schemas.microsoft.com/office/drawing/2014/main" id="{AC7EF6E7-902E-4B67-9121-88BA9D5DE850}"/>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4" name="Marcador de pie de página 3">
            <a:extLst>
              <a:ext uri="{FF2B5EF4-FFF2-40B4-BE49-F238E27FC236}">
                <a16:creationId xmlns="" xmlns:a16="http://schemas.microsoft.com/office/drawing/2014/main" id="{EEE6DCA5-08DE-48E4-B369-619C9773B4A5}"/>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 xmlns:a16="http://schemas.microsoft.com/office/drawing/2014/main" id="{BA5BA806-4984-4A6E-8B04-0ED19EEB9D92}"/>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09232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E2E41EA3-D461-46F2-B6E3-33F7E913F23D}"/>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3" name="Marcador de pie de página 2">
            <a:extLst>
              <a:ext uri="{FF2B5EF4-FFF2-40B4-BE49-F238E27FC236}">
                <a16:creationId xmlns="" xmlns:a16="http://schemas.microsoft.com/office/drawing/2014/main" id="{7238263C-BAF4-440B-943D-3C3D7E74001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 xmlns:a16="http://schemas.microsoft.com/office/drawing/2014/main" id="{CFB3428D-CD0F-47F2-A16D-BF42617052E3}"/>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417899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F8D735E-87AC-436F-9F13-33DFB5AC30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 xmlns:a16="http://schemas.microsoft.com/office/drawing/2014/main" id="{57E2CEFC-1DB1-46A0-BAC6-81AF4A108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 xmlns:a16="http://schemas.microsoft.com/office/drawing/2014/main" id="{AB4FEE1F-C44E-470F-A1BF-4361556B2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D6569B1C-AA84-4F9F-8707-5803A47456E7}"/>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6" name="Marcador de pie de página 5">
            <a:extLst>
              <a:ext uri="{FF2B5EF4-FFF2-40B4-BE49-F238E27FC236}">
                <a16:creationId xmlns="" xmlns:a16="http://schemas.microsoft.com/office/drawing/2014/main" id="{01945ACD-7F80-4C34-8EB6-C56ABA8A2CD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 xmlns:a16="http://schemas.microsoft.com/office/drawing/2014/main" id="{0400F481-47EA-4E62-B98B-ABD798BB8E95}"/>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33720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76D61A-4012-455E-A4E0-2163DA23B30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 xmlns:a16="http://schemas.microsoft.com/office/drawing/2014/main" id="{234A9531-4837-497B-9BCC-BD1961FAEA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 xmlns:a16="http://schemas.microsoft.com/office/drawing/2014/main" id="{EFC853F0-E2CB-4E7A-B448-52D159162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C036DEBF-B342-4DC0-AF0C-1630B5E0053B}"/>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6" name="Marcador de pie de página 5">
            <a:extLst>
              <a:ext uri="{FF2B5EF4-FFF2-40B4-BE49-F238E27FC236}">
                <a16:creationId xmlns="" xmlns:a16="http://schemas.microsoft.com/office/drawing/2014/main" id="{E4917ED2-ECAA-4D96-976D-56DF77CD9CE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 xmlns:a16="http://schemas.microsoft.com/office/drawing/2014/main" id="{071CD6AB-4199-41C2-A6DC-F5A13D68D995}"/>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16432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4C484AE9-C148-4563-9B0F-1981E39BE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 xmlns:a16="http://schemas.microsoft.com/office/drawing/2014/main" id="{D7C5A995-B1A2-4B46-92EF-11B51B96F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782A42B5-9D22-43D3-9746-EA8E455BC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 xmlns:a16="http://schemas.microsoft.com/office/drawing/2014/main" id="{E80BE0B1-9FE8-479C-95DC-38365F244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 xmlns:a16="http://schemas.microsoft.com/office/drawing/2014/main" id="{AA731DC0-641C-415D-9DDB-FB361C0FF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59582-E3AE-46DB-8797-1DAD5D41956F}" type="slidenum">
              <a:rPr lang="es-CO" smtClean="0"/>
              <a:t>‹Nº›</a:t>
            </a:fld>
            <a:endParaRPr lang="es-CO"/>
          </a:p>
        </p:txBody>
      </p:sp>
    </p:spTree>
    <p:extLst>
      <p:ext uri="{BB962C8B-B14F-4D97-AF65-F5344CB8AC3E}">
        <p14:creationId xmlns:p14="http://schemas.microsoft.com/office/powerpoint/2010/main" val="608395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 xmlns:a16="http://schemas.microsoft.com/office/drawing/2014/main" id="{A0872DE6-5E95-44CA-98CB-D46E9BD7D125}"/>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t> </a:t>
            </a:r>
            <a:endParaRPr lang="es-CO" dirty="0"/>
          </a:p>
        </p:txBody>
      </p:sp>
      <p:pic>
        <p:nvPicPr>
          <p:cNvPr id="16" name="Marcador de contenido 4">
            <a:extLst>
              <a:ext uri="{FF2B5EF4-FFF2-40B4-BE49-F238E27FC236}">
                <a16:creationId xmlns="" xmlns:a16="http://schemas.microsoft.com/office/drawing/2014/main" id="{282F3178-CCE7-4C91-B0E9-3650949C67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61"/>
            <a:ext cx="12204191" cy="6858000"/>
          </a:xfrm>
          <a:prstGeom prst="rect">
            <a:avLst/>
          </a:prstGeom>
        </p:spPr>
      </p:pic>
      <p:sp>
        <p:nvSpPr>
          <p:cNvPr id="17" name="Rectángulo 16">
            <a:extLst>
              <a:ext uri="{FF2B5EF4-FFF2-40B4-BE49-F238E27FC236}">
                <a16:creationId xmlns="" xmlns:a16="http://schemas.microsoft.com/office/drawing/2014/main" id="{1A676154-F3CA-4ED1-9985-4CA3E08A58ED}"/>
              </a:ext>
            </a:extLst>
          </p:cNvPr>
          <p:cNvSpPr/>
          <p:nvPr/>
        </p:nvSpPr>
        <p:spPr>
          <a:xfrm>
            <a:off x="6170358" y="1271615"/>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a:extLst>
              <a:ext uri="{FF2B5EF4-FFF2-40B4-BE49-F238E27FC236}">
                <a16:creationId xmlns="" xmlns:a16="http://schemas.microsoft.com/office/drawing/2014/main" id="{D5EEF854-3D78-46FF-9D81-E0A45DB6DCB1}"/>
              </a:ext>
            </a:extLst>
          </p:cNvPr>
          <p:cNvSpPr/>
          <p:nvPr/>
        </p:nvSpPr>
        <p:spPr>
          <a:xfrm>
            <a:off x="6096000" y="3246605"/>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Rectángulo 18">
            <a:extLst>
              <a:ext uri="{FF2B5EF4-FFF2-40B4-BE49-F238E27FC236}">
                <a16:creationId xmlns="" xmlns:a16="http://schemas.microsoft.com/office/drawing/2014/main" id="{7A04CF9D-D914-4D8F-882B-A4BDFEBE3EED}"/>
              </a:ext>
            </a:extLst>
          </p:cNvPr>
          <p:cNvSpPr/>
          <p:nvPr/>
        </p:nvSpPr>
        <p:spPr>
          <a:xfrm>
            <a:off x="6096000" y="4369091"/>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UNIVERSIDAD DE MANIZALES</a:t>
            </a:r>
            <a:endParaRPr lang="es-CO" dirty="0"/>
          </a:p>
        </p:txBody>
      </p:sp>
      <p:sp>
        <p:nvSpPr>
          <p:cNvPr id="20" name="CuadroTexto 19">
            <a:extLst>
              <a:ext uri="{FF2B5EF4-FFF2-40B4-BE49-F238E27FC236}">
                <a16:creationId xmlns="" xmlns:a16="http://schemas.microsoft.com/office/drawing/2014/main" id="{AB584406-ACAE-4F08-B99D-8564A620AFDA}"/>
              </a:ext>
            </a:extLst>
          </p:cNvPr>
          <p:cNvSpPr txBox="1"/>
          <p:nvPr/>
        </p:nvSpPr>
        <p:spPr>
          <a:xfrm>
            <a:off x="6620959" y="3440357"/>
            <a:ext cx="4722231" cy="369332"/>
          </a:xfrm>
          <a:prstGeom prst="rect">
            <a:avLst/>
          </a:prstGeom>
          <a:noFill/>
        </p:spPr>
        <p:txBody>
          <a:bodyPr wrap="square" rtlCol="0">
            <a:spAutoFit/>
          </a:bodyPr>
          <a:lstStyle/>
          <a:p>
            <a:pPr algn="ctr"/>
            <a:r>
              <a:rPr lang="es-CO" b="1"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TEMA:  DECISION TREE</a:t>
            </a:r>
            <a:endParaRPr lang="es-CO" b="1"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endParaRPr>
          </a:p>
        </p:txBody>
      </p:sp>
      <p:sp>
        <p:nvSpPr>
          <p:cNvPr id="21" name="CuadroTexto 20">
            <a:extLst>
              <a:ext uri="{FF2B5EF4-FFF2-40B4-BE49-F238E27FC236}">
                <a16:creationId xmlns="" xmlns:a16="http://schemas.microsoft.com/office/drawing/2014/main" id="{5A316E32-A81F-4F12-8084-6B4F16CF7E3C}"/>
              </a:ext>
            </a:extLst>
          </p:cNvPr>
          <p:cNvSpPr txBox="1"/>
          <p:nvPr/>
        </p:nvSpPr>
        <p:spPr>
          <a:xfrm>
            <a:off x="6145295" y="1333399"/>
            <a:ext cx="5772150" cy="400110"/>
          </a:xfrm>
          <a:prstGeom prst="rect">
            <a:avLst/>
          </a:prstGeom>
          <a:noFill/>
        </p:spPr>
        <p:txBody>
          <a:bodyPr wrap="square" rtlCol="0">
            <a:spAutoFit/>
          </a:bodyPr>
          <a:lstStyle/>
          <a:p>
            <a:pPr algn="ctr"/>
            <a:r>
              <a:rPr lang="es-CO" sz="2000"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FACULTAD CIENCIAS E INGENIERÍA</a:t>
            </a:r>
            <a:endParaRPr lang="es-CO" sz="2000"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endParaRPr>
          </a:p>
        </p:txBody>
      </p:sp>
      <p:sp>
        <p:nvSpPr>
          <p:cNvPr id="23" name="Rectángulo 22">
            <a:extLst>
              <a:ext uri="{FF2B5EF4-FFF2-40B4-BE49-F238E27FC236}">
                <a16:creationId xmlns="" xmlns:a16="http://schemas.microsoft.com/office/drawing/2014/main" id="{9D1037CA-6D84-4B35-A52A-C733AFEBCB6D}"/>
              </a:ext>
            </a:extLst>
          </p:cNvPr>
          <p:cNvSpPr/>
          <p:nvPr/>
        </p:nvSpPr>
        <p:spPr>
          <a:xfrm>
            <a:off x="7791741" y="5425109"/>
            <a:ext cx="2529384" cy="13992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Rectángulo 25">
            <a:extLst>
              <a:ext uri="{FF2B5EF4-FFF2-40B4-BE49-F238E27FC236}">
                <a16:creationId xmlns="" xmlns:a16="http://schemas.microsoft.com/office/drawing/2014/main" id="{1A676154-F3CA-4ED1-9985-4CA3E08A58ED}"/>
              </a:ext>
            </a:extLst>
          </p:cNvPr>
          <p:cNvSpPr/>
          <p:nvPr/>
        </p:nvSpPr>
        <p:spPr>
          <a:xfrm>
            <a:off x="6170358" y="2256964"/>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a:extLst>
              <a:ext uri="{FF2B5EF4-FFF2-40B4-BE49-F238E27FC236}">
                <a16:creationId xmlns="" xmlns:a16="http://schemas.microsoft.com/office/drawing/2014/main" id="{5A316E32-A81F-4F12-8084-6B4F16CF7E3C}"/>
              </a:ext>
            </a:extLst>
          </p:cNvPr>
          <p:cNvSpPr txBox="1"/>
          <p:nvPr/>
        </p:nvSpPr>
        <p:spPr>
          <a:xfrm>
            <a:off x="6301200" y="2319629"/>
            <a:ext cx="5772150" cy="400110"/>
          </a:xfrm>
          <a:prstGeom prst="rect">
            <a:avLst/>
          </a:prstGeom>
          <a:noFill/>
        </p:spPr>
        <p:txBody>
          <a:bodyPr wrap="square" rtlCol="0">
            <a:spAutoFit/>
          </a:bodyPr>
          <a:lstStyle/>
          <a:p>
            <a:pPr algn="ctr"/>
            <a:r>
              <a:rPr lang="es-ES" sz="2000"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PRACTICA:  </a:t>
            </a:r>
            <a:r>
              <a:rPr lang="es-ES" sz="2000" b="1" u="sng"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MACHINE LEARNING</a:t>
            </a:r>
            <a:endParaRPr lang="es-CO" sz="2000" b="1" u="sng"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661" y="5491577"/>
            <a:ext cx="2247543" cy="1171088"/>
          </a:xfrm>
          <a:prstGeom prst="rect">
            <a:avLst/>
          </a:prstGeom>
        </p:spPr>
      </p:pic>
    </p:spTree>
    <p:extLst>
      <p:ext uri="{BB962C8B-B14F-4D97-AF65-F5344CB8AC3E}">
        <p14:creationId xmlns:p14="http://schemas.microsoft.com/office/powerpoint/2010/main" val="188393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Rectángulo"/>
          <p:cNvSpPr/>
          <p:nvPr/>
        </p:nvSpPr>
        <p:spPr>
          <a:xfrm>
            <a:off x="3048000" y="1856381"/>
            <a:ext cx="6096000" cy="2585323"/>
          </a:xfrm>
          <a:prstGeom prst="rect">
            <a:avLst/>
          </a:prstGeom>
        </p:spPr>
        <p:txBody>
          <a:bodyPr>
            <a:spAutoFit/>
          </a:bodyPr>
          <a:lstStyle/>
          <a:p>
            <a:pPr algn="just"/>
            <a:r>
              <a:rPr lang="es-CO" dirty="0"/>
              <a:t>Un árbol de decisión es una técnica enmarcada dentro del desarrollo de métodos </a:t>
            </a:r>
            <a:r>
              <a:rPr lang="es-CO" dirty="0" smtClean="0"/>
              <a:t>y sistemas </a:t>
            </a:r>
            <a:r>
              <a:rPr lang="es-CO" dirty="0"/>
              <a:t>de razonamiento utilizados en investigaciones de inteligencia artificial y programación de</a:t>
            </a:r>
          </a:p>
          <a:p>
            <a:pPr algn="just"/>
            <a:r>
              <a:rPr lang="es-CO" dirty="0"/>
              <a:t>aplicaciones</a:t>
            </a:r>
            <a:r>
              <a:rPr lang="es-CO" dirty="0" smtClean="0"/>
              <a:t>, es </a:t>
            </a:r>
            <a:r>
              <a:rPr lang="es-CO" dirty="0"/>
              <a:t>un tipo muy específico de árbol de probabilidad que le permite tomar una decisión sobre algún tipo de proceso. Los árboles son una manera excelente de abordar un tipo de decisiones complejas, que siempre involucran muchos factores diferentes y suelen implicar cierto grado de incertidumbre. </a:t>
            </a:r>
          </a:p>
        </p:txBody>
      </p:sp>
      <p:sp>
        <p:nvSpPr>
          <p:cNvPr id="3" name="2 Rectángulo"/>
          <p:cNvSpPr/>
          <p:nvPr/>
        </p:nvSpPr>
        <p:spPr>
          <a:xfrm>
            <a:off x="3200400" y="898895"/>
            <a:ext cx="6096000" cy="369332"/>
          </a:xfrm>
          <a:prstGeom prst="rect">
            <a:avLst/>
          </a:prstGeom>
        </p:spPr>
        <p:txBody>
          <a:bodyPr>
            <a:spAutoFit/>
          </a:bodyPr>
          <a:lstStyle/>
          <a:p>
            <a:r>
              <a:rPr lang="es-CO" dirty="0" smtClean="0"/>
              <a:t>¿Qué </a:t>
            </a:r>
            <a:r>
              <a:rPr lang="es-CO" dirty="0"/>
              <a:t>es </a:t>
            </a:r>
            <a:r>
              <a:rPr lang="es-CO" dirty="0" err="1"/>
              <a:t>Decision</a:t>
            </a:r>
            <a:r>
              <a:rPr lang="es-CO" dirty="0"/>
              <a:t> </a:t>
            </a:r>
            <a:r>
              <a:rPr lang="es-CO" dirty="0" err="1" smtClean="0"/>
              <a:t>Trees</a:t>
            </a:r>
            <a:r>
              <a:rPr lang="es-CO" sz="1600" dirty="0" smtClean="0"/>
              <a:t>?</a:t>
            </a:r>
            <a:endParaRPr lang="es-CO" dirty="0"/>
          </a:p>
        </p:txBody>
      </p:sp>
    </p:spTree>
    <p:extLst>
      <p:ext uri="{BB962C8B-B14F-4D97-AF65-F5344CB8AC3E}">
        <p14:creationId xmlns:p14="http://schemas.microsoft.com/office/powerpoint/2010/main" val="287330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Rectángulo"/>
          <p:cNvSpPr/>
          <p:nvPr/>
        </p:nvSpPr>
        <p:spPr>
          <a:xfrm>
            <a:off x="2919046" y="2301858"/>
            <a:ext cx="6096000" cy="1477328"/>
          </a:xfrm>
          <a:prstGeom prst="rect">
            <a:avLst/>
          </a:prstGeom>
        </p:spPr>
        <p:txBody>
          <a:bodyPr>
            <a:spAutoFit/>
          </a:bodyPr>
          <a:lstStyle/>
          <a:p>
            <a:pPr algn="just"/>
            <a:r>
              <a:rPr lang="es-CO" dirty="0"/>
              <a:t>Un árbol de decisión </a:t>
            </a:r>
            <a:r>
              <a:rPr lang="es-CO" dirty="0" smtClean="0"/>
              <a:t>se utiliza en </a:t>
            </a:r>
            <a:r>
              <a:rPr lang="es-CO" dirty="0"/>
              <a:t>diagnósticos médicos, predicciones meteorológicas, controles de calidad, sin embargo se tiene un uso amplio en la toma de decisiones de inversión, </a:t>
            </a:r>
            <a:r>
              <a:rPr lang="es-CO" dirty="0" smtClean="0"/>
              <a:t>reinversión, políticas </a:t>
            </a:r>
            <a:r>
              <a:rPr lang="es-CO" dirty="0"/>
              <a:t>de créditos y financiamiento a corto y largo </a:t>
            </a:r>
            <a:r>
              <a:rPr lang="es-CO" dirty="0" smtClean="0"/>
              <a:t>plazo.</a:t>
            </a:r>
            <a:endParaRPr lang="es-CO" dirty="0"/>
          </a:p>
        </p:txBody>
      </p:sp>
      <p:sp>
        <p:nvSpPr>
          <p:cNvPr id="3" name="2 Rectángulo"/>
          <p:cNvSpPr/>
          <p:nvPr/>
        </p:nvSpPr>
        <p:spPr>
          <a:xfrm>
            <a:off x="3048000" y="1083561"/>
            <a:ext cx="6096000" cy="369332"/>
          </a:xfrm>
          <a:prstGeom prst="rect">
            <a:avLst/>
          </a:prstGeom>
        </p:spPr>
        <p:txBody>
          <a:bodyPr>
            <a:spAutoFit/>
          </a:bodyPr>
          <a:lstStyle/>
          <a:p>
            <a:r>
              <a:rPr lang="es-CO" b="1" dirty="0" smtClean="0"/>
              <a:t>Campo de aplicación</a:t>
            </a:r>
            <a:endParaRPr lang="es-CO" b="1" dirty="0"/>
          </a:p>
        </p:txBody>
      </p:sp>
    </p:spTree>
    <p:extLst>
      <p:ext uri="{BB962C8B-B14F-4D97-AF65-F5344CB8AC3E}">
        <p14:creationId xmlns:p14="http://schemas.microsoft.com/office/powerpoint/2010/main" val="225176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Rectángulo"/>
          <p:cNvSpPr/>
          <p:nvPr/>
        </p:nvSpPr>
        <p:spPr>
          <a:xfrm>
            <a:off x="1101970" y="1268227"/>
            <a:ext cx="6096000" cy="923330"/>
          </a:xfrm>
          <a:prstGeom prst="rect">
            <a:avLst/>
          </a:prstGeom>
        </p:spPr>
        <p:txBody>
          <a:bodyPr>
            <a:spAutoFit/>
          </a:bodyPr>
          <a:lstStyle/>
          <a:p>
            <a:pPr algn="just"/>
            <a:r>
              <a:rPr lang="es-CO" dirty="0"/>
              <a:t>La decisión : se muestra como un nodo cuadrado con dos o más arcos (llamados "ramas de decisión") que apuntan a las opciones</a:t>
            </a:r>
            <a:r>
              <a:rPr lang="es-CO" dirty="0" smtClean="0"/>
              <a:t>.</a:t>
            </a:r>
            <a:endParaRPr lang="es-CO" dirty="0"/>
          </a:p>
        </p:txBody>
      </p:sp>
      <p:sp>
        <p:nvSpPr>
          <p:cNvPr id="3" name="2 Rectángulo"/>
          <p:cNvSpPr/>
          <p:nvPr/>
        </p:nvSpPr>
        <p:spPr>
          <a:xfrm>
            <a:off x="2731477" y="898895"/>
            <a:ext cx="6096000" cy="369332"/>
          </a:xfrm>
          <a:prstGeom prst="rect">
            <a:avLst/>
          </a:prstGeom>
        </p:spPr>
        <p:txBody>
          <a:bodyPr>
            <a:spAutoFit/>
          </a:bodyPr>
          <a:lstStyle/>
          <a:p>
            <a:r>
              <a:rPr lang="es-CO" b="1" dirty="0" smtClean="0"/>
              <a:t>Técnica de aplicación </a:t>
            </a:r>
            <a:endParaRPr lang="es-CO" b="1" dirty="0"/>
          </a:p>
        </p:txBody>
      </p:sp>
      <p:sp>
        <p:nvSpPr>
          <p:cNvPr id="4" name="3 Rectángulo"/>
          <p:cNvSpPr/>
          <p:nvPr/>
        </p:nvSpPr>
        <p:spPr>
          <a:xfrm>
            <a:off x="1101970" y="2539781"/>
            <a:ext cx="6096000" cy="1200329"/>
          </a:xfrm>
          <a:prstGeom prst="rect">
            <a:avLst/>
          </a:prstGeom>
        </p:spPr>
        <p:txBody>
          <a:bodyPr>
            <a:spAutoFit/>
          </a:bodyPr>
          <a:lstStyle/>
          <a:p>
            <a:pPr algn="just"/>
            <a:r>
              <a:rPr lang="es-CO" dirty="0" smtClean="0"/>
              <a:t>La </a:t>
            </a:r>
            <a:r>
              <a:rPr lang="es-CO" dirty="0"/>
              <a:t>secuencia del evento : se muestra como un nodo circular con dos o más arcos que señalan los eventos. Las probabilidades se pueden mostrar con los nodos circulares, que a veces se denominan "nodos de azar</a:t>
            </a:r>
            <a:r>
              <a:rPr lang="es-CO" dirty="0" smtClean="0"/>
              <a:t>".</a:t>
            </a:r>
            <a:endParaRPr lang="es-CO" dirty="0"/>
          </a:p>
        </p:txBody>
      </p:sp>
      <p:sp>
        <p:nvSpPr>
          <p:cNvPr id="5" name="4 Rectángulo"/>
          <p:cNvSpPr/>
          <p:nvPr/>
        </p:nvSpPr>
        <p:spPr>
          <a:xfrm>
            <a:off x="1101970" y="3886813"/>
            <a:ext cx="6096000" cy="1200329"/>
          </a:xfrm>
          <a:prstGeom prst="rect">
            <a:avLst/>
          </a:prstGeom>
        </p:spPr>
        <p:txBody>
          <a:bodyPr>
            <a:spAutoFit/>
          </a:bodyPr>
          <a:lstStyle/>
          <a:p>
            <a:pPr algn="just"/>
            <a:r>
              <a:rPr lang="es-CO" dirty="0" smtClean="0"/>
              <a:t>Las </a:t>
            </a:r>
            <a:r>
              <a:rPr lang="es-CO" dirty="0"/>
              <a:t>consecuencias : los costos o utilidades asociados con las diferentes vías del árbol de decisión. El punto final se llama "Terminal" y está representado por un triángulo o una barra en una computadora.</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8903" y="1754057"/>
            <a:ext cx="41529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120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Rectángulo"/>
          <p:cNvSpPr/>
          <p:nvPr/>
        </p:nvSpPr>
        <p:spPr>
          <a:xfrm>
            <a:off x="1101970" y="1466751"/>
            <a:ext cx="6096000" cy="369332"/>
          </a:xfrm>
          <a:prstGeom prst="rect">
            <a:avLst/>
          </a:prstGeom>
        </p:spPr>
        <p:txBody>
          <a:bodyPr>
            <a:spAutoFit/>
          </a:bodyPr>
          <a:lstStyle/>
          <a:p>
            <a:pPr algn="just"/>
            <a:r>
              <a:rPr lang="es-CO" dirty="0" smtClean="0"/>
              <a:t>Se importan las librerías </a:t>
            </a:r>
            <a:endParaRPr lang="es-CO" dirty="0"/>
          </a:p>
        </p:txBody>
      </p:sp>
      <p:sp>
        <p:nvSpPr>
          <p:cNvPr id="3" name="2 Rectángulo"/>
          <p:cNvSpPr/>
          <p:nvPr/>
        </p:nvSpPr>
        <p:spPr>
          <a:xfrm>
            <a:off x="2731477" y="898895"/>
            <a:ext cx="6096000" cy="369332"/>
          </a:xfrm>
          <a:prstGeom prst="rect">
            <a:avLst/>
          </a:prstGeom>
        </p:spPr>
        <p:txBody>
          <a:bodyPr>
            <a:spAutoFit/>
          </a:bodyPr>
          <a:lstStyle/>
          <a:p>
            <a:r>
              <a:rPr lang="es-CO" b="1" dirty="0" smtClean="0"/>
              <a:t>Algoritmo </a:t>
            </a:r>
            <a:endParaRPr lang="es-CO"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902" y="1951160"/>
            <a:ext cx="460057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1101970" y="3928597"/>
            <a:ext cx="6096000" cy="369332"/>
          </a:xfrm>
          <a:prstGeom prst="rect">
            <a:avLst/>
          </a:prstGeom>
        </p:spPr>
        <p:txBody>
          <a:bodyPr>
            <a:spAutoFit/>
          </a:bodyPr>
          <a:lstStyle/>
          <a:p>
            <a:pPr algn="just"/>
            <a:r>
              <a:rPr lang="es-CO" dirty="0" smtClean="0"/>
              <a:t>Se cargan el fichero con extensión .</a:t>
            </a:r>
            <a:r>
              <a:rPr lang="es-CO" dirty="0" err="1" smtClean="0"/>
              <a:t>csv</a:t>
            </a:r>
            <a:r>
              <a:rPr lang="es-CO" dirty="0" smtClean="0"/>
              <a:t> </a:t>
            </a:r>
            <a:endParaRPr lang="es-CO"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3894" y="4616694"/>
            <a:ext cx="33337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6627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269</Words>
  <Application>Microsoft Office PowerPoint</Application>
  <PresentationFormat>Personalizado</PresentationFormat>
  <Paragraphs>17</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Lina</dc:creator>
  <cp:lastModifiedBy>HP</cp:lastModifiedBy>
  <cp:revision>19</cp:revision>
  <dcterms:created xsi:type="dcterms:W3CDTF">2020-01-23T20:39:25Z</dcterms:created>
  <dcterms:modified xsi:type="dcterms:W3CDTF">2021-02-10T21:03:31Z</dcterms:modified>
</cp:coreProperties>
</file>