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7" r:id="rId5"/>
    <p:sldId id="264" r:id="rId6"/>
    <p:sldId id="275" r:id="rId7"/>
    <p:sldId id="274" r:id="rId8"/>
    <p:sldId id="277" r:id="rId9"/>
    <p:sldId id="278" r:id="rId10"/>
    <p:sldId id="266" r:id="rId11"/>
    <p:sldId id="269" r:id="rId12"/>
    <p:sldId id="268" r:id="rId13"/>
    <p:sldId id="271" r:id="rId14"/>
    <p:sldId id="270" r:id="rId15"/>
    <p:sldId id="272" r:id="rId16"/>
    <p:sldId id="273" r:id="rId17"/>
    <p:sldId id="276" r:id="rId18"/>
    <p:sldId id="280" r:id="rId19"/>
    <p:sldId id="279" r:id="rId20"/>
    <p:sldId id="281" r:id="rId21"/>
    <p:sldId id="282" r:id="rId22"/>
    <p:sldId id="265" r:id="rId2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8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5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E12375E-2E67-41C8-9080-BC51A8AD1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CA899FBF-E0F9-4A9A-96AA-1DC1093BC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BEF6104A-FED0-4D65-910D-9794624D8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11/02/2021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4870740-A2AE-480D-A962-E22B546D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48F93CE6-3BE2-45B2-A324-492B1E60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673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F4CF264-9FD9-4012-B4FB-5CCAD95B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6F49A3B6-8CE6-43A8-9153-04A1AD41F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9B2F256-B0CE-41B1-9856-C6642A83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11/02/2021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95A65A8-E65C-4193-BF20-47FDD229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BDC020C0-F531-4E22-9606-4940A63A2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083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17EB92C-2A88-4AF6-B64C-686C039230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959A4F7A-5A94-4CE7-82BC-01D71BBF8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B987D22-BE81-440B-9930-75F2771F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11/02/2021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4990E91-AC10-4594-A193-4C16F5B6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55A413AC-05B8-4DC4-960B-34E3458C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8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66A823C-C4D6-48F6-B9AD-72FA410EF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6901BCF-780B-4A03-BD27-D34C0C9C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01932B68-5980-4D98-9017-1CB0BAE4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11/02/2021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F56DC2F-4D72-48AF-B76A-47EEDAFB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D8DCA34-B3DF-4431-B5BF-5BE6601B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29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6122AB4-93AB-4921-995A-F6FDD1131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322FC2E1-F604-4414-8E69-721B5BD8A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05AE85E-D0F2-46CE-A811-5A8765AB6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11/02/2021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187FC41-C419-4D2B-A18C-8D07AED4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B2B7A61C-F5F2-4317-B4B0-F549B262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166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D418249-5184-4A66-801C-A62FDD7C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C5695F1-2EB7-4324-B7B4-34A866B12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F887190C-BB7B-4E05-A176-80448B175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27E1040A-DD8F-4B0A-8F32-87D4F422D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11/02/2021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10D75D82-3091-4E9B-9FB9-7607822C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CC8B1C7C-6C9E-4E84-BBA5-5847B238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745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24C27B7-290B-46C8-A265-371B18221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0D4264A5-C6B0-4CC7-9592-60A5DCDF8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6B788EC3-2F4A-4273-B2DB-DB8DEB218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ED1E739C-1B59-432C-A358-3765A66DB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84905A58-5DE0-4676-9CE1-3A9D5D831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909AB21B-DC88-4FE1-AD8C-5E99C80A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11/02/2021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BAE307F5-18F0-49B3-87F6-7CE25172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54F07F79-F8B6-4FC3-9BA7-4E357B49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455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DBAB83F-9B18-41AA-AF37-88B19891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AC7EF6E7-902E-4B67-9121-88BA9D5D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11/02/2021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EEE6DCA5-08DE-48E4-B369-619C9773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BA5BA806-4984-4A6E-8B04-0ED19EEB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232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E2E41EA3-D461-46F2-B6E3-33F7E913F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11/02/2021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7238263C-BAF4-440B-943D-3C3D7E74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CFB3428D-CD0F-47F2-A16D-BF426170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899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F8D735E-87AC-436F-9F13-33DFB5AC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7E2CEFC-1DB1-46A0-BAC6-81AF4A108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AB4FEE1F-C44E-470F-A1BF-4361556B2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D6569B1C-AA84-4F9F-8707-5803A4745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11/02/2021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01945ACD-7F80-4C34-8EB6-C56ABA8A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0400F481-47EA-4E62-B98B-ABD798BB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720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B76D61A-4012-455E-A4E0-2163DA23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234A9531-4837-497B-9BCC-BD1961FAE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EFC853F0-E2CB-4E7A-B448-52D159162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C036DEBF-B342-4DC0-AF0C-1630B5E0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11/02/2021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E4917ED2-ECAA-4D96-976D-56DF77CD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071CD6AB-4199-41C2-A6DC-F5A13D68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432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4C484AE9-C148-4563-9B0F-1981E39B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D7C5A995-B1A2-4B46-92EF-11B51B96F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82A42B5-9D22-43D3-9746-EA8E455BC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42ECA-E895-429F-8AF5-89459F63E4C8}" type="datetimeFigureOut">
              <a:rPr lang="es-CO" smtClean="0"/>
              <a:t>11/02/2021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E80BE0B1-9FE8-479C-95DC-38365F244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A731DC0-641C-415D-9DDB-FB361C0F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839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rendemachinelearning.com/regresion-logistica-con-python-paso-a-pas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cholar.google.es/scholar?hl=es&amp;as_sdt=0%2C5&amp;q=que+es+Regresi%C3%B3n+Logistica+clasificaci%C3%B3n&amp;btnG" TargetMode="External"/><Relationship Id="rId4" Type="http://schemas.openxmlformats.org/officeDocument/2006/relationships/hyperlink" Target="https://www.revistanefrologia.com/es-la-regresion-logistica-una-herramienta-articulo-X021169950003566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xmlns="" id="{A0872DE6-5E95-44CA-98CB-D46E9BD7D12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 </a:t>
            </a:r>
            <a:endParaRPr lang="es-CO" dirty="0"/>
          </a:p>
        </p:txBody>
      </p:sp>
      <p:pic>
        <p:nvPicPr>
          <p:cNvPr id="16" name="Marcador de contenido 4">
            <a:extLst>
              <a:ext uri="{FF2B5EF4-FFF2-40B4-BE49-F238E27FC236}">
                <a16:creationId xmlns:a16="http://schemas.microsoft.com/office/drawing/2014/main" xmlns="" id="{282F3178-CCE7-4C91-B0E9-3650949C67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261"/>
            <a:ext cx="12204191" cy="6858000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xmlns="" id="{1A676154-F3CA-4ED1-9985-4CA3E08A58ED}"/>
              </a:ext>
            </a:extLst>
          </p:cNvPr>
          <p:cNvSpPr/>
          <p:nvPr/>
        </p:nvSpPr>
        <p:spPr>
          <a:xfrm>
            <a:off x="6170358" y="1271615"/>
            <a:ext cx="5772150" cy="756837"/>
          </a:xfrm>
          <a:prstGeom prst="rect">
            <a:avLst/>
          </a:prstGeom>
          <a:solidFill>
            <a:srgbClr val="86AEE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xmlns="" id="{D5EEF854-3D78-46FF-9D81-E0A45DB6DCB1}"/>
              </a:ext>
            </a:extLst>
          </p:cNvPr>
          <p:cNvSpPr/>
          <p:nvPr/>
        </p:nvSpPr>
        <p:spPr>
          <a:xfrm>
            <a:off x="6096000" y="3246605"/>
            <a:ext cx="5772150" cy="756837"/>
          </a:xfrm>
          <a:prstGeom prst="rect">
            <a:avLst/>
          </a:prstGeom>
          <a:solidFill>
            <a:srgbClr val="86AEE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xmlns="" id="{7A04CF9D-D914-4D8F-882B-A4BDFEBE3EED}"/>
              </a:ext>
            </a:extLst>
          </p:cNvPr>
          <p:cNvSpPr/>
          <p:nvPr/>
        </p:nvSpPr>
        <p:spPr>
          <a:xfrm>
            <a:off x="6096000" y="4369091"/>
            <a:ext cx="5772150" cy="756837"/>
          </a:xfrm>
          <a:prstGeom prst="rect">
            <a:avLst/>
          </a:prstGeom>
          <a:solidFill>
            <a:srgbClr val="86AEE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JULIAN ANDRES VILLEGAS GIL</a:t>
            </a:r>
          </a:p>
          <a:p>
            <a:pPr algn="ctr"/>
            <a:r>
              <a:rPr lang="es-CO" dirty="0" smtClean="0"/>
              <a:t>UNIVERSIDAD DE MANIZALES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AB584406-ACAE-4F08-B99D-8564A620AFDA}"/>
              </a:ext>
            </a:extLst>
          </p:cNvPr>
          <p:cNvSpPr txBox="1"/>
          <p:nvPr/>
        </p:nvSpPr>
        <p:spPr>
          <a:xfrm>
            <a:off x="6620959" y="3440357"/>
            <a:ext cx="472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  <a:ea typeface="Roboto Bk" pitchFamily="2" charset="0"/>
              </a:rPr>
              <a:t>TEMA:  REGRESIÓN LOGÍSTICA</a:t>
            </a:r>
            <a:endParaRPr lang="es-CO" b="1" dirty="0">
              <a:solidFill>
                <a:schemeClr val="bg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Roboto Bk" pitchFamily="2" charset="0"/>
              <a:ea typeface="Roboto Bk" pitchFamily="2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xmlns="" id="{5A316E32-A81F-4F12-8084-6B4F16CF7E3C}"/>
              </a:ext>
            </a:extLst>
          </p:cNvPr>
          <p:cNvSpPr txBox="1"/>
          <p:nvPr/>
        </p:nvSpPr>
        <p:spPr>
          <a:xfrm>
            <a:off x="6145295" y="1333399"/>
            <a:ext cx="5772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 smtClean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  <a:ea typeface="Roboto Bk" pitchFamily="2" charset="0"/>
              </a:rPr>
              <a:t>FACULTAD CIENCIAS E INGENIERÍA</a:t>
            </a:r>
            <a:endParaRPr lang="es-CO" sz="2000" dirty="0">
              <a:solidFill>
                <a:schemeClr val="bg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Roboto Bk" pitchFamily="2" charset="0"/>
              <a:ea typeface="Roboto Bk" pitchFamily="2" charset="0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xmlns="" id="{9D1037CA-6D84-4B35-A52A-C733AFEBCB6D}"/>
              </a:ext>
            </a:extLst>
          </p:cNvPr>
          <p:cNvSpPr/>
          <p:nvPr/>
        </p:nvSpPr>
        <p:spPr>
          <a:xfrm>
            <a:off x="7791741" y="5425109"/>
            <a:ext cx="2529384" cy="13992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xmlns="" id="{1A676154-F3CA-4ED1-9985-4CA3E08A58ED}"/>
              </a:ext>
            </a:extLst>
          </p:cNvPr>
          <p:cNvSpPr/>
          <p:nvPr/>
        </p:nvSpPr>
        <p:spPr>
          <a:xfrm>
            <a:off x="6170358" y="2256964"/>
            <a:ext cx="5772150" cy="756837"/>
          </a:xfrm>
          <a:prstGeom prst="rect">
            <a:avLst/>
          </a:prstGeom>
          <a:solidFill>
            <a:srgbClr val="86AEE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xmlns="" id="{5A316E32-A81F-4F12-8084-6B4F16CF7E3C}"/>
              </a:ext>
            </a:extLst>
          </p:cNvPr>
          <p:cNvSpPr txBox="1"/>
          <p:nvPr/>
        </p:nvSpPr>
        <p:spPr>
          <a:xfrm>
            <a:off x="6301200" y="2319629"/>
            <a:ext cx="5772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  <a:ea typeface="Roboto Bk" pitchFamily="2" charset="0"/>
              </a:rPr>
              <a:t>SEMILLERO:  </a:t>
            </a:r>
            <a:r>
              <a:rPr lang="es-ES" sz="2000" b="1" u="sng" dirty="0" smtClean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  <a:ea typeface="Roboto Bk" pitchFamily="2" charset="0"/>
              </a:rPr>
              <a:t>MACHINE LEARNING</a:t>
            </a:r>
            <a:endParaRPr lang="es-CO" sz="2000" b="1" u="sng" dirty="0">
              <a:solidFill>
                <a:schemeClr val="bg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Roboto Bk" pitchFamily="2" charset="0"/>
              <a:ea typeface="Roboto Bk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661" y="5491577"/>
            <a:ext cx="2247543" cy="117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3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55560" y="3670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s-CO" dirty="0">
                <a:solidFill>
                  <a:srgbClr val="5F6368"/>
                </a:solidFill>
                <a:latin typeface="Roboto"/>
              </a:rPr>
              <a:t>Regresión Logística con </a:t>
            </a:r>
            <a:r>
              <a:rPr lang="es-CO" dirty="0" err="1">
                <a:solidFill>
                  <a:srgbClr val="5F6368"/>
                </a:solidFill>
                <a:latin typeface="Roboto"/>
              </a:rPr>
              <a:t>SKLearn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:</a:t>
            </a:r>
          </a:p>
          <a:p>
            <a:pPr fontAlgn="base"/>
            <a:r>
              <a:rPr lang="es-CO" dirty="0">
                <a:solidFill>
                  <a:srgbClr val="5F6368"/>
                </a:solidFill>
                <a:latin typeface="Roboto"/>
              </a:rPr>
              <a:t>Identificar Sistema Operativo de los usuarios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58592" y="1479456"/>
            <a:ext cx="7989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CO" dirty="0">
                <a:solidFill>
                  <a:srgbClr val="5F6368"/>
                </a:solidFill>
                <a:latin typeface="Roboto"/>
              </a:rPr>
              <a:t>Regresión Logística 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los paquetes que vamos a usar son los siguientes</a:t>
            </a:r>
            <a:r>
              <a:rPr lang="es-CO" dirty="0" smtClean="0">
                <a:solidFill>
                  <a:srgbClr val="474747"/>
                </a:solidFill>
                <a:latin typeface="Varela Round"/>
              </a:rPr>
              <a:t>:</a:t>
            </a:r>
            <a:endParaRPr lang="es-CO" dirty="0">
              <a:solidFill>
                <a:srgbClr val="474747"/>
              </a:solidFill>
              <a:latin typeface="Varela Round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014" y="2314865"/>
            <a:ext cx="7817475" cy="355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1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45714" y="706990"/>
            <a:ext cx="93672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5F6368"/>
                </a:solidFill>
                <a:latin typeface="Roboto"/>
              </a:rPr>
              <a:t>Leemos el archivo </a:t>
            </a:r>
            <a:r>
              <a:rPr lang="es-CO" dirty="0" err="1">
                <a:solidFill>
                  <a:srgbClr val="5F6368"/>
                </a:solidFill>
                <a:latin typeface="Roboto"/>
              </a:rPr>
              <a:t>csv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 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(se </a:t>
            </a:r>
            <a:r>
              <a:rPr lang="es-CO" dirty="0" err="1">
                <a:solidFill>
                  <a:srgbClr val="5F6368"/>
                </a:solidFill>
                <a:latin typeface="Roboto"/>
              </a:rPr>
              <a:t>debio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 subir a </a:t>
            </a:r>
            <a:r>
              <a:rPr lang="es-CO" dirty="0" err="1">
                <a:solidFill>
                  <a:srgbClr val="5F6368"/>
                </a:solidFill>
                <a:latin typeface="Roboto"/>
              </a:rPr>
              <a:t>github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 el archivo </a:t>
            </a:r>
            <a:r>
              <a:rPr lang="es-CO" dirty="0" err="1">
                <a:solidFill>
                  <a:srgbClr val="5F6368"/>
                </a:solidFill>
                <a:latin typeface="Roboto"/>
              </a:rPr>
              <a:t>csv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 y con el enlace de la pagina se logro recrear ) 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y lo asignamos mediante Pandas a la variable </a:t>
            </a:r>
            <a:r>
              <a:rPr lang="es-CO" dirty="0" err="1">
                <a:solidFill>
                  <a:srgbClr val="5F6368"/>
                </a:solidFill>
                <a:latin typeface="Roboto"/>
              </a:rPr>
              <a:t>dataframe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. Mediante el método </a:t>
            </a:r>
            <a:r>
              <a:rPr lang="es-CO" dirty="0" err="1">
                <a:solidFill>
                  <a:srgbClr val="5F6368"/>
                </a:solidFill>
                <a:latin typeface="Roboto"/>
              </a:rPr>
              <a:t>dataframe.head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() vemos en pantalla los 5 primeros registros</a:t>
            </a:r>
            <a:r>
              <a:rPr lang="es-CO" dirty="0">
                <a:solidFill>
                  <a:srgbClr val="474747"/>
                </a:solidFill>
                <a:latin typeface="Open Sans"/>
              </a:rPr>
              <a:t>.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316" y="1999177"/>
            <a:ext cx="98202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0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19200" y="586195"/>
            <a:ext cx="41512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err="1">
                <a:solidFill>
                  <a:srgbClr val="5F6368"/>
                </a:solidFill>
                <a:latin typeface="Roboto"/>
              </a:rPr>
              <a:t>Acontinuacion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 nos 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dará algo de información estadística básica de nuestro set de datos. La Media, el desvío estándar, valores mínimo y máximo de cada característica</a:t>
            </a:r>
            <a:r>
              <a:rPr lang="es-CO" dirty="0">
                <a:solidFill>
                  <a:srgbClr val="474747"/>
                </a:solidFill>
                <a:latin typeface="Open Sans"/>
              </a:rPr>
              <a:t>.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849971" y="3524407"/>
            <a:ext cx="7083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5F6368"/>
                </a:solidFill>
                <a:latin typeface="Roboto"/>
              </a:rPr>
              <a:t>Ahora analizamos los resultados de los datos que estén en el </a:t>
            </a:r>
            <a:r>
              <a:rPr lang="es-CO" dirty="0" err="1">
                <a:solidFill>
                  <a:srgbClr val="5F6368"/>
                </a:solidFill>
                <a:latin typeface="Roboto"/>
              </a:rPr>
              <a:t>csv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: se agrupan </a:t>
            </a:r>
            <a:r>
              <a:rPr lang="es-CO" dirty="0" err="1">
                <a:solidFill>
                  <a:srgbClr val="5F6368"/>
                </a:solidFill>
                <a:latin typeface="Roboto"/>
              </a:rPr>
              <a:t>segun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 la clase </a:t>
            </a:r>
            <a:endParaRPr lang="es-CO" dirty="0">
              <a:solidFill>
                <a:srgbClr val="5F6368"/>
              </a:solidFill>
              <a:latin typeface="Roboto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913" y="533228"/>
            <a:ext cx="5834129" cy="27490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623" y="4170738"/>
            <a:ext cx="5184954" cy="165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070443" y="461377"/>
            <a:ext cx="102601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5F6368"/>
                </a:solidFill>
                <a:latin typeface="Roboto"/>
              </a:rPr>
              <a:t>Algo de lo mas importante para entender y analizar los datos es de forma grafica y estadística, ya que muchas veces se puede llevar a comprender de otra forma o de una mejor manera.</a:t>
            </a:r>
            <a:endParaRPr lang="es-CO" dirty="0">
              <a:solidFill>
                <a:srgbClr val="5F6368"/>
              </a:solidFill>
              <a:latin typeface="Roboto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380" y="1200567"/>
            <a:ext cx="6681385" cy="466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4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709892" y="353805"/>
            <a:ext cx="45382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5F6368"/>
                </a:solidFill>
                <a:latin typeface="Roboto"/>
              </a:rPr>
              <a:t>Y también podemos interrelacionar las entradas de a pares, para ver como se concentran linealmente las salidas de usuarios por colores: Sistema Operativo Windows en azul, Macintosh en verde y Linux en rojo.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51" y="353805"/>
            <a:ext cx="5628269" cy="161256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545" y="2240924"/>
            <a:ext cx="8473630" cy="376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1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52363" y="385224"/>
            <a:ext cx="60933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s-CO" sz="2400" dirty="0">
                <a:solidFill>
                  <a:srgbClr val="474747"/>
                </a:solidFill>
                <a:latin typeface="Varela Round"/>
              </a:rPr>
              <a:t>Creamos el Modelo de Regresión Logística</a:t>
            </a:r>
            <a:endParaRPr lang="es-CO" sz="2400" b="0" i="0" dirty="0">
              <a:solidFill>
                <a:srgbClr val="474747"/>
              </a:solidFill>
              <a:effectLst/>
              <a:latin typeface="Varela Round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61622" y="980615"/>
            <a:ext cx="103073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5F6368"/>
                </a:solidFill>
                <a:latin typeface="Roboto"/>
              </a:rPr>
              <a:t>Ahora cargamos las variables de las 4 columnas de entrada en X excluyendo la columna “clase” con el método </a:t>
            </a:r>
            <a:r>
              <a:rPr lang="es-CO" dirty="0" err="1">
                <a:solidFill>
                  <a:srgbClr val="5F6368"/>
                </a:solidFill>
                <a:latin typeface="Roboto"/>
              </a:rPr>
              <a:t>drop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(). En cambio agregamos la columna “clase” en la variable y. Ejecutamos </a:t>
            </a:r>
            <a:r>
              <a:rPr lang="es-CO" dirty="0" err="1">
                <a:solidFill>
                  <a:srgbClr val="5F6368"/>
                </a:solidFill>
                <a:latin typeface="Roboto"/>
              </a:rPr>
              <a:t>X.shape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 para comprobar la dimensión de nuestra matriz con datos de entrada de 170 registros por 4 columnas.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363" y="2671226"/>
            <a:ext cx="5368478" cy="203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45711" y="414150"/>
            <a:ext cx="77187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5F6368"/>
                </a:solidFill>
                <a:latin typeface="Roboto"/>
              </a:rPr>
              <a:t>creamos 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nuestro modelo y hacemos que se ajuste (</a:t>
            </a:r>
            <a:r>
              <a:rPr lang="es-CO" dirty="0" err="1">
                <a:solidFill>
                  <a:srgbClr val="5F6368"/>
                </a:solidFill>
                <a:latin typeface="Roboto"/>
              </a:rPr>
              <a:t>fit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) a nuestro conjunto de entradas X y salidas ‘y’.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20938" y="3681413"/>
            <a:ext cx="214312" cy="0"/>
          </a:xfrm>
          <a:prstGeom prst="rect">
            <a:avLst/>
          </a:prstGeom>
          <a:solidFill>
            <a:srgbClr val="BCBCB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/>
            </a:r>
            <a:br>
              <a:rPr kumimoji="0" lang="es-CO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es-CO" sz="9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20938" y="3542914"/>
            <a:ext cx="65" cy="276999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11" y="1802469"/>
            <a:ext cx="10449061" cy="4034887"/>
          </a:xfrm>
          <a:prstGeom prst="rect">
            <a:avLst/>
          </a:prstGeom>
        </p:spPr>
      </p:pic>
      <p:sp>
        <p:nvSpPr>
          <p:cNvPr id="5" name="Marco 4"/>
          <p:cNvSpPr/>
          <p:nvPr/>
        </p:nvSpPr>
        <p:spPr>
          <a:xfrm>
            <a:off x="845711" y="3958412"/>
            <a:ext cx="7332374" cy="201744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03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68252" y="4541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>
                <a:solidFill>
                  <a:srgbClr val="5F6368"/>
                </a:solidFill>
                <a:latin typeface="Roboto"/>
              </a:rPr>
              <a:t>Una vez compilado nuestro modelo, le hacemos clasificar todo nuestro conjunto de entradas X utilizando el método “</a:t>
            </a:r>
            <a:r>
              <a:rPr lang="es-CO" dirty="0" err="1">
                <a:solidFill>
                  <a:srgbClr val="5F6368"/>
                </a:solidFill>
                <a:latin typeface="Roboto"/>
              </a:rPr>
              <a:t>predict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(X)” y revisamos algunas de sus salidas y vemos que coincide con las salidas reales de nuestro archivo </a:t>
            </a:r>
            <a:r>
              <a:rPr lang="es-CO" dirty="0" err="1">
                <a:solidFill>
                  <a:srgbClr val="5F6368"/>
                </a:solidFill>
                <a:latin typeface="Roboto"/>
              </a:rPr>
              <a:t>csv</a:t>
            </a:r>
            <a:endParaRPr lang="es-CO" dirty="0">
              <a:solidFill>
                <a:srgbClr val="5F6368"/>
              </a:solidFill>
              <a:latin typeface="Roboto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709" y="454153"/>
            <a:ext cx="3859122" cy="120032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107" y="2328342"/>
            <a:ext cx="3295315" cy="123025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516191" y="2328341"/>
            <a:ext cx="64776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5F6368"/>
                </a:solidFill>
                <a:latin typeface="Roboto"/>
              </a:rPr>
              <a:t>confirmamos cuan bueno fue nuestro modelo utilizando </a:t>
            </a:r>
            <a:r>
              <a:rPr lang="es-CO" dirty="0" err="1">
                <a:solidFill>
                  <a:srgbClr val="5F6368"/>
                </a:solidFill>
                <a:latin typeface="Roboto"/>
              </a:rPr>
              <a:t>model.score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() que nos devuelve la precisión media de las predicciones, en nuestro caso del 77%.</a:t>
            </a:r>
          </a:p>
        </p:txBody>
      </p:sp>
    </p:spTree>
    <p:extLst>
      <p:ext uri="{BB962C8B-B14F-4D97-AF65-F5344CB8AC3E}">
        <p14:creationId xmlns:p14="http://schemas.microsoft.com/office/powerpoint/2010/main" val="2654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919421" y="526892"/>
            <a:ext cx="41633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s-CO" sz="3200" dirty="0">
                <a:solidFill>
                  <a:srgbClr val="474747"/>
                </a:solidFill>
                <a:latin typeface="Varela Round"/>
              </a:rPr>
              <a:t>Validación </a:t>
            </a:r>
            <a:r>
              <a:rPr lang="es-CO" sz="3200" dirty="0" smtClean="0">
                <a:solidFill>
                  <a:srgbClr val="474747"/>
                </a:solidFill>
                <a:latin typeface="Varela Round"/>
              </a:rPr>
              <a:t>del modelo</a:t>
            </a:r>
            <a:endParaRPr lang="es-CO" sz="3200" b="0" i="0" dirty="0">
              <a:solidFill>
                <a:srgbClr val="474747"/>
              </a:solidFill>
              <a:effectLst/>
              <a:latin typeface="Varela Round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75762" y="1317729"/>
            <a:ext cx="106508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CO" dirty="0">
                <a:solidFill>
                  <a:srgbClr val="5F6368"/>
                </a:solidFill>
                <a:latin typeface="Roboto"/>
              </a:rPr>
              <a:t>Una buena práctica en Machine </a:t>
            </a:r>
            <a:r>
              <a:rPr lang="es-CO" dirty="0" err="1">
                <a:solidFill>
                  <a:srgbClr val="5F6368"/>
                </a:solidFill>
                <a:latin typeface="Roboto"/>
              </a:rPr>
              <a:t>Learning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 es la de subdividir nuestro conjunto de datos de entrada en un set de entrenamiento y otro para validar el modelo (que no se utiliza durante el entrenamiento y por lo tanto la máquina desconoce). Esto evitará problemas en los que nuestro algoritmo pueda fallar por “sobregeneralizar” el conocimiento.</a:t>
            </a:r>
          </a:p>
          <a:p>
            <a:pPr fontAlgn="base"/>
            <a:r>
              <a:rPr lang="es-CO" dirty="0">
                <a:solidFill>
                  <a:srgbClr val="5F6368"/>
                </a:solidFill>
                <a:latin typeface="Roboto"/>
              </a:rPr>
              <a:t>Para ello, subdividimos nuestros datos de entrada en forma aleatoria (mezclados) utilizando 80% de registros para entrenamiento y 20% para validar.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762" y="3613261"/>
            <a:ext cx="10296525" cy="128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3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076" y="4348542"/>
            <a:ext cx="5022151" cy="104770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858591" y="38185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s-CO" dirty="0">
                <a:solidFill>
                  <a:srgbClr val="5F6368"/>
                </a:solidFill>
                <a:latin typeface="Roboto"/>
              </a:rPr>
              <a:t>Volvemos a compilar nuestro modelo de Regresión Logística pero esta vez sólo con 80% de los datos de entrada y calculamos el nuevo </a:t>
            </a:r>
            <a:r>
              <a:rPr lang="es-CO" dirty="0" err="1">
                <a:solidFill>
                  <a:srgbClr val="5F6368"/>
                </a:solidFill>
                <a:latin typeface="Roboto"/>
              </a:rPr>
              <a:t>scoring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 que ahora nos da 74%.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58591" y="3127077"/>
            <a:ext cx="106551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CO" dirty="0">
                <a:solidFill>
                  <a:srgbClr val="5F6368"/>
                </a:solidFill>
                <a:latin typeface="Roboto"/>
              </a:rPr>
              <a:t>Y ahora hacemos las predicciones -en realidad clasificación- utilizando nuestro “</a:t>
            </a:r>
            <a:r>
              <a:rPr lang="es-CO" dirty="0" err="1">
                <a:solidFill>
                  <a:srgbClr val="5F6368"/>
                </a:solidFill>
                <a:latin typeface="Roboto"/>
              </a:rPr>
              <a:t>cross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 </a:t>
            </a:r>
            <a:r>
              <a:rPr lang="es-CO" dirty="0" err="1">
                <a:solidFill>
                  <a:srgbClr val="5F6368"/>
                </a:solidFill>
                <a:latin typeface="Roboto"/>
              </a:rPr>
              <a:t>validation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 set”, es decir del subconjunto que habíamos apartado. En este caso vemos que los aciertos fueron del 85% pero hay que tener en cuenta que el tamaño de datos era pequeño.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591" y="1660015"/>
            <a:ext cx="10655122" cy="98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35862" y="700448"/>
            <a:ext cx="1053921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buAutoNum type="arabicPeriod"/>
            </a:pPr>
            <a:r>
              <a:rPr lang="es-CO" dirty="0">
                <a:latin typeface="Inter"/>
              </a:rPr>
              <a:t>Presentación con: </a:t>
            </a:r>
          </a:p>
          <a:p>
            <a:pPr indent="-342900">
              <a:buAutoNum type="arabicPeriod"/>
            </a:pPr>
            <a:endParaRPr lang="es-CO" dirty="0">
              <a:latin typeface="Inter"/>
            </a:endParaRPr>
          </a:p>
          <a:p>
            <a:endParaRPr lang="es-CO" dirty="0">
              <a:latin typeface="Inter"/>
            </a:endParaRPr>
          </a:p>
          <a:p>
            <a:r>
              <a:rPr lang="es-CO" dirty="0">
                <a:latin typeface="Inter"/>
              </a:rPr>
              <a:t>        a. Explicación conceptual del tema y en qué casos se </a:t>
            </a:r>
            <a:r>
              <a:rPr lang="es-CO" dirty="0" smtClean="0">
                <a:latin typeface="Inter"/>
              </a:rPr>
              <a:t>aplica……………</a:t>
            </a:r>
            <a:r>
              <a:rPr lang="es-CO" dirty="0" err="1" smtClean="0">
                <a:latin typeface="Inter"/>
              </a:rPr>
              <a:t>Pag</a:t>
            </a:r>
            <a:r>
              <a:rPr lang="es-CO" dirty="0" smtClean="0">
                <a:latin typeface="Inter"/>
              </a:rPr>
              <a:t>. </a:t>
            </a:r>
            <a:r>
              <a:rPr lang="es-CO" dirty="0" smtClean="0">
                <a:latin typeface="Inter"/>
              </a:rPr>
              <a:t>3,4,5,6.</a:t>
            </a:r>
            <a:endParaRPr lang="es-CO" dirty="0">
              <a:latin typeface="Inter"/>
            </a:endParaRPr>
          </a:p>
          <a:p>
            <a:endParaRPr lang="es-CO" dirty="0">
              <a:latin typeface="Inter"/>
            </a:endParaRPr>
          </a:p>
          <a:p>
            <a:r>
              <a:rPr lang="es-CO" dirty="0">
                <a:latin typeface="Inter"/>
              </a:rPr>
              <a:t>        b. Explicación detallada de la técnica estadística aplicada</a:t>
            </a:r>
            <a:r>
              <a:rPr lang="es-CO" dirty="0">
                <a:latin typeface="Inter"/>
              </a:rPr>
              <a:t>. </a:t>
            </a:r>
            <a:r>
              <a:rPr lang="es-CO" dirty="0" smtClean="0">
                <a:latin typeface="Inter"/>
              </a:rPr>
              <a:t>……………..</a:t>
            </a:r>
            <a:r>
              <a:rPr lang="es-CO" dirty="0" err="1" smtClean="0">
                <a:latin typeface="Inter"/>
              </a:rPr>
              <a:t>Pag</a:t>
            </a:r>
            <a:r>
              <a:rPr lang="es-CO" dirty="0" smtClean="0">
                <a:latin typeface="Inter"/>
              </a:rPr>
              <a:t>. 7,8,9</a:t>
            </a:r>
            <a:endParaRPr lang="es-CO" dirty="0">
              <a:latin typeface="Inter"/>
            </a:endParaRPr>
          </a:p>
          <a:p>
            <a:endParaRPr lang="es-CO" dirty="0">
              <a:latin typeface="Inter"/>
            </a:endParaRPr>
          </a:p>
          <a:p>
            <a:r>
              <a:rPr lang="es-CO" dirty="0">
                <a:latin typeface="Inter"/>
              </a:rPr>
              <a:t>        c. Explicación detallada del funcionamiento del </a:t>
            </a:r>
            <a:r>
              <a:rPr lang="es-CO" dirty="0" smtClean="0">
                <a:latin typeface="Inter"/>
              </a:rPr>
              <a:t>algoritmo………………..</a:t>
            </a:r>
            <a:r>
              <a:rPr lang="es-CO" dirty="0" err="1" smtClean="0">
                <a:latin typeface="Inter"/>
              </a:rPr>
              <a:t>Pag</a:t>
            </a:r>
            <a:r>
              <a:rPr lang="es-CO" dirty="0" smtClean="0">
                <a:latin typeface="Inter"/>
              </a:rPr>
              <a:t>. 10,11,12,13,</a:t>
            </a:r>
          </a:p>
          <a:p>
            <a:r>
              <a:rPr lang="es-CO" dirty="0">
                <a:latin typeface="Inter"/>
              </a:rPr>
              <a:t> </a:t>
            </a:r>
            <a:r>
              <a:rPr lang="es-CO" dirty="0" smtClean="0">
                <a:latin typeface="Inter"/>
              </a:rPr>
              <a:t>           </a:t>
            </a:r>
            <a:br>
              <a:rPr lang="es-CO" dirty="0" smtClean="0">
                <a:latin typeface="Inter"/>
              </a:rPr>
            </a:br>
            <a:r>
              <a:rPr lang="es-CO" dirty="0" smtClean="0">
                <a:latin typeface="Inter"/>
              </a:rPr>
              <a:t>           </a:t>
            </a:r>
            <a:r>
              <a:rPr lang="es-CO" dirty="0" smtClean="0">
                <a:latin typeface="Inter"/>
              </a:rPr>
              <a:t>14,15,16,17,18,19,20,21.</a:t>
            </a:r>
            <a:br>
              <a:rPr lang="es-CO" dirty="0" smtClean="0">
                <a:latin typeface="Inter"/>
              </a:rPr>
            </a:br>
            <a:endParaRPr lang="es-CO" dirty="0" smtClean="0">
              <a:latin typeface="Inter"/>
            </a:endParaRPr>
          </a:p>
          <a:p>
            <a:r>
              <a:rPr lang="es-CO" dirty="0" smtClean="0">
                <a:latin typeface="Inter"/>
              </a:rPr>
              <a:t>        d. </a:t>
            </a:r>
            <a:r>
              <a:rPr lang="es-CO" dirty="0" err="1" smtClean="0">
                <a:latin typeface="Inter"/>
              </a:rPr>
              <a:t>Referenciacion</a:t>
            </a:r>
            <a:r>
              <a:rPr lang="es-CO" dirty="0" smtClean="0">
                <a:latin typeface="Inter"/>
              </a:rPr>
              <a:t>………………………………………………………………</a:t>
            </a:r>
            <a:r>
              <a:rPr lang="es-CO" dirty="0" err="1" smtClean="0">
                <a:latin typeface="Inter"/>
              </a:rPr>
              <a:t>Pag</a:t>
            </a:r>
            <a:r>
              <a:rPr lang="es-CO" dirty="0" smtClean="0">
                <a:latin typeface="Inter"/>
              </a:rPr>
              <a:t>. 22</a:t>
            </a:r>
            <a:endParaRPr lang="es-CO" dirty="0">
              <a:latin typeface="Inter"/>
            </a:endParaRPr>
          </a:p>
          <a:p>
            <a:r>
              <a:rPr lang="es-CO" dirty="0">
                <a:latin typeface="Inter"/>
              </a:rPr>
              <a:t> </a:t>
            </a:r>
            <a:r>
              <a:rPr lang="es-CO" dirty="0" smtClean="0">
                <a:latin typeface="Inter"/>
              </a:rPr>
              <a:t>      </a:t>
            </a:r>
            <a:endParaRPr lang="es-CO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04351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86678" y="1139090"/>
            <a:ext cx="62619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5F6368"/>
                </a:solidFill>
                <a:latin typeface="Roboto"/>
              </a:rPr>
              <a:t>Finalmente vemos en pantalla la “matriz de confusión” donde muestra cuantos resultados equivocados tuvo de cada clase (los que no están en la diagonal), por ejemplo predijo 3 usuarios que eran Mac como usuarios de Windows y predijo a 2 usuarios Linux que realmente eran de Windows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672" y="1017512"/>
            <a:ext cx="3675643" cy="166129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177" y="3140212"/>
            <a:ext cx="4433685" cy="262952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97228" y="3124119"/>
            <a:ext cx="570963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5F6368"/>
                </a:solidFill>
                <a:latin typeface="Roboto"/>
              </a:rPr>
              <a:t>E</a:t>
            </a:r>
            <a:r>
              <a:rPr lang="es-CO" dirty="0" smtClean="0">
                <a:solidFill>
                  <a:srgbClr val="5F6368"/>
                </a:solidFill>
                <a:latin typeface="Roboto"/>
              </a:rPr>
              <a:t>l 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reporte de </a:t>
            </a:r>
            <a:r>
              <a:rPr lang="es-CO" dirty="0" smtClean="0">
                <a:solidFill>
                  <a:srgbClr val="5F6368"/>
                </a:solidFill>
                <a:latin typeface="Roboto"/>
              </a:rPr>
              <a:t>clasificación. 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se 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utilizaron como “soporte” 18 registros </a:t>
            </a:r>
            <a:r>
              <a:rPr lang="es-CO" dirty="0" err="1">
                <a:solidFill>
                  <a:srgbClr val="5F6368"/>
                </a:solidFill>
                <a:latin typeface="Roboto"/>
              </a:rPr>
              <a:t>windows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, 6 de </a:t>
            </a:r>
            <a:r>
              <a:rPr lang="es-CO" dirty="0" err="1">
                <a:solidFill>
                  <a:srgbClr val="5F6368"/>
                </a:solidFill>
                <a:latin typeface="Roboto"/>
              </a:rPr>
              <a:t>mac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 y 10 de Linux (total de 34 registros). Podemos ver la precisión con que se acertaron cada una de las clases y vemos que por ejemplo de 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Mac 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tuvo 3 aciertos y 3 fallos (0.5 </a:t>
            </a:r>
            <a:r>
              <a:rPr lang="es-CO" dirty="0" err="1">
                <a:solidFill>
                  <a:srgbClr val="5F6368"/>
                </a:solidFill>
                <a:latin typeface="Roboto"/>
              </a:rPr>
              <a:t>recall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). La valoración que de </a:t>
            </a:r>
            <a:r>
              <a:rPr lang="es-CO" dirty="0" err="1">
                <a:solidFill>
                  <a:srgbClr val="5F6368"/>
                </a:solidFill>
                <a:latin typeface="Roboto"/>
              </a:rPr>
              <a:t>aqui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 nos conviene tener en cuenta es la de F1-score, que tiene en cuenta la precisión y </a:t>
            </a:r>
            <a:r>
              <a:rPr lang="es-CO" dirty="0" err="1">
                <a:solidFill>
                  <a:srgbClr val="5F6368"/>
                </a:solidFill>
                <a:latin typeface="Roboto"/>
              </a:rPr>
              <a:t>recall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. El promedio de F1 es de 84% lo cual no está nada mal</a:t>
            </a:r>
            <a:r>
              <a:rPr lang="es-CO" dirty="0">
                <a:solidFill>
                  <a:srgbClr val="474747"/>
                </a:solidFill>
                <a:latin typeface="Open Sans"/>
              </a:rPr>
              <a:t>.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2797986" y="398103"/>
            <a:ext cx="64924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s-CO" sz="3200" dirty="0">
                <a:solidFill>
                  <a:srgbClr val="474747"/>
                </a:solidFill>
                <a:latin typeface="Varela Round"/>
              </a:rPr>
              <a:t>Reporte de Resultados del Modelo</a:t>
            </a:r>
            <a:endParaRPr lang="es-CO" sz="3200" b="0" i="0" dirty="0">
              <a:solidFill>
                <a:srgbClr val="474747"/>
              </a:solidFill>
              <a:effectLst/>
              <a:latin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243089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034131" y="539771"/>
            <a:ext cx="85202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s-CO" sz="3200" dirty="0">
                <a:solidFill>
                  <a:srgbClr val="474747"/>
                </a:solidFill>
                <a:latin typeface="Varela Round"/>
              </a:rPr>
              <a:t>Clasificación (o predicción) de nuevos valores</a:t>
            </a:r>
            <a:endParaRPr lang="es-CO" sz="3200" b="0" i="0" dirty="0">
              <a:solidFill>
                <a:srgbClr val="474747"/>
              </a:solidFill>
              <a:effectLst/>
              <a:latin typeface="Varela Round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75763" y="1326525"/>
            <a:ext cx="1041900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CO" dirty="0">
                <a:solidFill>
                  <a:srgbClr val="5F6368"/>
                </a:solidFill>
                <a:latin typeface="Roboto"/>
              </a:rPr>
              <a:t>Como último ejercicio, vamos a inventar los datos de entrada de  navegación de un usuario ficticio que tiene estos valores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:</a:t>
            </a:r>
          </a:p>
          <a:p>
            <a:pPr fontAlgn="base"/>
            <a:endParaRPr lang="es-CO" dirty="0">
              <a:solidFill>
                <a:srgbClr val="5F6368"/>
              </a:solidFill>
              <a:latin typeface="Robot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5F6368"/>
                </a:solidFill>
                <a:latin typeface="Roboto"/>
              </a:rPr>
              <a:t>Tiempo Duración: 10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5F6368"/>
                </a:solidFill>
                <a:latin typeface="Roboto"/>
              </a:rPr>
              <a:t>Paginas visitadas: 3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5F6368"/>
                </a:solidFill>
                <a:latin typeface="Roboto"/>
              </a:rPr>
              <a:t>Acciones al navegar: 5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5F6368"/>
                </a:solidFill>
                <a:latin typeface="Roboto"/>
              </a:rPr>
              <a:t>Valoración: 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9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s-CO" dirty="0">
              <a:solidFill>
                <a:srgbClr val="5F6368"/>
              </a:solidFill>
              <a:latin typeface="Roboto"/>
            </a:endParaRPr>
          </a:p>
          <a:p>
            <a:pPr fontAlgn="base"/>
            <a:r>
              <a:rPr lang="es-CO" dirty="0">
                <a:solidFill>
                  <a:srgbClr val="5F6368"/>
                </a:solidFill>
                <a:latin typeface="Roboto"/>
              </a:rPr>
              <a:t>Lo probamos en nuestro modelo y vemos que lo clasifica como un usuario tipo 2, es decir, de Linux.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762" y="4308386"/>
            <a:ext cx="10187189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61622" y="204508"/>
            <a:ext cx="1021723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5F6368"/>
                </a:solidFill>
                <a:latin typeface="Roboto"/>
              </a:rPr>
              <a:t>Bibliografía:</a:t>
            </a:r>
            <a:endParaRPr lang="es-CO" dirty="0" smtClean="0">
              <a:solidFill>
                <a:srgbClr val="5F6368"/>
              </a:solidFill>
              <a:latin typeface="Roboto"/>
            </a:endParaRPr>
          </a:p>
          <a:p>
            <a:endParaRPr lang="es-CO" dirty="0">
              <a:solidFill>
                <a:srgbClr val="5F6368"/>
              </a:solidFill>
              <a:latin typeface="Roboto"/>
            </a:endParaRPr>
          </a:p>
          <a:p>
            <a:r>
              <a:rPr lang="es-CO" dirty="0">
                <a:solidFill>
                  <a:srgbClr val="5F6368"/>
                </a:solidFill>
                <a:latin typeface="Roboto"/>
              </a:rPr>
              <a:t>FIUZA PÉREZ, Mª; RODRÍGUEZ PÉREZ, J. C. La regresión logística: una herramienta versátil. Nefrología, 2000, vol. 20, no 6, p. 495-500. 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 </a:t>
            </a:r>
          </a:p>
          <a:p>
            <a:endParaRPr lang="es-CO" dirty="0">
              <a:solidFill>
                <a:srgbClr val="5F6368"/>
              </a:solidFill>
              <a:latin typeface="Roboto"/>
            </a:endParaRPr>
          </a:p>
          <a:p>
            <a:r>
              <a:rPr lang="es-CO" dirty="0">
                <a:solidFill>
                  <a:srgbClr val="5F6368"/>
                </a:solidFill>
                <a:latin typeface="Roboto"/>
              </a:rPr>
              <a:t>LIPA 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CHOQUE, Diego Frank. Implementación de un modelo de un sistema computacional basado en machine </a:t>
            </a:r>
            <a:r>
              <a:rPr lang="es-CO" dirty="0" err="1">
                <a:solidFill>
                  <a:srgbClr val="5F6368"/>
                </a:solidFill>
                <a:latin typeface="Roboto"/>
              </a:rPr>
              <a:t>learning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 para proyectar el estado de resultados en una empresa manufacturera en el departamento de Lima–2018. 2019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.</a:t>
            </a:r>
          </a:p>
          <a:p>
            <a:endParaRPr lang="es-CO" dirty="0">
              <a:solidFill>
                <a:srgbClr val="5F6368"/>
              </a:solidFill>
              <a:latin typeface="Roboto"/>
            </a:endParaRPr>
          </a:p>
          <a:p>
            <a:r>
              <a:rPr lang="es-CO" dirty="0">
                <a:solidFill>
                  <a:srgbClr val="5F6368"/>
                </a:solidFill>
                <a:latin typeface="Roboto"/>
              </a:rPr>
              <a:t>MARTÍNEZ-TORO, Gabriel Mauricio; RICO-BAUTISTA, </a:t>
            </a:r>
            <a:r>
              <a:rPr lang="es-CO" dirty="0" err="1">
                <a:solidFill>
                  <a:srgbClr val="5F6368"/>
                </a:solidFill>
                <a:latin typeface="Roboto"/>
              </a:rPr>
              <a:t>Dewar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; ROMERO-RIAÑO, Efrén. Análisis comparativo de predicción dentro de bases de datos de cáncer: una aplicación de aprendizaje automático. Revista Ibérica de Sistemas e 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Tecnologías 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de </a:t>
            </a:r>
            <a:r>
              <a:rPr lang="es-CO" dirty="0" err="1">
                <a:solidFill>
                  <a:srgbClr val="5F6368"/>
                </a:solidFill>
                <a:latin typeface="Roboto"/>
              </a:rPr>
              <a:t>Informação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, 2019, no E17, p. 113-122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.</a:t>
            </a:r>
          </a:p>
          <a:p>
            <a:endParaRPr lang="es-CO" dirty="0">
              <a:solidFill>
                <a:srgbClr val="5F6368"/>
              </a:solidFill>
              <a:latin typeface="Roboto"/>
            </a:endParaRPr>
          </a:p>
          <a:p>
            <a:r>
              <a:rPr lang="es-CO" dirty="0">
                <a:solidFill>
                  <a:srgbClr val="5F6368"/>
                </a:solidFill>
                <a:latin typeface="Roboto"/>
              </a:rPr>
              <a:t>VARGAS, Andrés Eduardo Moncada. Comparación de técnicas de machine </a:t>
            </a:r>
            <a:r>
              <a:rPr lang="es-CO" dirty="0" err="1">
                <a:solidFill>
                  <a:srgbClr val="5F6368"/>
                </a:solidFill>
                <a:latin typeface="Roboto"/>
              </a:rPr>
              <a:t>learning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 para detección de sitios web de </a:t>
            </a:r>
            <a:r>
              <a:rPr lang="es-CO" dirty="0" err="1">
                <a:solidFill>
                  <a:srgbClr val="5F6368"/>
                </a:solidFill>
                <a:latin typeface="Roboto"/>
              </a:rPr>
              <a:t>phishing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. Revista </a:t>
            </a:r>
            <a:r>
              <a:rPr lang="es-CO" dirty="0" err="1">
                <a:solidFill>
                  <a:srgbClr val="5F6368"/>
                </a:solidFill>
                <a:latin typeface="Roboto"/>
              </a:rPr>
              <a:t>Interfases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, 2020, no 013, p. 77-103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.</a:t>
            </a:r>
          </a:p>
          <a:p>
            <a:endParaRPr lang="es-CO" dirty="0">
              <a:solidFill>
                <a:srgbClr val="5F6368"/>
              </a:solidFill>
              <a:latin typeface="Roboto"/>
            </a:endParaRPr>
          </a:p>
          <a:p>
            <a:r>
              <a:rPr lang="es-CO" dirty="0" smtClean="0">
                <a:solidFill>
                  <a:srgbClr val="5F6368"/>
                </a:solidFill>
                <a:latin typeface="Roboto"/>
              </a:rPr>
              <a:t>Paginas web:</a:t>
            </a:r>
            <a:endParaRPr lang="es-CO" dirty="0">
              <a:solidFill>
                <a:srgbClr val="5F6368"/>
              </a:solidFill>
              <a:latin typeface="Roboto"/>
            </a:endParaRPr>
          </a:p>
          <a:p>
            <a:r>
              <a:rPr lang="es-CO" dirty="0">
                <a:hlinkClick r:id="rId3"/>
              </a:rPr>
              <a:t>https://www.aprendemachinelearning.com/regresion-logistica-con-python-paso-a-paso</a:t>
            </a:r>
            <a:r>
              <a:rPr lang="es-CO" dirty="0" smtClean="0">
                <a:hlinkClick r:id="rId3"/>
              </a:rPr>
              <a:t>/</a:t>
            </a:r>
            <a:endParaRPr lang="es-CO" dirty="0" smtClean="0"/>
          </a:p>
          <a:p>
            <a:r>
              <a:rPr lang="es-CO" dirty="0">
                <a:hlinkClick r:id="rId4"/>
              </a:rPr>
              <a:t>https://</a:t>
            </a:r>
            <a:r>
              <a:rPr lang="es-CO" dirty="0" smtClean="0">
                <a:hlinkClick r:id="rId4"/>
              </a:rPr>
              <a:t>www.revistanefrologia.com/es-la-regresion-logistica-una-herramienta-articulo-X0211699500035664</a:t>
            </a:r>
            <a:endParaRPr lang="es-CO" dirty="0" smtClean="0"/>
          </a:p>
          <a:p>
            <a:r>
              <a:rPr lang="es-CO" dirty="0">
                <a:hlinkClick r:id="rId5"/>
              </a:rPr>
              <a:t>https://scholar.google.es/scholar?hl=es&amp;as_sdt=0%2C5&amp;q=que+es+Regresi%C3%B3n+Logistica+clasificaci%C3%B3n&amp;btnG</a:t>
            </a:r>
            <a:r>
              <a:rPr lang="es-CO" dirty="0" smtClean="0"/>
              <a:t>=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598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051774" y="378475"/>
            <a:ext cx="1041042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rgbClr val="000000"/>
                </a:solidFill>
                <a:latin typeface="Inter"/>
              </a:rPr>
              <a:t>Regresión </a:t>
            </a:r>
            <a:r>
              <a:rPr lang="es-CO" sz="2400" b="1" dirty="0" smtClean="0">
                <a:solidFill>
                  <a:srgbClr val="000000"/>
                </a:solidFill>
                <a:latin typeface="Inter"/>
              </a:rPr>
              <a:t>logística.</a:t>
            </a:r>
          </a:p>
          <a:p>
            <a:endParaRPr lang="es-CO" sz="2400" b="1" dirty="0">
              <a:solidFill>
                <a:srgbClr val="000000"/>
              </a:solidFill>
              <a:latin typeface="Inter"/>
            </a:endParaRPr>
          </a:p>
          <a:p>
            <a:r>
              <a:rPr lang="es-CO" dirty="0">
                <a:latin typeface="Inter"/>
              </a:rPr>
              <a:t>En </a:t>
            </a:r>
            <a:r>
              <a:rPr lang="es-CO" dirty="0" smtClean="0">
                <a:latin typeface="Inter"/>
              </a:rPr>
              <a:t>esta prueba se construirá </a:t>
            </a:r>
            <a:r>
              <a:rPr lang="es-CO" dirty="0">
                <a:latin typeface="Inter"/>
              </a:rPr>
              <a:t>un clasificador de regresión </a:t>
            </a:r>
            <a:r>
              <a:rPr lang="es-CO" dirty="0" smtClean="0">
                <a:latin typeface="Inter"/>
              </a:rPr>
              <a:t>logística como fue asignado. Esta enfocado </a:t>
            </a:r>
            <a:r>
              <a:rPr lang="es-CO" dirty="0">
                <a:latin typeface="Inter"/>
              </a:rPr>
              <a:t>para </a:t>
            </a:r>
            <a:r>
              <a:rPr lang="es-CO" dirty="0" smtClean="0">
                <a:latin typeface="Inter"/>
              </a:rPr>
              <a:t>ganar </a:t>
            </a:r>
            <a:r>
              <a:rPr lang="es-CO" dirty="0">
                <a:latin typeface="Inter"/>
              </a:rPr>
              <a:t>una intuición sobre lo que es el aprendizaje </a:t>
            </a:r>
            <a:r>
              <a:rPr lang="es-CO" dirty="0" smtClean="0">
                <a:latin typeface="Inter"/>
              </a:rPr>
              <a:t>computacional</a:t>
            </a:r>
            <a:r>
              <a:rPr lang="es-CO" dirty="0" smtClean="0">
                <a:latin typeface="Inter"/>
              </a:rPr>
              <a:t>.</a:t>
            </a:r>
            <a:br>
              <a:rPr lang="es-CO" dirty="0" smtClean="0">
                <a:latin typeface="Inter"/>
              </a:rPr>
            </a:br>
            <a:r>
              <a:rPr lang="es-CO" dirty="0" smtClean="0">
                <a:latin typeface="Inter"/>
              </a:rPr>
              <a:t>La regresión logística </a:t>
            </a:r>
            <a:r>
              <a:rPr lang="es-CO" dirty="0">
                <a:latin typeface="Inter"/>
              </a:rPr>
              <a:t>Es un modelo </a:t>
            </a:r>
            <a:r>
              <a:rPr lang="es-CO" dirty="0" smtClean="0">
                <a:latin typeface="Inter"/>
              </a:rPr>
              <a:t>binario y se crea como </a:t>
            </a:r>
            <a:r>
              <a:rPr lang="es-CO" dirty="0" smtClean="0">
                <a:latin typeface="Inter"/>
              </a:rPr>
              <a:t>un algoritmo de clasificación y es utiliza para predecir la probabilidad d</a:t>
            </a:r>
            <a:r>
              <a:rPr lang="es-CO" b="0" i="0" dirty="0" smtClean="0">
                <a:effectLst/>
                <a:latin typeface="Inter"/>
              </a:rPr>
              <a:t>e una variable dependiente categórica. También se usa para calcular la probabilidad de una solución binaria que se basa en variables predictoras o independientes. </a:t>
            </a:r>
            <a:endParaRPr lang="es-CO" b="0" i="0" dirty="0">
              <a:effectLst/>
              <a:latin typeface="Inter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816" y="2975020"/>
            <a:ext cx="8827730" cy="279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73066" y="858009"/>
            <a:ext cx="1031564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5F6368"/>
                </a:solidFill>
                <a:latin typeface="Roboto"/>
              </a:rPr>
              <a:t>Según Lipa(2019, 24) 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Machine </a:t>
            </a:r>
            <a:r>
              <a:rPr lang="es-CO" dirty="0" err="1">
                <a:solidFill>
                  <a:srgbClr val="5F6368"/>
                </a:solidFill>
                <a:latin typeface="Roboto"/>
              </a:rPr>
              <a:t>Learning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, es una rama de la inteligencia artificial tiene como objetivo</a:t>
            </a:r>
          </a:p>
          <a:p>
            <a:r>
              <a:rPr lang="es-CO" dirty="0">
                <a:solidFill>
                  <a:srgbClr val="5F6368"/>
                </a:solidFill>
                <a:latin typeface="Roboto"/>
              </a:rPr>
              <a:t>permitir que las máquinas realicen sus trabajos hábilmente mediante el uso de software</a:t>
            </a:r>
          </a:p>
          <a:p>
            <a:r>
              <a:rPr lang="es-CO" dirty="0">
                <a:solidFill>
                  <a:srgbClr val="5F6368"/>
                </a:solidFill>
                <a:latin typeface="Roboto"/>
              </a:rPr>
              <a:t>inteligente. Los métodos estadísticos de aprendizaje constituyen la columna vertebral del</a:t>
            </a:r>
          </a:p>
          <a:p>
            <a:r>
              <a:rPr lang="es-CO" dirty="0">
                <a:solidFill>
                  <a:srgbClr val="5F6368"/>
                </a:solidFill>
                <a:latin typeface="Roboto"/>
              </a:rPr>
              <a:t>software inteligente que se utiliza para desarrollar inteligencia artificial. Debido a que los</a:t>
            </a:r>
          </a:p>
          <a:p>
            <a:r>
              <a:rPr lang="es-CO" dirty="0">
                <a:solidFill>
                  <a:srgbClr val="5F6368"/>
                </a:solidFill>
                <a:latin typeface="Roboto"/>
              </a:rPr>
              <a:t>algoritmos de aprendizaje automático requieren datos para aprender, la disciplina debe tener</a:t>
            </a:r>
          </a:p>
          <a:p>
            <a:r>
              <a:rPr lang="es-CO" dirty="0">
                <a:solidFill>
                  <a:srgbClr val="5F6368"/>
                </a:solidFill>
                <a:latin typeface="Roboto"/>
              </a:rPr>
              <a:t>conexión con la disciplina de la base de datos.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474" y="3000777"/>
            <a:ext cx="5358237" cy="285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0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62797" y="3534173"/>
            <a:ext cx="65376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rgbClr val="5F6368"/>
                </a:solidFill>
                <a:latin typeface="Roboto"/>
              </a:rPr>
              <a:t>Según </a:t>
            </a:r>
            <a:r>
              <a:rPr lang="es-CO" dirty="0" err="1">
                <a:solidFill>
                  <a:srgbClr val="5F6368"/>
                </a:solidFill>
                <a:latin typeface="Roboto"/>
              </a:rPr>
              <a:t>Hurwitz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 (2018) describe, El aprendizaje supervisado generalmente comienza con un conjunto de datos establecidos y una cierta comprensión de cómo se clasifican esos datos. El aprendizaje supervisado está destinado a encontrar patrones en los datos que se pueden aplicar a un proceso de análisis. Esta información tiene características etiquetadas que definen el significado de los datos.</a:t>
            </a:r>
          </a:p>
        </p:txBody>
      </p:sp>
      <p:pic>
        <p:nvPicPr>
          <p:cNvPr id="4" name="Picture 2" descr="Resultado de imagen para que es Regresión Logistica clasificacion image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71" y="332704"/>
            <a:ext cx="5395666" cy="302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42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847308" y="3688718"/>
            <a:ext cx="65376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5F6368"/>
                </a:solidFill>
                <a:latin typeface="Roboto"/>
              </a:rPr>
              <a:t>Según M </a:t>
            </a:r>
            <a:r>
              <a:rPr lang="es-CO" dirty="0" err="1">
                <a:solidFill>
                  <a:srgbClr val="5F6368"/>
                </a:solidFill>
                <a:latin typeface="Roboto"/>
              </a:rPr>
              <a:t>Fiuza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 Pérez, JC Rodríguez Pérez - Nefrología,(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2000) define a la regresión logística como si los métodos de regresión de variable dependien­te cualitativa abarcan diferentes modelos que tratan de explicar y predecir una característica cualitativa a partir de los datos de otras variables conocidas, bien cuantitativas o cualitativas que actúan como va­riables explicativas. </a:t>
            </a:r>
            <a:endParaRPr lang="es-CO" dirty="0">
              <a:solidFill>
                <a:srgbClr val="5F6368"/>
              </a:solidFill>
              <a:latin typeface="Roboto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40" y="450760"/>
            <a:ext cx="5962650" cy="298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6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86677" y="597790"/>
            <a:ext cx="101565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5F6368"/>
                </a:solidFill>
                <a:latin typeface="Roboto"/>
              </a:rPr>
              <a:t>¿DÓNDE Y CUÁNDO APLICARLA</a:t>
            </a:r>
            <a:r>
              <a:rPr lang="es-CO" dirty="0" smtClean="0">
                <a:solidFill>
                  <a:srgbClr val="5F6368"/>
                </a:solidFill>
                <a:latin typeface="Roboto"/>
              </a:rPr>
              <a:t>?</a:t>
            </a:r>
          </a:p>
          <a:p>
            <a:endParaRPr lang="es-CO" dirty="0">
              <a:solidFill>
                <a:srgbClr val="5F6368"/>
              </a:solidFill>
              <a:latin typeface="Roboto"/>
            </a:endParaRPr>
          </a:p>
          <a:p>
            <a:r>
              <a:rPr lang="es-CO" dirty="0">
                <a:solidFill>
                  <a:srgbClr val="5F6368"/>
                </a:solidFill>
                <a:latin typeface="Roboto"/>
              </a:rPr>
              <a:t>La </a:t>
            </a:r>
            <a:r>
              <a:rPr lang="es-CO" dirty="0" smtClean="0">
                <a:solidFill>
                  <a:srgbClr val="5F6368"/>
                </a:solidFill>
                <a:latin typeface="Roboto"/>
              </a:rPr>
              <a:t>regresión </a:t>
            </a:r>
            <a:r>
              <a:rPr lang="es-CO" dirty="0" err="1" smtClean="0">
                <a:solidFill>
                  <a:srgbClr val="5F6368"/>
                </a:solidFill>
                <a:latin typeface="Roboto"/>
              </a:rPr>
              <a:t>logistica</a:t>
            </a:r>
            <a:r>
              <a:rPr lang="es-CO" dirty="0" smtClean="0">
                <a:solidFill>
                  <a:srgbClr val="5F6368"/>
                </a:solidFill>
                <a:latin typeface="Roboto"/>
              </a:rPr>
              <a:t> 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se utiliza cuando queremos investigar si una o varias variables explican una variable dependien­te que toma un carácter cualitativo. 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Este hecho es muy frecuente en medicina ya que constantemente intentamos dar respuesta a preguntas formuladas en base a la presencia o ausencia de una determinada característica que no es cuantificable sino que re­presenta la existencia o no de un efecto de 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interés</a:t>
            </a:r>
            <a:endParaRPr lang="es-CO" dirty="0">
              <a:solidFill>
                <a:srgbClr val="5F6368"/>
              </a:solidFill>
              <a:latin typeface="Roboto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496" y="2988611"/>
            <a:ext cx="4340180" cy="275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86677" y="597790"/>
            <a:ext cx="101565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5F6368"/>
                </a:solidFill>
                <a:latin typeface="Roboto"/>
              </a:rPr>
              <a:t>C</a:t>
            </a:r>
            <a:r>
              <a:rPr lang="es-CO" dirty="0" smtClean="0">
                <a:solidFill>
                  <a:srgbClr val="5F6368"/>
                </a:solidFill>
                <a:latin typeface="Roboto"/>
              </a:rPr>
              <a:t>omo ejemplo 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el desarrollo de un «evento cardiovascular», «un paciente hospitalizado muere o no antes del alta», «se produce o no un reingreso», «un paciente desarrolla o no nefropatía diabética», etc. 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Una de las ventajas de la RL es que permite el ma­nejo de múltiples variables independientes (también llamadas </a:t>
            </a:r>
            <a:r>
              <a:rPr lang="es-CO" dirty="0" err="1">
                <a:solidFill>
                  <a:srgbClr val="5F6368"/>
                </a:solidFill>
                <a:latin typeface="Roboto"/>
              </a:rPr>
              <a:t>covariables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) con un número reducido de </a:t>
            </a:r>
            <a:r>
              <a:rPr lang="es-CO" dirty="0" smtClean="0">
                <a:solidFill>
                  <a:srgbClr val="5F6368"/>
                </a:solidFill>
                <a:latin typeface="Roboto"/>
              </a:rPr>
              <a:t>casos.</a:t>
            </a:r>
            <a:endParaRPr lang="es-CO" dirty="0">
              <a:solidFill>
                <a:srgbClr val="5F6368"/>
              </a:solidFill>
              <a:latin typeface="Roboto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41" y="2177603"/>
            <a:ext cx="59626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1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86677" y="597790"/>
            <a:ext cx="101565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5F6368"/>
                </a:solidFill>
                <a:latin typeface="Roboto"/>
              </a:rPr>
              <a:t>En la actualidad se sigue utilizando una manera que </a:t>
            </a:r>
            <a:r>
              <a:rPr lang="es-CO" dirty="0" err="1">
                <a:solidFill>
                  <a:srgbClr val="5F6368"/>
                </a:solidFill>
                <a:latin typeface="Roboto"/>
              </a:rPr>
              <a:t>segun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 </a:t>
            </a:r>
            <a:r>
              <a:rPr lang="es-CO" dirty="0" err="1">
                <a:solidFill>
                  <a:srgbClr val="5F6368"/>
                </a:solidFill>
                <a:latin typeface="Roboto"/>
              </a:rPr>
              <a:t>Freeman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 (1987) </a:t>
            </a:r>
            <a:r>
              <a:rPr lang="es-CO" dirty="0" err="1">
                <a:solidFill>
                  <a:srgbClr val="5F6368"/>
                </a:solidFill>
                <a:latin typeface="Roboto"/>
              </a:rPr>
              <a:t>recomendo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 que la cantidad de personas debe ser mayor 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a (10)(k+1), 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tal que las </a:t>
            </a:r>
            <a:r>
              <a:rPr lang="es-CO" dirty="0" err="1">
                <a:solidFill>
                  <a:srgbClr val="5F6368"/>
                </a:solidFill>
                <a:latin typeface="Roboto"/>
              </a:rPr>
              <a:t>covariables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 sean representadas en  k. se debe tener 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en cuenta que el 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numero y dimensión de 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la muestra 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va de la mano 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al tipo de estudio 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que se ejecute.</a:t>
            </a:r>
          </a:p>
          <a:p>
            <a:endParaRPr lang="es-CO" dirty="0">
              <a:solidFill>
                <a:srgbClr val="5F6368"/>
              </a:solidFill>
              <a:latin typeface="Roboto"/>
            </a:endParaRPr>
          </a:p>
          <a:p>
            <a:r>
              <a:rPr lang="es-CO" dirty="0">
                <a:solidFill>
                  <a:srgbClr val="5F6368"/>
                </a:solidFill>
                <a:latin typeface="Roboto"/>
              </a:rPr>
              <a:t>Como 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se afirma la regresión logística maneja una 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doble función: explicativa y predictiva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.</a:t>
            </a:r>
            <a:endParaRPr lang="es-CO" dirty="0">
              <a:solidFill>
                <a:srgbClr val="5F6368"/>
              </a:solidFill>
              <a:latin typeface="Roboto"/>
            </a:endParaRPr>
          </a:p>
        </p:txBody>
      </p:sp>
      <p:pic>
        <p:nvPicPr>
          <p:cNvPr id="2050" name="Picture 2" descr="Resultado de imagen para explicativa y predictiv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573" y="3170333"/>
            <a:ext cx="4318255" cy="241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explicativa y predictiva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406" y="3175611"/>
            <a:ext cx="4309208" cy="241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52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1008</Words>
  <Application>Microsoft Office PowerPoint</Application>
  <PresentationFormat>Panorámica</PresentationFormat>
  <Paragraphs>80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inherit</vt:lpstr>
      <vt:lpstr>Inter</vt:lpstr>
      <vt:lpstr>Open Sans</vt:lpstr>
      <vt:lpstr>Roboto</vt:lpstr>
      <vt:lpstr>Roboto Bk</vt:lpstr>
      <vt:lpstr>Varela Round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Lina</dc:creator>
  <cp:lastModifiedBy>julian villegas</cp:lastModifiedBy>
  <cp:revision>40</cp:revision>
  <dcterms:created xsi:type="dcterms:W3CDTF">2020-01-23T20:39:25Z</dcterms:created>
  <dcterms:modified xsi:type="dcterms:W3CDTF">2021-02-12T04:00:45Z</dcterms:modified>
</cp:coreProperties>
</file>