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E34F8-1851-437D-A6CC-0DDC56D14FE2}" v="29" dt="2021-02-12T03:33:44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48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pe muñoz" userId="66c5450c0ecff593" providerId="LiveId" clId="{C20E34F8-1851-437D-A6CC-0DDC56D14FE2}"/>
    <pc:docChg chg="custSel addSld modSld sldOrd">
      <pc:chgData name="pipe muñoz" userId="66c5450c0ecff593" providerId="LiveId" clId="{C20E34F8-1851-437D-A6CC-0DDC56D14FE2}" dt="2021-02-12T03:33:44.796" v="405"/>
      <pc:docMkLst>
        <pc:docMk/>
      </pc:docMkLst>
      <pc:sldChg chg="addSp delSp modSp mod">
        <pc:chgData name="pipe muñoz" userId="66c5450c0ecff593" providerId="LiveId" clId="{C20E34F8-1851-437D-A6CC-0DDC56D14FE2}" dt="2021-02-12T02:54:20.880" v="326" actId="1076"/>
        <pc:sldMkLst>
          <pc:docMk/>
          <pc:sldMk cId="1410622474" sldId="264"/>
        </pc:sldMkLst>
        <pc:spChg chg="add mod">
          <ac:chgData name="pipe muñoz" userId="66c5450c0ecff593" providerId="LiveId" clId="{C20E34F8-1851-437D-A6CC-0DDC56D14FE2}" dt="2021-02-12T02:54:20.880" v="326" actId="1076"/>
          <ac:spMkLst>
            <pc:docMk/>
            <pc:sldMk cId="1410622474" sldId="264"/>
            <ac:spMk id="2" creationId="{15F5BB83-F40B-4023-BA7F-F8AEEC6A2785}"/>
          </ac:spMkLst>
        </pc:spChg>
        <pc:spChg chg="add del mod">
          <ac:chgData name="pipe muñoz" userId="66c5450c0ecff593" providerId="LiveId" clId="{C20E34F8-1851-437D-A6CC-0DDC56D14FE2}" dt="2021-02-12T02:43:10.552" v="46" actId="478"/>
          <ac:spMkLst>
            <pc:docMk/>
            <pc:sldMk cId="1410622474" sldId="264"/>
            <ac:spMk id="4" creationId="{E243AD8D-A272-4672-880E-0B895E61D603}"/>
          </ac:spMkLst>
        </pc:spChg>
        <pc:spChg chg="add del mod">
          <ac:chgData name="pipe muñoz" userId="66c5450c0ecff593" providerId="LiveId" clId="{C20E34F8-1851-437D-A6CC-0DDC56D14FE2}" dt="2021-02-12T02:54:02.862" v="325"/>
          <ac:spMkLst>
            <pc:docMk/>
            <pc:sldMk cId="1410622474" sldId="264"/>
            <ac:spMk id="5" creationId="{CED28850-5525-4BF2-9334-BD58B701F963}"/>
          </ac:spMkLst>
        </pc:spChg>
        <pc:spChg chg="del mod">
          <ac:chgData name="pipe muñoz" userId="66c5450c0ecff593" providerId="LiveId" clId="{C20E34F8-1851-437D-A6CC-0DDC56D14FE2}" dt="2021-02-12T02:43:06.483" v="44" actId="478"/>
          <ac:spMkLst>
            <pc:docMk/>
            <pc:sldMk cId="1410622474" sldId="264"/>
            <ac:spMk id="46" creationId="{772197AC-942B-41A6-A2D9-C09F99EF1F0D}"/>
          </ac:spMkLst>
        </pc:spChg>
        <pc:picChg chg="add mod">
          <ac:chgData name="pipe muñoz" userId="66c5450c0ecff593" providerId="LiveId" clId="{C20E34F8-1851-437D-A6CC-0DDC56D14FE2}" dt="2021-02-12T02:54:02.049" v="323" actId="14100"/>
          <ac:picMkLst>
            <pc:docMk/>
            <pc:sldMk cId="1410622474" sldId="264"/>
            <ac:picMk id="7" creationId="{62BBA201-13C5-4E20-85F0-A0DF088C576E}"/>
          </ac:picMkLst>
        </pc:picChg>
        <pc:cxnChg chg="add del mod">
          <ac:chgData name="pipe muñoz" userId="66c5450c0ecff593" providerId="LiveId" clId="{C20E34F8-1851-437D-A6CC-0DDC56D14FE2}" dt="2021-02-12T02:43:08.769" v="45" actId="478"/>
          <ac:cxnSpMkLst>
            <pc:docMk/>
            <pc:sldMk cId="1410622474" sldId="264"/>
            <ac:cxnSpMk id="3" creationId="{FC0CBF35-CE21-4F04-BFCB-C9EB6B586946}"/>
          </ac:cxnSpMkLst>
        </pc:cxnChg>
      </pc:sldChg>
      <pc:sldChg chg="addSp delSp modSp add mod ord">
        <pc:chgData name="pipe muñoz" userId="66c5450c0ecff593" providerId="LiveId" clId="{C20E34F8-1851-437D-A6CC-0DDC56D14FE2}" dt="2021-02-12T03:33:35.332" v="404" actId="207"/>
        <pc:sldMkLst>
          <pc:docMk/>
          <pc:sldMk cId="3041100744" sldId="265"/>
        </pc:sldMkLst>
        <pc:spChg chg="add del mod">
          <ac:chgData name="pipe muñoz" userId="66c5450c0ecff593" providerId="LiveId" clId="{C20E34F8-1851-437D-A6CC-0DDC56D14FE2}" dt="2021-02-12T03:18:46.514" v="350" actId="478"/>
          <ac:spMkLst>
            <pc:docMk/>
            <pc:sldMk cId="3041100744" sldId="265"/>
            <ac:spMk id="2" creationId="{A8735EEC-BCFA-49CF-B085-CE8AADE626BE}"/>
          </ac:spMkLst>
        </pc:spChg>
        <pc:spChg chg="add del mod">
          <ac:chgData name="pipe muñoz" userId="66c5450c0ecff593" providerId="LiveId" clId="{C20E34F8-1851-437D-A6CC-0DDC56D14FE2}" dt="2021-02-12T03:18:21.270" v="346" actId="478"/>
          <ac:spMkLst>
            <pc:docMk/>
            <pc:sldMk cId="3041100744" sldId="265"/>
            <ac:spMk id="3" creationId="{DD60E356-114F-45F4-B06C-2D3202B7C501}"/>
          </ac:spMkLst>
        </pc:spChg>
        <pc:spChg chg="add del mod">
          <ac:chgData name="pipe muñoz" userId="66c5450c0ecff593" providerId="LiveId" clId="{C20E34F8-1851-437D-A6CC-0DDC56D14FE2}" dt="2021-02-12T03:18:21.270" v="346" actId="478"/>
          <ac:spMkLst>
            <pc:docMk/>
            <pc:sldMk cId="3041100744" sldId="265"/>
            <ac:spMk id="4" creationId="{CDB81E5D-8ACB-4601-B6CE-B14999B82851}"/>
          </ac:spMkLst>
        </pc:spChg>
        <pc:spChg chg="add del mod">
          <ac:chgData name="pipe muñoz" userId="66c5450c0ecff593" providerId="LiveId" clId="{C20E34F8-1851-437D-A6CC-0DDC56D14FE2}" dt="2021-02-12T03:19:29.405" v="354" actId="478"/>
          <ac:spMkLst>
            <pc:docMk/>
            <pc:sldMk cId="3041100744" sldId="265"/>
            <ac:spMk id="5" creationId="{0BA1EA51-16FF-4F6F-A0B2-C65C2E1944E5}"/>
          </ac:spMkLst>
        </pc:spChg>
        <pc:spChg chg="add del mod">
          <ac:chgData name="pipe muñoz" userId="66c5450c0ecff593" providerId="LiveId" clId="{C20E34F8-1851-437D-A6CC-0DDC56D14FE2}" dt="2021-02-12T03:21:43.446" v="368" actId="478"/>
          <ac:spMkLst>
            <pc:docMk/>
            <pc:sldMk cId="3041100744" sldId="265"/>
            <ac:spMk id="7" creationId="{3BAD4823-B384-4D23-8A9B-9351FF3B819F}"/>
          </ac:spMkLst>
        </pc:spChg>
        <pc:spChg chg="add del mod">
          <ac:chgData name="pipe muñoz" userId="66c5450c0ecff593" providerId="LiveId" clId="{C20E34F8-1851-437D-A6CC-0DDC56D14FE2}" dt="2021-02-12T03:30:05.662" v="373"/>
          <ac:spMkLst>
            <pc:docMk/>
            <pc:sldMk cId="3041100744" sldId="265"/>
            <ac:spMk id="8" creationId="{F86F5D9F-71AA-4405-B095-B5CA3C500F58}"/>
          </ac:spMkLst>
        </pc:spChg>
        <pc:spChg chg="add mod">
          <ac:chgData name="pipe muñoz" userId="66c5450c0ecff593" providerId="LiveId" clId="{C20E34F8-1851-437D-A6CC-0DDC56D14FE2}" dt="2021-02-12T03:33:35.332" v="404" actId="207"/>
          <ac:spMkLst>
            <pc:docMk/>
            <pc:sldMk cId="3041100744" sldId="265"/>
            <ac:spMk id="13" creationId="{E69265A6-7019-437A-BC89-9DE87A608D91}"/>
          </ac:spMkLst>
        </pc:spChg>
        <pc:spChg chg="add mod">
          <ac:chgData name="pipe muñoz" userId="66c5450c0ecff593" providerId="LiveId" clId="{C20E34F8-1851-437D-A6CC-0DDC56D14FE2}" dt="2021-02-12T03:32:30.415" v="388" actId="1076"/>
          <ac:spMkLst>
            <pc:docMk/>
            <pc:sldMk cId="3041100744" sldId="265"/>
            <ac:spMk id="17" creationId="{13F343D2-8634-4B82-A4A8-5830F53B6CC3}"/>
          </ac:spMkLst>
        </pc:spChg>
        <pc:spChg chg="del">
          <ac:chgData name="pipe muñoz" userId="66c5450c0ecff593" providerId="LiveId" clId="{C20E34F8-1851-437D-A6CC-0DDC56D14FE2}" dt="2021-02-12T02:54:42.016" v="328" actId="478"/>
          <ac:spMkLst>
            <pc:docMk/>
            <pc:sldMk cId="3041100744" sldId="265"/>
            <ac:spMk id="46" creationId="{772197AC-942B-41A6-A2D9-C09F99EF1F0D}"/>
          </ac:spMkLst>
        </pc:spChg>
        <pc:graphicFrameChg chg="add del mod modGraphic">
          <ac:chgData name="pipe muñoz" userId="66c5450c0ecff593" providerId="LiveId" clId="{C20E34F8-1851-437D-A6CC-0DDC56D14FE2}" dt="2021-02-12T03:21:35.909" v="367" actId="478"/>
          <ac:graphicFrameMkLst>
            <pc:docMk/>
            <pc:sldMk cId="3041100744" sldId="265"/>
            <ac:graphicFrameMk id="6" creationId="{B4137DCC-87E1-4D70-B013-3101DE9A9F73}"/>
          </ac:graphicFrameMkLst>
        </pc:graphicFrameChg>
        <pc:graphicFrameChg chg="add del mod">
          <ac:chgData name="pipe muñoz" userId="66c5450c0ecff593" providerId="LiveId" clId="{C20E34F8-1851-437D-A6CC-0DDC56D14FE2}" dt="2021-02-12T03:30:05.660" v="371"/>
          <ac:graphicFrameMkLst>
            <pc:docMk/>
            <pc:sldMk cId="3041100744" sldId="265"/>
            <ac:graphicFrameMk id="10" creationId="{C2ACC0A0-826C-4955-897D-14A99965D442}"/>
          </ac:graphicFrameMkLst>
        </pc:graphicFrameChg>
        <pc:graphicFrameChg chg="add del mod">
          <ac:chgData name="pipe muñoz" userId="66c5450c0ecff593" providerId="LiveId" clId="{C20E34F8-1851-437D-A6CC-0DDC56D14FE2}" dt="2021-02-12T03:30:40.662" v="375" actId="478"/>
          <ac:graphicFrameMkLst>
            <pc:docMk/>
            <pc:sldMk cId="3041100744" sldId="265"/>
            <ac:graphicFrameMk id="11" creationId="{5201BCEF-A90D-4329-931C-33DBFBEFCEF9}"/>
          </ac:graphicFrameMkLst>
        </pc:graphicFrameChg>
        <pc:cxnChg chg="del">
          <ac:chgData name="pipe muñoz" userId="66c5450c0ecff593" providerId="LiveId" clId="{C20E34F8-1851-437D-A6CC-0DDC56D14FE2}" dt="2021-02-12T02:54:44.649" v="329" actId="478"/>
          <ac:cxnSpMkLst>
            <pc:docMk/>
            <pc:sldMk cId="3041100744" sldId="265"/>
            <ac:cxnSpMk id="9" creationId="{3215D6EA-4428-4CD3-8140-3BC8F79D7FEB}"/>
          </ac:cxnSpMkLst>
        </pc:cxnChg>
      </pc:sldChg>
      <pc:sldChg chg="addSp modSp add mod">
        <pc:chgData name="pipe muñoz" userId="66c5450c0ecff593" providerId="LiveId" clId="{C20E34F8-1851-437D-A6CC-0DDC56D14FE2}" dt="2021-02-12T03:33:44.796" v="405"/>
        <pc:sldMkLst>
          <pc:docMk/>
          <pc:sldMk cId="1795333566" sldId="266"/>
        </pc:sldMkLst>
        <pc:spChg chg="add mod">
          <ac:chgData name="pipe muñoz" userId="66c5450c0ecff593" providerId="LiveId" clId="{C20E34F8-1851-437D-A6CC-0DDC56D14FE2}" dt="2021-02-12T03:33:44.796" v="405"/>
          <ac:spMkLst>
            <pc:docMk/>
            <pc:sldMk cId="1795333566" sldId="266"/>
            <ac:spMk id="6" creationId="{900CD859-DA08-4485-8EC7-1B0E13F0A97A}"/>
          </ac:spMkLst>
        </pc:spChg>
        <pc:spChg chg="mod">
          <ac:chgData name="pipe muñoz" userId="66c5450c0ecff593" providerId="LiveId" clId="{C20E34F8-1851-437D-A6CC-0DDC56D14FE2}" dt="2021-02-12T03:32:44.543" v="391"/>
          <ac:spMkLst>
            <pc:docMk/>
            <pc:sldMk cId="1795333566" sldId="266"/>
            <ac:spMk id="17" creationId="{13F343D2-8634-4B82-A4A8-5830F53B6C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8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6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5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9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2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3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3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12716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5EEF854-3D78-46FF-9D81-E0A45DB6DCB1}"/>
              </a:ext>
            </a:extLst>
          </p:cNvPr>
          <p:cNvSpPr/>
          <p:nvPr/>
        </p:nvSpPr>
        <p:spPr>
          <a:xfrm>
            <a:off x="6096000" y="324660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04CF9D-D914-4D8F-882B-A4BDFEBE3EED}"/>
              </a:ext>
            </a:extLst>
          </p:cNvPr>
          <p:cNvSpPr/>
          <p:nvPr/>
        </p:nvSpPr>
        <p:spPr>
          <a:xfrm>
            <a:off x="6096000" y="4369091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UNIVERSIDAD DE MANIZALES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584406-ACAE-4F08-B99D-8564A620AFDA}"/>
              </a:ext>
            </a:extLst>
          </p:cNvPr>
          <p:cNvSpPr txBox="1"/>
          <p:nvPr/>
        </p:nvSpPr>
        <p:spPr>
          <a:xfrm>
            <a:off x="6620959" y="3440357"/>
            <a:ext cx="47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NATURAL LANGUAGE UNDERSTANDING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145295" y="133339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225696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301200" y="2319629"/>
            <a:ext cx="5772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SEMILLERO:  </a:t>
            </a:r>
            <a: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DATA SCIENCE -COINVESTIGADOR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B1515E0-2C3F-452C-AC90-0634C8C87F96}"/>
              </a:ext>
            </a:extLst>
          </p:cNvPr>
          <p:cNvSpPr/>
          <p:nvPr/>
        </p:nvSpPr>
        <p:spPr>
          <a:xfrm>
            <a:off x="6191734" y="390869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Andrés Felipe Muñoz Castaño</a:t>
            </a:r>
          </a:p>
        </p:txBody>
      </p:sp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3F343D2-8634-4B82-A4A8-5830F53B6CC3}"/>
              </a:ext>
            </a:extLst>
          </p:cNvPr>
          <p:cNvSpPr txBox="1"/>
          <p:nvPr/>
        </p:nvSpPr>
        <p:spPr>
          <a:xfrm>
            <a:off x="1095849" y="2249542"/>
            <a:ext cx="9783494" cy="235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Cabrera, A. F., &amp; GRABOLE, G. K. (2010). UN SISTEMA TUTORIAL INTELIGENTE PARA EL TRATAMIENTO DE LOS ERRORES GRAMATICALES DEL ESPAÑOL COMO LENGUA EXTRANJERA CON FINES ACADEMICOS1. </a:t>
            </a:r>
            <a:r>
              <a:rPr lang="es-C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español en contextos </a:t>
            </a:r>
            <a:r>
              <a:rPr lang="es-CO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especı́ficos</a:t>
            </a:r>
            <a:r>
              <a:rPr lang="es-C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enseñanza e investigación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(págs. 409–436).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Casquero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Gonzalez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(2016).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 Distraction Rules.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B.S. thesis,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Politècnica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Catalunya.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Epstein, M. E. (1 de 2006). Method and apparatus for embedding grammars in a natural language understanding (NLU) statistical parser.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and apparatus for embedding grammars in a natural language understanding (NLU) statistical parser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Google Patents.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9265A6-7019-437A-BC89-9DE87A608D91}"/>
              </a:ext>
            </a:extLst>
          </p:cNvPr>
          <p:cNvSpPr txBox="1"/>
          <p:nvPr/>
        </p:nvSpPr>
        <p:spPr>
          <a:xfrm>
            <a:off x="4234375" y="993913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2">
                    <a:lumMod val="75000"/>
                  </a:schemeClr>
                </a:solidFill>
              </a:rPr>
              <a:t>REFERENCIA</a:t>
            </a:r>
          </a:p>
        </p:txBody>
      </p:sp>
    </p:spTree>
    <p:extLst>
      <p:ext uri="{BB962C8B-B14F-4D97-AF65-F5344CB8AC3E}">
        <p14:creationId xmlns:p14="http://schemas.microsoft.com/office/powerpoint/2010/main" val="304110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3F343D2-8634-4B82-A4A8-5830F53B6CC3}"/>
              </a:ext>
            </a:extLst>
          </p:cNvPr>
          <p:cNvSpPr txBox="1"/>
          <p:nvPr/>
        </p:nvSpPr>
        <p:spPr>
          <a:xfrm>
            <a:off x="1095849" y="2249542"/>
            <a:ext cx="9783494" cy="3453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Hebert, M. (10 de 2020). Natural language understanding (NLU) processing based on user-specified interests.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understanding (NLU) processing based on user-specified interests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Google Patents.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O., Auerbach, G.,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Persky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(11 de 2010). Dynamic natural language understanding.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natural language understanding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Google Patents.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Loatman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B., Post, S. D., Yang, C.-k., &amp; Hermansen, J. C. (4 de 1990). Natural language understanding system.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understanding system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Google Patents.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Sabah, G. (2011). Natural language understanding, Where are we going?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s-CO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s-C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s-C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54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1505–1513.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0CD859-DA08-4485-8EC7-1B0E13F0A97A}"/>
              </a:ext>
            </a:extLst>
          </p:cNvPr>
          <p:cNvSpPr txBox="1"/>
          <p:nvPr/>
        </p:nvSpPr>
        <p:spPr>
          <a:xfrm>
            <a:off x="4234375" y="993913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2">
                    <a:lumMod val="75000"/>
                  </a:schemeClr>
                </a:solidFill>
              </a:rPr>
              <a:t>REFERENCIA</a:t>
            </a:r>
          </a:p>
        </p:txBody>
      </p:sp>
    </p:spTree>
    <p:extLst>
      <p:ext uri="{BB962C8B-B14F-4D97-AF65-F5344CB8AC3E}">
        <p14:creationId xmlns:p14="http://schemas.microsoft.com/office/powerpoint/2010/main" val="17953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D0537F-3689-444D-941F-299D4E2213B5}"/>
              </a:ext>
            </a:extLst>
          </p:cNvPr>
          <p:cNvSpPr/>
          <p:nvPr/>
        </p:nvSpPr>
        <p:spPr>
          <a:xfrm>
            <a:off x="3967113" y="262819"/>
            <a:ext cx="4257774" cy="12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i="0" dirty="0">
                <a:solidFill>
                  <a:schemeClr val="bg1"/>
                </a:solidFill>
                <a:effectLst/>
                <a:latin typeface="Maiandra GD" panose="020E0502030308020204" pitchFamily="34" charset="0"/>
              </a:rPr>
              <a:t>Natural </a:t>
            </a:r>
            <a:r>
              <a:rPr lang="es-CO" b="1" i="0" dirty="0" err="1">
                <a:solidFill>
                  <a:schemeClr val="bg1"/>
                </a:solidFill>
                <a:effectLst/>
                <a:latin typeface="Maiandra GD" panose="020E0502030308020204" pitchFamily="34" charset="0"/>
              </a:rPr>
              <a:t>Language</a:t>
            </a:r>
            <a:r>
              <a:rPr lang="es-CO" b="1" i="0" dirty="0">
                <a:solidFill>
                  <a:schemeClr val="bg1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s-CO" b="1" i="0" dirty="0" err="1">
                <a:solidFill>
                  <a:schemeClr val="bg1"/>
                </a:solidFill>
                <a:effectLst/>
                <a:latin typeface="Maiandra GD" panose="020E0502030308020204" pitchFamily="34" charset="0"/>
              </a:rPr>
              <a:t>Understanding</a:t>
            </a:r>
            <a:endParaRPr lang="es-CO" b="1" i="0" dirty="0">
              <a:solidFill>
                <a:schemeClr val="bg1"/>
              </a:solidFill>
              <a:effectLst/>
              <a:latin typeface="Maiandra GD" panose="020E0502030308020204" pitchFamily="34" charset="0"/>
            </a:endParaRPr>
          </a:p>
          <a:p>
            <a:pPr algn="ctr"/>
            <a:r>
              <a:rPr lang="es-CO" b="1" dirty="0">
                <a:solidFill>
                  <a:schemeClr val="bg1"/>
                </a:solidFill>
                <a:latin typeface="Maiandra GD" panose="020E0502030308020204" pitchFamily="34" charset="0"/>
              </a:rPr>
              <a:t>NLU</a:t>
            </a:r>
          </a:p>
          <a:p>
            <a:pPr algn="ctr"/>
            <a:endParaRPr lang="es-CO" b="1" i="0" dirty="0">
              <a:solidFill>
                <a:srgbClr val="2A2A2A"/>
              </a:solidFill>
              <a:effectLst/>
              <a:latin typeface="Merriweather"/>
            </a:endParaRPr>
          </a:p>
          <a:p>
            <a:pPr algn="ctr"/>
            <a:r>
              <a:rPr lang="es-CO" dirty="0"/>
              <a:t>(compresión  natural de lenguaje)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B1777-205D-410C-A87F-346F1AFA3231}"/>
              </a:ext>
            </a:extLst>
          </p:cNvPr>
          <p:cNvSpPr/>
          <p:nvPr/>
        </p:nvSpPr>
        <p:spPr>
          <a:xfrm>
            <a:off x="4432604" y="2130514"/>
            <a:ext cx="3326792" cy="1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 un lenguaje de IA  denominándose de alto nivel que se parece mas a un lenguaje natural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E72899-FFA2-43E3-AA64-9704D2A6DB65}"/>
              </a:ext>
            </a:extLst>
          </p:cNvPr>
          <p:cNvSpPr/>
          <p:nvPr/>
        </p:nvSpPr>
        <p:spPr>
          <a:xfrm>
            <a:off x="7759396" y="4324526"/>
            <a:ext cx="3750365" cy="170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 ha  intentado  proporcionar un medio para interpretar la comunicación en lengua natural y proporcionar traducciones  de esta comunicación al  sistema de información para ser procesado.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2225A-C825-4C4C-80A2-0D98124DAD4C}"/>
              </a:ext>
            </a:extLst>
          </p:cNvPr>
          <p:cNvCxnSpPr/>
          <p:nvPr/>
        </p:nvCxnSpPr>
        <p:spPr>
          <a:xfrm>
            <a:off x="6308035" y="1514362"/>
            <a:ext cx="0" cy="63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H="1">
            <a:off x="1749287" y="4133060"/>
            <a:ext cx="788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F86378-A2D4-4911-B07F-1CAB4798EFF5}"/>
              </a:ext>
            </a:extLst>
          </p:cNvPr>
          <p:cNvCxnSpPr>
            <a:cxnSpLocks/>
          </p:cNvCxnSpPr>
          <p:nvPr/>
        </p:nvCxnSpPr>
        <p:spPr>
          <a:xfrm>
            <a:off x="6281530" y="3429000"/>
            <a:ext cx="0" cy="70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E8F11-D5C6-49C3-8A54-6D49E8FCA112}"/>
              </a:ext>
            </a:extLst>
          </p:cNvPr>
          <p:cNvSpPr/>
          <p:nvPr/>
        </p:nvSpPr>
        <p:spPr>
          <a:xfrm>
            <a:off x="595428" y="4604743"/>
            <a:ext cx="2806359" cy="112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Estos lenguajes de alto nivel incluyen  reglas estrictas  y limitaciones de  vocabulario.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9817EB1-6891-456B-BD85-9180041AB27B}"/>
              </a:ext>
            </a:extLst>
          </p:cNvPr>
          <p:cNvCxnSpPr/>
          <p:nvPr/>
        </p:nvCxnSpPr>
        <p:spPr>
          <a:xfrm>
            <a:off x="1736035" y="4133060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1001D50-BD5E-461A-A3CB-36EB72387D3C}"/>
              </a:ext>
            </a:extLst>
          </p:cNvPr>
          <p:cNvCxnSpPr>
            <a:endCxn id="5" idx="0"/>
          </p:cNvCxnSpPr>
          <p:nvPr/>
        </p:nvCxnSpPr>
        <p:spPr>
          <a:xfrm>
            <a:off x="9634578" y="4133060"/>
            <a:ext cx="1" cy="19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9CE1877-C471-4532-9249-05D3C5A89519}"/>
              </a:ext>
            </a:extLst>
          </p:cNvPr>
          <p:cNvCxnSpPr/>
          <p:nvPr/>
        </p:nvCxnSpPr>
        <p:spPr>
          <a:xfrm>
            <a:off x="6281530" y="4149625"/>
            <a:ext cx="0" cy="45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E23835E-B8FE-47F2-B4C1-7CB3A1CF0999}"/>
              </a:ext>
            </a:extLst>
          </p:cNvPr>
          <p:cNvSpPr/>
          <p:nvPr/>
        </p:nvSpPr>
        <p:spPr>
          <a:xfrm>
            <a:off x="3725274" y="4536868"/>
            <a:ext cx="3933315" cy="1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También utilizan tradicionalmente una gramática  o estadísticas  estrictas  para analizar un texto en una forma jerarquita (profundamente)</a:t>
            </a:r>
          </a:p>
        </p:txBody>
      </p:sp>
    </p:spTree>
    <p:extLst>
      <p:ext uri="{BB962C8B-B14F-4D97-AF65-F5344CB8AC3E}">
        <p14:creationId xmlns:p14="http://schemas.microsoft.com/office/powerpoint/2010/main" val="28733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D0537F-3689-444D-941F-299D4E2213B5}"/>
              </a:ext>
            </a:extLst>
          </p:cNvPr>
          <p:cNvSpPr/>
          <p:nvPr/>
        </p:nvSpPr>
        <p:spPr>
          <a:xfrm>
            <a:off x="3967113" y="262819"/>
            <a:ext cx="4257774" cy="12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 que casos se aplican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B1777-205D-410C-A87F-346F1AFA3231}"/>
              </a:ext>
            </a:extLst>
          </p:cNvPr>
          <p:cNvSpPr/>
          <p:nvPr/>
        </p:nvSpPr>
        <p:spPr>
          <a:xfrm>
            <a:off x="640321" y="2622230"/>
            <a:ext cx="3326792" cy="1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 aplica en carros en España para evitar accidentes por distracción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2225A-C825-4C4C-80A2-0D98124DAD4C}"/>
              </a:ext>
            </a:extLst>
          </p:cNvPr>
          <p:cNvCxnSpPr/>
          <p:nvPr/>
        </p:nvCxnSpPr>
        <p:spPr>
          <a:xfrm>
            <a:off x="6308035" y="1514362"/>
            <a:ext cx="0" cy="63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H="1">
            <a:off x="1998607" y="2132209"/>
            <a:ext cx="788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F86378-A2D4-4911-B07F-1CAB4798EFF5}"/>
              </a:ext>
            </a:extLst>
          </p:cNvPr>
          <p:cNvCxnSpPr>
            <a:cxnSpLocks/>
          </p:cNvCxnSpPr>
          <p:nvPr/>
        </p:nvCxnSpPr>
        <p:spPr>
          <a:xfrm>
            <a:off x="9883898" y="2147079"/>
            <a:ext cx="0" cy="70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E8F11-D5C6-49C3-8A54-6D49E8FCA112}"/>
              </a:ext>
            </a:extLst>
          </p:cNvPr>
          <p:cNvSpPr/>
          <p:nvPr/>
        </p:nvSpPr>
        <p:spPr>
          <a:xfrm>
            <a:off x="8224887" y="2594562"/>
            <a:ext cx="2806359" cy="112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LE</a:t>
            </a:r>
          </a:p>
          <a:p>
            <a:pPr algn="ctr"/>
            <a:r>
              <a:rPr lang="es-CO" dirty="0"/>
              <a:t>(Lengua Extranjera)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9817EB1-6891-456B-BD85-9180041AB27B}"/>
              </a:ext>
            </a:extLst>
          </p:cNvPr>
          <p:cNvCxnSpPr/>
          <p:nvPr/>
        </p:nvCxnSpPr>
        <p:spPr>
          <a:xfrm>
            <a:off x="1998607" y="2147079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2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D0537F-3689-444D-941F-299D4E2213B5}"/>
              </a:ext>
            </a:extLst>
          </p:cNvPr>
          <p:cNvSpPr/>
          <p:nvPr/>
        </p:nvSpPr>
        <p:spPr>
          <a:xfrm>
            <a:off x="3967113" y="262819"/>
            <a:ext cx="4257774" cy="12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técnica estadística aplicada </a:t>
            </a:r>
            <a:r>
              <a:rPr lang="es-CO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B1777-205D-410C-A87F-346F1AFA3231}"/>
              </a:ext>
            </a:extLst>
          </p:cNvPr>
          <p:cNvSpPr/>
          <p:nvPr/>
        </p:nvSpPr>
        <p:spPr>
          <a:xfrm>
            <a:off x="4769175" y="2147079"/>
            <a:ext cx="3326792" cy="1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Recibe una entrada de lenguaje natural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2225A-C825-4C4C-80A2-0D98124DAD4C}"/>
              </a:ext>
            </a:extLst>
          </p:cNvPr>
          <p:cNvCxnSpPr/>
          <p:nvPr/>
        </p:nvCxnSpPr>
        <p:spPr>
          <a:xfrm>
            <a:off x="6308035" y="1514362"/>
            <a:ext cx="0" cy="63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H="1">
            <a:off x="1998608" y="3900683"/>
            <a:ext cx="432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F86378-A2D4-4911-B07F-1CAB4798EFF5}"/>
              </a:ext>
            </a:extLst>
          </p:cNvPr>
          <p:cNvCxnSpPr>
            <a:cxnSpLocks/>
          </p:cNvCxnSpPr>
          <p:nvPr/>
        </p:nvCxnSpPr>
        <p:spPr>
          <a:xfrm>
            <a:off x="1998607" y="3900683"/>
            <a:ext cx="0" cy="70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E8F11-D5C6-49C3-8A54-6D49E8FCA112}"/>
              </a:ext>
            </a:extLst>
          </p:cNvPr>
          <p:cNvSpPr/>
          <p:nvPr/>
        </p:nvSpPr>
        <p:spPr>
          <a:xfrm>
            <a:off x="697653" y="4386234"/>
            <a:ext cx="2774418" cy="131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 una salida lógica de primer orden (FOL)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9817EB1-6891-456B-BD85-9180041AB27B}"/>
              </a:ext>
            </a:extLst>
          </p:cNvPr>
          <p:cNvCxnSpPr/>
          <p:nvPr/>
        </p:nvCxnSpPr>
        <p:spPr>
          <a:xfrm>
            <a:off x="6318816" y="3429000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3BC6DA9A-2C09-45F8-826B-17D700FCCF39}"/>
              </a:ext>
            </a:extLst>
          </p:cNvPr>
          <p:cNvSpPr/>
          <p:nvPr/>
        </p:nvSpPr>
        <p:spPr>
          <a:xfrm>
            <a:off x="4479235" y="4492250"/>
            <a:ext cx="2955235" cy="11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Bloquea la expresión combinatoria  de palabras claves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69BEAAA-B47D-497D-A0A1-678CDC60C627}"/>
              </a:ext>
            </a:extLst>
          </p:cNvPr>
          <p:cNvCxnSpPr/>
          <p:nvPr/>
        </p:nvCxnSpPr>
        <p:spPr>
          <a:xfrm>
            <a:off x="3472071" y="5274365"/>
            <a:ext cx="100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66E540-5603-4968-9D0F-5CB5F75797E9}"/>
              </a:ext>
            </a:extLst>
          </p:cNvPr>
          <p:cNvSpPr/>
          <p:nvPr/>
        </p:nvSpPr>
        <p:spPr>
          <a:xfrm>
            <a:off x="7885042" y="4492249"/>
            <a:ext cx="2133601" cy="125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Hace interpretaciones precisas 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C2BC498-3E5E-48D5-9D53-99B8B86D601E}"/>
              </a:ext>
            </a:extLst>
          </p:cNvPr>
          <p:cNvCxnSpPr/>
          <p:nvPr/>
        </p:nvCxnSpPr>
        <p:spPr>
          <a:xfrm>
            <a:off x="7434470" y="4890052"/>
            <a:ext cx="450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9B9D263-2759-4D0B-988D-A2DEA4F0F50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951843" y="5743790"/>
            <a:ext cx="6627" cy="484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6316A04-1D69-40C0-A7E8-6850F6D9CE6B}"/>
              </a:ext>
            </a:extLst>
          </p:cNvPr>
          <p:cNvSpPr txBox="1"/>
          <p:nvPr/>
        </p:nvSpPr>
        <p:spPr>
          <a:xfrm>
            <a:off x="6599583" y="37503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7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D0537F-3689-444D-941F-299D4E2213B5}"/>
              </a:ext>
            </a:extLst>
          </p:cNvPr>
          <p:cNvSpPr/>
          <p:nvPr/>
        </p:nvSpPr>
        <p:spPr>
          <a:xfrm>
            <a:off x="6308035" y="579177"/>
            <a:ext cx="4257774" cy="12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Pareser</a:t>
            </a:r>
            <a:r>
              <a:rPr lang="es-CO" dirty="0"/>
              <a:t>  502 analiza las partes gramaticales de una oración o discurso en lenguaje natural (identificar sustantivos, verbos de la oración)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B1777-205D-410C-A87F-346F1AFA3231}"/>
              </a:ext>
            </a:extLst>
          </p:cNvPr>
          <p:cNvSpPr/>
          <p:nvPr/>
        </p:nvSpPr>
        <p:spPr>
          <a:xfrm>
            <a:off x="2332419" y="507250"/>
            <a:ext cx="2980334" cy="102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Utiliza un análisis sintáctico de arriba hacia bajo   un análisis sintáctico de abajo hacia arriba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2225A-C825-4C4C-80A2-0D98124DAD4C}"/>
              </a:ext>
            </a:extLst>
          </p:cNvPr>
          <p:cNvCxnSpPr>
            <a:cxnSpLocks/>
          </p:cNvCxnSpPr>
          <p:nvPr/>
        </p:nvCxnSpPr>
        <p:spPr>
          <a:xfrm flipH="1">
            <a:off x="5314122" y="1196309"/>
            <a:ext cx="993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V="1">
            <a:off x="3890648" y="1548688"/>
            <a:ext cx="0" cy="59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F86378-A2D4-4911-B07F-1CAB4798EFF5}"/>
              </a:ext>
            </a:extLst>
          </p:cNvPr>
          <p:cNvCxnSpPr>
            <a:cxnSpLocks/>
          </p:cNvCxnSpPr>
          <p:nvPr/>
        </p:nvCxnSpPr>
        <p:spPr>
          <a:xfrm>
            <a:off x="5009322" y="2147079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E8F11-D5C6-49C3-8A54-6D49E8FCA112}"/>
              </a:ext>
            </a:extLst>
          </p:cNvPr>
          <p:cNvSpPr/>
          <p:nvPr/>
        </p:nvSpPr>
        <p:spPr>
          <a:xfrm>
            <a:off x="3723861" y="2548130"/>
            <a:ext cx="2980311" cy="70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Análisis sintáctico de abajo hacia arriba</a:t>
            </a:r>
          </a:p>
          <a:p>
            <a:pPr algn="ctr"/>
            <a:endParaRPr lang="es-CO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9817EB1-6891-456B-BD85-9180041AB27B}"/>
              </a:ext>
            </a:extLst>
          </p:cNvPr>
          <p:cNvCxnSpPr/>
          <p:nvPr/>
        </p:nvCxnSpPr>
        <p:spPr>
          <a:xfrm>
            <a:off x="2438400" y="2147079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C8EB8A7-6D22-4BD2-B6CE-2250FDF0AE88}"/>
              </a:ext>
            </a:extLst>
          </p:cNvPr>
          <p:cNvCxnSpPr/>
          <p:nvPr/>
        </p:nvCxnSpPr>
        <p:spPr>
          <a:xfrm>
            <a:off x="9117496" y="174764"/>
            <a:ext cx="0" cy="40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E4B8737-B53B-44E7-85CA-F72FCB91E93F}"/>
              </a:ext>
            </a:extLst>
          </p:cNvPr>
          <p:cNvCxnSpPr/>
          <p:nvPr/>
        </p:nvCxnSpPr>
        <p:spPr>
          <a:xfrm>
            <a:off x="2438400" y="2147079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4FCC5D-494B-4B8F-9396-F53FF2E45DAF}"/>
              </a:ext>
            </a:extLst>
          </p:cNvPr>
          <p:cNvSpPr/>
          <p:nvPr/>
        </p:nvSpPr>
        <p:spPr>
          <a:xfrm>
            <a:off x="1166199" y="2618762"/>
            <a:ext cx="2160090" cy="50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Análisis sintáctico de abajo hacia arriba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214017" y="3256298"/>
            <a:ext cx="0" cy="3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FB7B400-846C-4044-8638-F9C65B1041EE}"/>
              </a:ext>
            </a:extLst>
          </p:cNvPr>
          <p:cNvSpPr/>
          <p:nvPr/>
        </p:nvSpPr>
        <p:spPr>
          <a:xfrm>
            <a:off x="3890647" y="3551582"/>
            <a:ext cx="2867962" cy="175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 impulsado por la expectativa de lo que debe ser los datos para ajustarse a lo que ya sr conoce a partir de los datos previamente procesados.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E49D49F-7B89-415D-AA53-DB5BB24D12EC}"/>
              </a:ext>
            </a:extLst>
          </p:cNvPr>
          <p:cNvSpPr/>
          <p:nvPr/>
        </p:nvSpPr>
        <p:spPr>
          <a:xfrm>
            <a:off x="1007161" y="3551581"/>
            <a:ext cx="2570921" cy="175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 impulsado por los datos (palabras o frases)que se procesan actualmente.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195948-9F41-477F-BF27-BBA5AB488702}"/>
              </a:ext>
            </a:extLst>
          </p:cNvPr>
          <p:cNvCxnSpPr/>
          <p:nvPr/>
        </p:nvCxnSpPr>
        <p:spPr>
          <a:xfrm>
            <a:off x="2438400" y="3125448"/>
            <a:ext cx="0" cy="42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6E9D5ED-F1B3-4CF8-9F84-3B07EA704FA3}"/>
              </a:ext>
            </a:extLst>
          </p:cNvPr>
          <p:cNvCxnSpPr/>
          <p:nvPr/>
        </p:nvCxnSpPr>
        <p:spPr>
          <a:xfrm>
            <a:off x="2438400" y="5309296"/>
            <a:ext cx="0" cy="38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stCxn id="27" idx="2"/>
          </p:cNvCxnSpPr>
          <p:nvPr/>
        </p:nvCxnSpPr>
        <p:spPr>
          <a:xfrm flipH="1">
            <a:off x="5314122" y="5309296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86A0243-3D6C-4D89-A7C9-BA2F553781CD}"/>
              </a:ext>
            </a:extLst>
          </p:cNvPr>
          <p:cNvCxnSpPr/>
          <p:nvPr/>
        </p:nvCxnSpPr>
        <p:spPr>
          <a:xfrm flipV="1">
            <a:off x="2426526" y="5648439"/>
            <a:ext cx="2886227" cy="3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CE1FBC7-45D5-45EE-9FA8-DEEE82E81EFE}"/>
              </a:ext>
            </a:extLst>
          </p:cNvPr>
          <p:cNvCxnSpPr>
            <a:cxnSpLocks/>
          </p:cNvCxnSpPr>
          <p:nvPr/>
        </p:nvCxnSpPr>
        <p:spPr>
          <a:xfrm>
            <a:off x="3723861" y="5698435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8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V="1">
            <a:off x="3578082" y="224563"/>
            <a:ext cx="0" cy="59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C8EB8A7-6D22-4BD2-B6CE-2250FDF0AE88}"/>
              </a:ext>
            </a:extLst>
          </p:cNvPr>
          <p:cNvCxnSpPr>
            <a:cxnSpLocks/>
          </p:cNvCxnSpPr>
          <p:nvPr/>
        </p:nvCxnSpPr>
        <p:spPr>
          <a:xfrm>
            <a:off x="5556967" y="5393634"/>
            <a:ext cx="16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E49D49F-7B89-415D-AA53-DB5BB24D12EC}"/>
              </a:ext>
            </a:extLst>
          </p:cNvPr>
          <p:cNvSpPr/>
          <p:nvPr/>
        </p:nvSpPr>
        <p:spPr>
          <a:xfrm>
            <a:off x="1961323" y="2852362"/>
            <a:ext cx="3114460" cy="175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Ingenuo 512 contiene una base de conocimientos que identifica los sentidos de las palabras que se adjuntan al contexto de la entrada que se analiza  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195948-9F41-477F-BF27-BBA5AB488702}"/>
              </a:ext>
            </a:extLst>
          </p:cNvPr>
          <p:cNvCxnSpPr/>
          <p:nvPr/>
        </p:nvCxnSpPr>
        <p:spPr>
          <a:xfrm>
            <a:off x="3604586" y="2436905"/>
            <a:ext cx="0" cy="42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6E9D5ED-F1B3-4CF8-9F84-3B07EA704FA3}"/>
              </a:ext>
            </a:extLst>
          </p:cNvPr>
          <p:cNvCxnSpPr/>
          <p:nvPr/>
        </p:nvCxnSpPr>
        <p:spPr>
          <a:xfrm>
            <a:off x="3578082" y="4610077"/>
            <a:ext cx="0" cy="38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CE1FBC7-45D5-45EE-9FA8-DEEE82E81EFE}"/>
              </a:ext>
            </a:extLst>
          </p:cNvPr>
          <p:cNvCxnSpPr/>
          <p:nvPr/>
        </p:nvCxnSpPr>
        <p:spPr>
          <a:xfrm>
            <a:off x="3723861" y="5698435"/>
            <a:ext cx="0" cy="25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72197AC-942B-41A6-A2D9-C09F99EF1F0D}"/>
              </a:ext>
            </a:extLst>
          </p:cNvPr>
          <p:cNvSpPr/>
          <p:nvPr/>
        </p:nvSpPr>
        <p:spPr>
          <a:xfrm>
            <a:off x="2062412" y="832340"/>
            <a:ext cx="2801608" cy="160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504  esta incrustado en el analizador para evitar  el trabajo adicional de buscar rutas de análisis poco probables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7F982F4-C808-45F6-A827-A0A80684B3C9}"/>
              </a:ext>
            </a:extLst>
          </p:cNvPr>
          <p:cNvSpPr/>
          <p:nvPr/>
        </p:nvSpPr>
        <p:spPr>
          <a:xfrm>
            <a:off x="1867497" y="4804646"/>
            <a:ext cx="3689470" cy="184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506 la entrada lenguaje natural se representa en lenguaje matemático o lógica quiere decir que traduce  ese lenguaje natural a una forma lógica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02CDBCE-7CB8-4DDF-B73B-FE420FC7F9B6}"/>
              </a:ext>
            </a:extLst>
          </p:cNvPr>
          <p:cNvSpPr/>
          <p:nvPr/>
        </p:nvSpPr>
        <p:spPr>
          <a:xfrm>
            <a:off x="7222435" y="3523490"/>
            <a:ext cx="2959336" cy="25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de razonamiento de relevancia  412 se utiliza deductivamente para determinar si las condiciones de verdad afirmadas en la oración o discurso  se ajusta a las condiciones  contenidas en una consulta,  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E9C9DD3-9DE6-4172-9627-D9687D27DC0F}"/>
              </a:ext>
            </a:extLst>
          </p:cNvPr>
          <p:cNvCxnSpPr/>
          <p:nvPr/>
        </p:nvCxnSpPr>
        <p:spPr>
          <a:xfrm>
            <a:off x="8163339" y="2751291"/>
            <a:ext cx="0" cy="77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2451F4-D8A5-42CD-A4E3-459C72AF2B4C}"/>
              </a:ext>
            </a:extLst>
          </p:cNvPr>
          <p:cNvSpPr/>
          <p:nvPr/>
        </p:nvSpPr>
        <p:spPr>
          <a:xfrm>
            <a:off x="6864626" y="1497496"/>
            <a:ext cx="2801577" cy="125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traducir el FOL a un lenguaje de programación, se pueden aplicar métodos de programación estándar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559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V="1">
            <a:off x="3578082" y="224563"/>
            <a:ext cx="0" cy="59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C8EB8A7-6D22-4BD2-B6CE-2250FDF0AE88}"/>
              </a:ext>
            </a:extLst>
          </p:cNvPr>
          <p:cNvCxnSpPr>
            <a:cxnSpLocks/>
          </p:cNvCxnSpPr>
          <p:nvPr/>
        </p:nvCxnSpPr>
        <p:spPr>
          <a:xfrm>
            <a:off x="5556967" y="5393634"/>
            <a:ext cx="16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E49D49F-7B89-415D-AA53-DB5BB24D12EC}"/>
              </a:ext>
            </a:extLst>
          </p:cNvPr>
          <p:cNvSpPr/>
          <p:nvPr/>
        </p:nvSpPr>
        <p:spPr>
          <a:xfrm>
            <a:off x="1961323" y="2852362"/>
            <a:ext cx="3114460" cy="175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Ingenuo 512 contiene una base de conocimientos que identifica los sentidos de las palabras que se adjuntan al contexto de la entrada que se analiza  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195948-9F41-477F-BF27-BBA5AB488702}"/>
              </a:ext>
            </a:extLst>
          </p:cNvPr>
          <p:cNvCxnSpPr/>
          <p:nvPr/>
        </p:nvCxnSpPr>
        <p:spPr>
          <a:xfrm>
            <a:off x="3604586" y="2436905"/>
            <a:ext cx="0" cy="42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6E9D5ED-F1B3-4CF8-9F84-3B07EA704FA3}"/>
              </a:ext>
            </a:extLst>
          </p:cNvPr>
          <p:cNvCxnSpPr/>
          <p:nvPr/>
        </p:nvCxnSpPr>
        <p:spPr>
          <a:xfrm>
            <a:off x="3578082" y="4610077"/>
            <a:ext cx="0" cy="38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CE1FBC7-45D5-45EE-9FA8-DEEE82E81EFE}"/>
              </a:ext>
            </a:extLst>
          </p:cNvPr>
          <p:cNvCxnSpPr/>
          <p:nvPr/>
        </p:nvCxnSpPr>
        <p:spPr>
          <a:xfrm>
            <a:off x="3723861" y="5698435"/>
            <a:ext cx="0" cy="25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72197AC-942B-41A6-A2D9-C09F99EF1F0D}"/>
              </a:ext>
            </a:extLst>
          </p:cNvPr>
          <p:cNvSpPr/>
          <p:nvPr/>
        </p:nvSpPr>
        <p:spPr>
          <a:xfrm>
            <a:off x="2062412" y="832340"/>
            <a:ext cx="2801608" cy="160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módulo 508 de resolución de anáforas vincula los pronombres (por ejemplo, él, ella y ellos) y el sustantivo al que se refieren</a:t>
            </a:r>
            <a:endParaRPr lang="es-CO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7F982F4-C808-45F6-A827-A0A80684B3C9}"/>
              </a:ext>
            </a:extLst>
          </p:cNvPr>
          <p:cNvSpPr/>
          <p:nvPr/>
        </p:nvSpPr>
        <p:spPr>
          <a:xfrm>
            <a:off x="1867497" y="4804646"/>
            <a:ext cx="3689470" cy="184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506 la entrada lenguaje natural se representa en lenguaje matemático o lógica quiere decir que traduce  ese lenguaje natural a una forma lógica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02CDBCE-7CB8-4DDF-B73B-FE420FC7F9B6}"/>
              </a:ext>
            </a:extLst>
          </p:cNvPr>
          <p:cNvSpPr/>
          <p:nvPr/>
        </p:nvSpPr>
        <p:spPr>
          <a:xfrm>
            <a:off x="7222435" y="3523490"/>
            <a:ext cx="2959336" cy="25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de razonamiento de relevancia  412 se utiliza deductivamente para determinar si las condiciones de verdad afirmadas en la oración o discurso  se ajusta a las condiciones  contenidas en una consulta,  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E9C9DD3-9DE6-4172-9627-D9687D27DC0F}"/>
              </a:ext>
            </a:extLst>
          </p:cNvPr>
          <p:cNvCxnSpPr/>
          <p:nvPr/>
        </p:nvCxnSpPr>
        <p:spPr>
          <a:xfrm>
            <a:off x="8163339" y="2751291"/>
            <a:ext cx="0" cy="77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2451F4-D8A5-42CD-A4E3-459C72AF2B4C}"/>
              </a:ext>
            </a:extLst>
          </p:cNvPr>
          <p:cNvSpPr/>
          <p:nvPr/>
        </p:nvSpPr>
        <p:spPr>
          <a:xfrm>
            <a:off x="6864626" y="1497496"/>
            <a:ext cx="2801577" cy="125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traducir el FOL a un lenguaje de programación, se pueden aplicar métodos de programación estándar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673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V="1">
            <a:off x="3578082" y="224563"/>
            <a:ext cx="0" cy="59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72197AC-942B-41A6-A2D9-C09F99EF1F0D}"/>
              </a:ext>
            </a:extLst>
          </p:cNvPr>
          <p:cNvSpPr/>
          <p:nvPr/>
        </p:nvSpPr>
        <p:spPr>
          <a:xfrm>
            <a:off x="2062412" y="832340"/>
            <a:ext cx="2801608" cy="160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módulo de coherencia 510 determina las partes de la oración o discurso que se relacionan o se cohesionan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01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5F5BB83-F40B-4023-BA7F-F8AEEC6A2785}"/>
              </a:ext>
            </a:extLst>
          </p:cNvPr>
          <p:cNvSpPr txBox="1"/>
          <p:nvPr/>
        </p:nvSpPr>
        <p:spPr>
          <a:xfrm>
            <a:off x="4533885" y="402825"/>
            <a:ext cx="2996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Funcionamiento del Algoritmo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2BBA201-13C5-4E20-85F0-A0DF088C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0" y="1228607"/>
            <a:ext cx="6673983" cy="44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22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780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Maiandra GD</vt:lpstr>
      <vt:lpstr>Merriweather</vt:lpstr>
      <vt:lpstr>Roboto Bk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pipe muñoz</cp:lastModifiedBy>
  <cp:revision>39</cp:revision>
  <dcterms:created xsi:type="dcterms:W3CDTF">2020-01-23T20:39:25Z</dcterms:created>
  <dcterms:modified xsi:type="dcterms:W3CDTF">2021-02-12T03:33:53Z</dcterms:modified>
</cp:coreProperties>
</file>