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5fb3439b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5fb3439b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5fb3439b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5fb3439b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5fb3439b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5fb3439b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5fb3439b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5fb3439b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5fb3439b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5fb3439b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0e8f2ede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0e8f2ede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5fb3439b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5fb3439b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5fb3439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5fb3439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0e8f2ed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0e8f2ed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0e8f2ed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0e8f2ed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0e8f2ede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0e8f2ed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0e8f2ede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0e8f2ede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0e8f2ede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0e8f2ede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5fb3439b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5fb3439b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0e8f2ede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0e8f2ed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5fb3439b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5fb3439b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youtube.com/watch?v=xub1KmUgrdk" TargetMode="Externa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tuxrincon.com/blog/algoritmos-geneticos-problema-de-las-8-reinas-en-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tuxrincon.com/blog/author/javi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WOZ4wDt-iYA" TargetMode="Externa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Problema de las 8 reinas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Joan David Colina</a:t>
            </a:r>
            <a:endParaRPr/>
          </a:p>
          <a:p>
            <a:pPr indent="0" lvl="0" marL="0" rtl="0" algn="l">
              <a:spcBef>
                <a:spcPts val="0"/>
              </a:spcBef>
              <a:spcAft>
                <a:spcPts val="0"/>
              </a:spcAft>
              <a:buNone/>
            </a:pPr>
            <a:r>
              <a:rPr lang="es"/>
              <a:t>Luis Fernando Cruces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Problemas relacionados- </a:t>
            </a:r>
            <a:r>
              <a:rPr lang="es"/>
              <a:t>Problema del camino del caballo</a:t>
            </a:r>
            <a:endParaRPr/>
          </a:p>
        </p:txBody>
      </p:sp>
      <p:sp>
        <p:nvSpPr>
          <p:cNvPr id="371" name="Google Shape;371;p27"/>
          <p:cNvSpPr txBox="1"/>
          <p:nvPr>
            <p:ph idx="1" type="body"/>
          </p:nvPr>
        </p:nvSpPr>
        <p:spPr>
          <a:xfrm>
            <a:off x="746650" y="1969300"/>
            <a:ext cx="4428900" cy="19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Definición</a:t>
            </a:r>
            <a:r>
              <a:rPr b="1" lang="es"/>
              <a:t>:</a:t>
            </a:r>
            <a:r>
              <a:rPr lang="es"/>
              <a:t> S</a:t>
            </a:r>
            <a:r>
              <a:rPr lang="es" sz="1500">
                <a:solidFill>
                  <a:srgbClr val="4B4B57"/>
                </a:solidFill>
                <a:highlight>
                  <a:srgbClr val="FFFFFF"/>
                </a:highlight>
              </a:rPr>
              <a:t>e plantea un recorrido del caballo, con su salto característico, de tal forma que recorra todas las casillas del tablero (64 casillas, 8×8) tocando cada una de ellas solo una vez.</a:t>
            </a:r>
            <a:endParaRPr sz="1500">
              <a:solidFill>
                <a:srgbClr val="4B4B57"/>
              </a:solidFill>
              <a:highlight>
                <a:srgbClr val="FFFFFF"/>
              </a:highlight>
            </a:endParaRPr>
          </a:p>
          <a:p>
            <a:pPr indent="0" lvl="0" marL="0" rtl="0" algn="l">
              <a:spcBef>
                <a:spcPts val="1600"/>
              </a:spcBef>
              <a:spcAft>
                <a:spcPts val="1600"/>
              </a:spcAft>
              <a:buNone/>
            </a:pPr>
            <a:r>
              <a:t/>
            </a:r>
            <a:endParaRPr sz="1500">
              <a:solidFill>
                <a:srgbClr val="4B4B57"/>
              </a:solidFill>
              <a:highlight>
                <a:srgbClr val="FFFFFF"/>
              </a:highlight>
            </a:endParaRPr>
          </a:p>
        </p:txBody>
      </p:sp>
      <p:pic>
        <p:nvPicPr>
          <p:cNvPr id="372" name="Google Shape;372;p27"/>
          <p:cNvPicPr preferRelativeResize="0"/>
          <p:nvPr/>
        </p:nvPicPr>
        <p:blipFill>
          <a:blip r:embed="rId3">
            <a:alphaModFix/>
          </a:blip>
          <a:stretch>
            <a:fillRect/>
          </a:stretch>
        </p:blipFill>
        <p:spPr>
          <a:xfrm>
            <a:off x="5529350" y="1849688"/>
            <a:ext cx="2847825" cy="287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1303800" y="5792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Problemas relacionados- Problema del camino del caballo</a:t>
            </a:r>
            <a:endParaRPr/>
          </a:p>
        </p:txBody>
      </p:sp>
      <p:sp>
        <p:nvSpPr>
          <p:cNvPr id="378" name="Google Shape;378;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En Derivando te explicamos el llamado “Problema del caballo”, un antiguo problema matemático relacionado con el ajedrez. ¡Y te proponemos un “mágico” reto! ¿Encontrarás la solución?&#10;&#10;¡Suscríbete al canal!&#10;&#10;Sigue a Eduardo Sáenz de Cabezón:&#10;http://twitter.com/edusadeci&#10;Síguenos en Facebook:&#10;www.facebook.com/DerivandoYouTube" id="379" name="Google Shape;379;p28" title="El problema del caballo| Matemáticas, magia y ajedrez">
            <a:hlinkClick r:id="rId3"/>
          </p:cNvPr>
          <p:cNvPicPr preferRelativeResize="0"/>
          <p:nvPr/>
        </p:nvPicPr>
        <p:blipFill>
          <a:blip r:embed="rId4">
            <a:alphaModFix/>
          </a:blip>
          <a:stretch>
            <a:fillRect/>
          </a:stretch>
        </p:blipFill>
        <p:spPr>
          <a:xfrm>
            <a:off x="2328862" y="1578500"/>
            <a:ext cx="4486276" cy="336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GRACIAS</a:t>
            </a:r>
            <a:endParaRPr/>
          </a:p>
        </p:txBody>
      </p:sp>
      <p:sp>
        <p:nvSpPr>
          <p:cNvPr id="385" name="Google Shape;385;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100" u="sng">
                <a:solidFill>
                  <a:schemeClr val="hlink"/>
                </a:solidFill>
                <a:latin typeface="Arial"/>
                <a:ea typeface="Arial"/>
                <a:cs typeface="Arial"/>
                <a:sym typeface="Arial"/>
                <a:hlinkClick r:id="rId3"/>
              </a:rPr>
              <a:t>http://www.tuxrincon.com/blog/algoritmos-geneticos-problema-de-las-8-reinas-en-python/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Algoritmo </a:t>
            </a:r>
            <a:r>
              <a:rPr lang="es"/>
              <a:t>genético</a:t>
            </a:r>
            <a:r>
              <a:rPr lang="es"/>
              <a:t> </a:t>
            </a:r>
            <a:endParaRPr/>
          </a:p>
        </p:txBody>
      </p:sp>
      <p:sp>
        <p:nvSpPr>
          <p:cNvPr id="284" name="Google Shape;284;p14"/>
          <p:cNvSpPr txBox="1"/>
          <p:nvPr>
            <p:ph idx="1" type="body"/>
          </p:nvPr>
        </p:nvSpPr>
        <p:spPr>
          <a:xfrm>
            <a:off x="179600" y="1366875"/>
            <a:ext cx="7030500" cy="14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S</a:t>
            </a:r>
            <a:r>
              <a:rPr lang="es" sz="1800"/>
              <a:t>on métodos adaptativos que pueden usarse para resolver problemas de </a:t>
            </a:r>
            <a:r>
              <a:rPr lang="es" sz="1800"/>
              <a:t>búsqueda</a:t>
            </a:r>
            <a:r>
              <a:rPr lang="es" sz="1800"/>
              <a:t>  y optimización. </a:t>
            </a:r>
            <a:endParaRPr sz="1800"/>
          </a:p>
          <a:p>
            <a:pPr indent="-342900" lvl="0" marL="457200" rtl="0" algn="l">
              <a:spcBef>
                <a:spcPts val="0"/>
              </a:spcBef>
              <a:spcAft>
                <a:spcPts val="0"/>
              </a:spcAft>
              <a:buSzPts val="1800"/>
              <a:buChar char="-"/>
            </a:pPr>
            <a:r>
              <a:rPr lang="es" sz="1800"/>
              <a:t>Está</a:t>
            </a:r>
            <a:r>
              <a:rPr lang="es" sz="1800"/>
              <a:t> basado en la </a:t>
            </a:r>
            <a:r>
              <a:rPr lang="es" sz="1800"/>
              <a:t>teoría</a:t>
            </a:r>
            <a:r>
              <a:rPr lang="es" sz="1800"/>
              <a:t> de la </a:t>
            </a:r>
            <a:r>
              <a:rPr lang="es" sz="1800"/>
              <a:t>evolución</a:t>
            </a:r>
            <a:r>
              <a:rPr lang="es" sz="1800"/>
              <a:t> y la </a:t>
            </a:r>
            <a:r>
              <a:rPr lang="es" sz="1800"/>
              <a:t>selección</a:t>
            </a:r>
            <a:r>
              <a:rPr lang="es" sz="1800"/>
              <a:t> natural de las especies.  </a:t>
            </a:r>
            <a:endParaRPr sz="1800"/>
          </a:p>
        </p:txBody>
      </p:sp>
      <p:pic>
        <p:nvPicPr>
          <p:cNvPr id="285" name="Google Shape;285;p14"/>
          <p:cNvPicPr preferRelativeResize="0"/>
          <p:nvPr/>
        </p:nvPicPr>
        <p:blipFill>
          <a:blip r:embed="rId3">
            <a:alphaModFix/>
          </a:blip>
          <a:stretch>
            <a:fillRect/>
          </a:stretch>
        </p:blipFill>
        <p:spPr>
          <a:xfrm>
            <a:off x="4571992" y="2681425"/>
            <a:ext cx="4556082" cy="2400475"/>
          </a:xfrm>
          <a:prstGeom prst="rect">
            <a:avLst/>
          </a:prstGeom>
          <a:noFill/>
          <a:ln>
            <a:noFill/>
          </a:ln>
        </p:spPr>
      </p:pic>
      <p:pic>
        <p:nvPicPr>
          <p:cNvPr id="286" name="Google Shape;286;p14"/>
          <p:cNvPicPr preferRelativeResize="0"/>
          <p:nvPr/>
        </p:nvPicPr>
        <p:blipFill>
          <a:blip r:embed="rId4">
            <a:alphaModFix/>
          </a:blip>
          <a:stretch>
            <a:fillRect/>
          </a:stretch>
        </p:blipFill>
        <p:spPr>
          <a:xfrm>
            <a:off x="0" y="3470150"/>
            <a:ext cx="4681500" cy="161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de las 8 reinas</a:t>
            </a:r>
            <a:endParaRPr/>
          </a:p>
        </p:txBody>
      </p:sp>
      <p:sp>
        <p:nvSpPr>
          <p:cNvPr id="292" name="Google Shape;292;p15"/>
          <p:cNvSpPr txBox="1"/>
          <p:nvPr>
            <p:ph idx="1" type="body"/>
          </p:nvPr>
        </p:nvSpPr>
        <p:spPr>
          <a:xfrm>
            <a:off x="437625" y="15409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050">
                <a:solidFill>
                  <a:srgbClr val="222222"/>
                </a:solidFill>
                <a:highlight>
                  <a:srgbClr val="FFFFFF"/>
                </a:highlight>
              </a:rPr>
              <a:t>Definición</a:t>
            </a:r>
            <a:r>
              <a:rPr b="1" lang="es" sz="1050">
                <a:solidFill>
                  <a:srgbClr val="222222"/>
                </a:solidFill>
                <a:highlight>
                  <a:srgbClr val="FFFFFF"/>
                </a:highlight>
              </a:rPr>
              <a:t>: </a:t>
            </a:r>
            <a:r>
              <a:rPr lang="es" sz="1050">
                <a:solidFill>
                  <a:srgbClr val="222222"/>
                </a:solidFill>
                <a:highlight>
                  <a:srgbClr val="FFFFFF"/>
                </a:highlight>
              </a:rPr>
              <a:t>Consiste en poner ocho reinas en el tablero de ajedrez sin que se amenacen.</a:t>
            </a:r>
            <a:endParaRPr sz="1050">
              <a:solidFill>
                <a:srgbClr val="222222"/>
              </a:solidFill>
              <a:highlight>
                <a:srgbClr val="FFFFFF"/>
              </a:highlight>
            </a:endParaRPr>
          </a:p>
          <a:p>
            <a:pPr indent="0" lvl="0" marL="0" rtl="0" algn="l">
              <a:spcBef>
                <a:spcPts val="1600"/>
              </a:spcBef>
              <a:spcAft>
                <a:spcPts val="0"/>
              </a:spcAft>
              <a:buNone/>
            </a:pPr>
            <a:r>
              <a:rPr b="1" lang="es" sz="1050">
                <a:solidFill>
                  <a:srgbClr val="222222"/>
                </a:solidFill>
                <a:highlight>
                  <a:srgbClr val="FFFFFF"/>
                </a:highlight>
              </a:rPr>
              <a:t>Cantidad de soluciones: </a:t>
            </a:r>
            <a:r>
              <a:rPr lang="es" sz="1050">
                <a:solidFill>
                  <a:srgbClr val="222222"/>
                </a:solidFill>
                <a:highlight>
                  <a:srgbClr val="FFFFFF"/>
                </a:highlight>
              </a:rPr>
              <a:t>92 configuraciones del tablero</a:t>
            </a:r>
            <a:endParaRPr sz="1050">
              <a:solidFill>
                <a:srgbClr val="222222"/>
              </a:solidFill>
              <a:highlight>
                <a:srgbClr val="FFFFFF"/>
              </a:highlight>
            </a:endParaRPr>
          </a:p>
          <a:p>
            <a:pPr indent="0" lvl="0" marL="0" rtl="0" algn="l">
              <a:spcBef>
                <a:spcPts val="1600"/>
              </a:spcBef>
              <a:spcAft>
                <a:spcPts val="0"/>
              </a:spcAft>
              <a:buNone/>
            </a:pPr>
            <a:r>
              <a:rPr b="1" lang="es" sz="1050">
                <a:solidFill>
                  <a:srgbClr val="222222"/>
                </a:solidFill>
                <a:highlight>
                  <a:srgbClr val="FFFFFF"/>
                </a:highlight>
              </a:rPr>
              <a:t>Estrategias #1:</a:t>
            </a:r>
            <a:endParaRPr b="1" sz="1050">
              <a:solidFill>
                <a:srgbClr val="222222"/>
              </a:solidFill>
              <a:highlight>
                <a:srgbClr val="FFFFFF"/>
              </a:highlight>
            </a:endParaRPr>
          </a:p>
          <a:p>
            <a:pPr indent="0" lvl="0" marL="0" rtl="0" algn="l">
              <a:spcBef>
                <a:spcPts val="1600"/>
              </a:spcBef>
              <a:spcAft>
                <a:spcPts val="1600"/>
              </a:spcAft>
              <a:buNone/>
            </a:pPr>
            <a:r>
              <a:t/>
            </a:r>
            <a:endParaRPr sz="1050">
              <a:solidFill>
                <a:srgbClr val="222222"/>
              </a:solidFill>
              <a:highlight>
                <a:srgbClr val="FFFFFF"/>
              </a:highlight>
            </a:endParaRPr>
          </a:p>
        </p:txBody>
      </p:sp>
      <p:pic>
        <p:nvPicPr>
          <p:cNvPr id="293" name="Google Shape;293;p15"/>
          <p:cNvPicPr preferRelativeResize="0"/>
          <p:nvPr/>
        </p:nvPicPr>
        <p:blipFill>
          <a:blip r:embed="rId3">
            <a:alphaModFix/>
          </a:blip>
          <a:stretch>
            <a:fillRect/>
          </a:stretch>
        </p:blipFill>
        <p:spPr>
          <a:xfrm>
            <a:off x="2234899" y="2243475"/>
            <a:ext cx="6030656" cy="26846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Problema de las 8 reinas</a:t>
            </a:r>
            <a:endParaRPr/>
          </a:p>
        </p:txBody>
      </p:sp>
      <p:sp>
        <p:nvSpPr>
          <p:cNvPr id="299" name="Google Shape;299;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a:t>Estrategia #2:</a:t>
            </a:r>
            <a:r>
              <a:rPr lang="es"/>
              <a:t>  (fuerza bruta)</a:t>
            </a:r>
            <a:endParaRPr/>
          </a:p>
        </p:txBody>
      </p:sp>
      <p:pic>
        <p:nvPicPr>
          <p:cNvPr id="300" name="Google Shape;300;p16"/>
          <p:cNvPicPr preferRelativeResize="0"/>
          <p:nvPr/>
        </p:nvPicPr>
        <p:blipFill>
          <a:blip r:embed="rId3">
            <a:alphaModFix/>
          </a:blip>
          <a:stretch>
            <a:fillRect/>
          </a:stretch>
        </p:blipFill>
        <p:spPr>
          <a:xfrm>
            <a:off x="3723650" y="1295675"/>
            <a:ext cx="342900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Problema de las 8 reinas - Soluciones</a:t>
            </a:r>
            <a:endParaRPr/>
          </a:p>
        </p:txBody>
      </p:sp>
      <p:sp>
        <p:nvSpPr>
          <p:cNvPr id="306" name="Google Shape;306;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Algunas soluciones</a:t>
            </a:r>
            <a:endParaRPr/>
          </a:p>
          <a:p>
            <a:pPr indent="0" lvl="0" marL="0" rtl="0" algn="l">
              <a:spcBef>
                <a:spcPts val="1600"/>
              </a:spcBef>
              <a:spcAft>
                <a:spcPts val="1600"/>
              </a:spcAft>
              <a:buNone/>
            </a:pPr>
            <a:r>
              <a:t/>
            </a:r>
            <a:endParaRPr/>
          </a:p>
        </p:txBody>
      </p:sp>
      <p:pic>
        <p:nvPicPr>
          <p:cNvPr id="307" name="Google Shape;307;p17"/>
          <p:cNvPicPr preferRelativeResize="0"/>
          <p:nvPr/>
        </p:nvPicPr>
        <p:blipFill>
          <a:blip r:embed="rId3">
            <a:alphaModFix/>
          </a:blip>
          <a:stretch>
            <a:fillRect/>
          </a:stretch>
        </p:blipFill>
        <p:spPr>
          <a:xfrm>
            <a:off x="725075" y="1858372"/>
            <a:ext cx="2655550" cy="2648175"/>
          </a:xfrm>
          <a:prstGeom prst="rect">
            <a:avLst/>
          </a:prstGeom>
          <a:noFill/>
          <a:ln>
            <a:noFill/>
          </a:ln>
        </p:spPr>
      </p:pic>
      <p:pic>
        <p:nvPicPr>
          <p:cNvPr id="308" name="Google Shape;308;p17"/>
          <p:cNvPicPr preferRelativeResize="0"/>
          <p:nvPr/>
        </p:nvPicPr>
        <p:blipFill>
          <a:blip r:embed="rId4">
            <a:alphaModFix/>
          </a:blip>
          <a:stretch>
            <a:fillRect/>
          </a:stretch>
        </p:blipFill>
        <p:spPr>
          <a:xfrm>
            <a:off x="5155400" y="1649050"/>
            <a:ext cx="2781300" cy="285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Problema de las 8 reinas- algoritmo genetico</a:t>
            </a:r>
            <a:endParaRPr/>
          </a:p>
        </p:txBody>
      </p:sp>
      <p:sp>
        <p:nvSpPr>
          <p:cNvPr id="314" name="Google Shape;314;p18"/>
          <p:cNvSpPr txBox="1"/>
          <p:nvPr>
            <p:ph idx="1" type="body"/>
          </p:nvPr>
        </p:nvSpPr>
        <p:spPr>
          <a:xfrm>
            <a:off x="1346675"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Autor:</a:t>
            </a:r>
            <a:r>
              <a:rPr lang="es"/>
              <a:t> </a:t>
            </a:r>
            <a:r>
              <a:rPr lang="es" sz="1100" u="sng">
                <a:solidFill>
                  <a:schemeClr val="hlink"/>
                </a:solidFill>
                <a:latin typeface="Arial"/>
                <a:ea typeface="Arial"/>
                <a:cs typeface="Arial"/>
                <a:sym typeface="Arial"/>
                <a:hlinkClick r:id="rId3"/>
              </a:rPr>
              <a:t>http://www.tuxrincon.com/blog/author/javier/</a:t>
            </a:r>
            <a:endParaRPr/>
          </a:p>
          <a:p>
            <a:pPr indent="0" lvl="0" marL="0" rtl="0" algn="l">
              <a:spcBef>
                <a:spcPts val="1600"/>
              </a:spcBef>
              <a:spcAft>
                <a:spcPts val="0"/>
              </a:spcAft>
              <a:buNone/>
            </a:pPr>
            <a:r>
              <a:rPr b="1" lang="es"/>
              <a:t>Estrategia</a:t>
            </a:r>
            <a:r>
              <a:rPr lang="es"/>
              <a:t>: </a:t>
            </a:r>
            <a:r>
              <a:rPr lang="es" sz="1050">
                <a:solidFill>
                  <a:srgbClr val="656565"/>
                </a:solidFill>
                <a:highlight>
                  <a:srgbClr val="FFFFFF"/>
                </a:highlight>
                <a:latin typeface="Arial"/>
                <a:ea typeface="Arial"/>
                <a:cs typeface="Arial"/>
                <a:sym typeface="Arial"/>
              </a:rPr>
              <a:t>Los Algoritmos Genéticos se basan en la búsqueda paralela de soluciones, hasta dar con una suficientemente válida o se aborta el programa si no se encuentra dicha solución y el tiempo transcurrido de cómputo no es aceptable.</a:t>
            </a:r>
            <a:endParaRPr sz="1050">
              <a:solidFill>
                <a:srgbClr val="656565"/>
              </a:solidFill>
              <a:highlight>
                <a:srgbClr val="FFFFFF"/>
              </a:highlight>
              <a:latin typeface="Arial"/>
              <a:ea typeface="Arial"/>
              <a:cs typeface="Arial"/>
              <a:sym typeface="Arial"/>
            </a:endParaRPr>
          </a:p>
          <a:p>
            <a:pPr indent="-295275" lvl="0" marL="457200" rtl="0" algn="l">
              <a:spcBef>
                <a:spcPts val="1600"/>
              </a:spcBef>
              <a:spcAft>
                <a:spcPts val="0"/>
              </a:spcAft>
              <a:buClr>
                <a:srgbClr val="656565"/>
              </a:buClr>
              <a:buSzPts val="1050"/>
              <a:buFont typeface="Arial"/>
              <a:buChar char="-"/>
            </a:pPr>
            <a:r>
              <a:rPr lang="es" sz="1050">
                <a:solidFill>
                  <a:srgbClr val="656565"/>
                </a:solidFill>
                <a:highlight>
                  <a:srgbClr val="FFFFFF"/>
                </a:highlight>
                <a:latin typeface="Arial"/>
                <a:ea typeface="Arial"/>
                <a:cs typeface="Arial"/>
                <a:sym typeface="Arial"/>
              </a:rPr>
              <a:t>Existe una función de idoneidad que evalúa cada individuo de la población y determinará si un individuo es suficientemente válido como para ser considerado la solución al problema que abordamos.</a:t>
            </a:r>
            <a:endParaRPr sz="1050">
              <a:solidFill>
                <a:srgbClr val="656565"/>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3807600" cy="16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de las 8 reinas- </a:t>
            </a:r>
            <a:endParaRPr/>
          </a:p>
          <a:p>
            <a:pPr indent="0" lvl="0" marL="0" rtl="0" algn="l">
              <a:spcBef>
                <a:spcPts val="0"/>
              </a:spcBef>
              <a:spcAft>
                <a:spcPts val="0"/>
              </a:spcAft>
              <a:buClr>
                <a:schemeClr val="dk1"/>
              </a:buClr>
              <a:buSzPts val="1100"/>
              <a:buFont typeface="Arial"/>
              <a:buNone/>
            </a:pPr>
            <a:r>
              <a:rPr lang="es"/>
              <a:t>algoritmo genetico</a:t>
            </a:r>
            <a:endParaRPr/>
          </a:p>
        </p:txBody>
      </p:sp>
      <p:sp>
        <p:nvSpPr>
          <p:cNvPr id="320" name="Google Shape;320;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1" name="Google Shape;321;p19"/>
          <p:cNvPicPr preferRelativeResize="0"/>
          <p:nvPr/>
        </p:nvPicPr>
        <p:blipFill>
          <a:blip r:embed="rId3">
            <a:alphaModFix/>
          </a:blip>
          <a:stretch>
            <a:fillRect/>
          </a:stretch>
        </p:blipFill>
        <p:spPr>
          <a:xfrm>
            <a:off x="5766300" y="498525"/>
            <a:ext cx="2931475" cy="4500999"/>
          </a:xfrm>
          <a:prstGeom prst="rect">
            <a:avLst/>
          </a:prstGeom>
          <a:noFill/>
          <a:ln>
            <a:noFill/>
          </a:ln>
        </p:spPr>
      </p:pic>
      <p:pic>
        <p:nvPicPr>
          <p:cNvPr id="322" name="Google Shape;322;p19"/>
          <p:cNvPicPr preferRelativeResize="0"/>
          <p:nvPr/>
        </p:nvPicPr>
        <p:blipFill>
          <a:blip r:embed="rId4">
            <a:alphaModFix/>
          </a:blip>
          <a:stretch>
            <a:fillRect/>
          </a:stretch>
        </p:blipFill>
        <p:spPr>
          <a:xfrm>
            <a:off x="479249" y="2203375"/>
            <a:ext cx="5061550" cy="256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Problemas relacionados- Problema de las 1000 reinas</a:t>
            </a:r>
            <a:endParaRPr/>
          </a:p>
        </p:txBody>
      </p:sp>
      <p:sp>
        <p:nvSpPr>
          <p:cNvPr id="328" name="Google Shape;328;p20"/>
          <p:cNvSpPr txBox="1"/>
          <p:nvPr>
            <p:ph idx="1" type="body"/>
          </p:nvPr>
        </p:nvSpPr>
        <p:spPr>
          <a:xfrm>
            <a:off x="832325" y="1990050"/>
            <a:ext cx="3689700" cy="27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Definición</a:t>
            </a:r>
            <a:r>
              <a:rPr b="1" lang="es"/>
              <a:t>: </a:t>
            </a:r>
            <a:r>
              <a:rPr lang="es"/>
              <a:t>consiste en ubicar en un tablero de ajedrez de 1000x1000, 1000 reinas sin que se </a:t>
            </a:r>
            <a:r>
              <a:rPr lang="es"/>
              <a:t>amenacen</a:t>
            </a:r>
            <a:r>
              <a:rPr lang="es"/>
              <a:t>. </a:t>
            </a:r>
            <a:endParaRPr/>
          </a:p>
          <a:p>
            <a:pPr indent="0" lvl="0" marL="0" rtl="0" algn="l">
              <a:spcBef>
                <a:spcPts val="1600"/>
              </a:spcBef>
              <a:spcAft>
                <a:spcPts val="0"/>
              </a:spcAft>
              <a:buNone/>
            </a:pPr>
            <a:r>
              <a:rPr b="1" lang="es"/>
              <a:t>Restricciones:</a:t>
            </a:r>
            <a:r>
              <a:rPr lang="es"/>
              <a:t> la </a:t>
            </a:r>
            <a:r>
              <a:rPr lang="es"/>
              <a:t>solución</a:t>
            </a:r>
            <a:r>
              <a:rPr lang="es"/>
              <a:t> debe ser polinomial. </a:t>
            </a:r>
            <a:endParaRPr/>
          </a:p>
          <a:p>
            <a:pPr indent="0" lvl="0" marL="0" rtl="0" algn="l">
              <a:spcBef>
                <a:spcPts val="1600"/>
              </a:spcBef>
              <a:spcAft>
                <a:spcPts val="0"/>
              </a:spcAft>
              <a:buNone/>
            </a:pPr>
            <a:r>
              <a:rPr b="1" lang="es"/>
              <a:t>Recompensa:</a:t>
            </a:r>
            <a:r>
              <a:rPr lang="es"/>
              <a:t> 1 millon de dolares. </a:t>
            </a:r>
            <a:endParaRPr/>
          </a:p>
          <a:p>
            <a:pPr indent="0" lvl="0" marL="0" rtl="0" algn="l">
              <a:spcBef>
                <a:spcPts val="1600"/>
              </a:spcBef>
              <a:spcAft>
                <a:spcPts val="1600"/>
              </a:spcAft>
              <a:buNone/>
            </a:pPr>
            <a:r>
              <a:t/>
            </a:r>
            <a:endParaRPr/>
          </a:p>
        </p:txBody>
      </p:sp>
      <p:pic>
        <p:nvPicPr>
          <p:cNvPr descr="¿Te gusta el ajedrez? Pues atento: Si resuelves este enigma, ¡podrás ganar 1 millón de dólares! Investigadores de la Universidad de St. Andrews ofrecen esta jugosa recompensa para quien pueda desarrollar un algoritmo que supere al viejo acertijo del ajedrez conocido como “el problema de las ocho reinas”. &#10;&#10;¡Suscríbete al canal!&#10;&#10;Sigue a Eduardo Sáenz de Cabezón:&#10;http://twitter.com/edusadeci&#10;Síguenos en Facebook:&#10;www.facebook.com/DerivandoYouTube" id="329" name="Google Shape;329;p20" title="El problema de las 1000 reinas. ¡Un millón de dólares en juego!">
            <a:hlinkClick r:id="rId3"/>
          </p:cNvPr>
          <p:cNvPicPr preferRelativeResize="0"/>
          <p:nvPr/>
        </p:nvPicPr>
        <p:blipFill>
          <a:blip r:embed="rId4">
            <a:alphaModFix/>
          </a:blip>
          <a:stretch>
            <a:fillRect/>
          </a:stretch>
        </p:blipFill>
        <p:spPr>
          <a:xfrm>
            <a:off x="4875625" y="1836125"/>
            <a:ext cx="3824075" cy="286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