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66" d="100"/>
          <a:sy n="66" d="100"/>
        </p:scale>
        <p:origin x="84" y="120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Wednesday, May 5,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393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Wednesday, May 5,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390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Wednesday, May 5,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078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Wednesday, May 5,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256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Wednesday, May 5,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24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Wednesday, May 5,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761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Wednesday, May 5, 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828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Wednesday, May 5,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198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Wednesday, May 5,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815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Wednesday, May 5,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665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Wednesday, May 5,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108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Wednesday, May 5, 2021</a:t>
            </a:fld>
            <a:endParaRPr lang="en-US" cap="al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92937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8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Rectangle 12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A18F50-59FE-4A55-A12B-61DB8F40DE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9821" y="451886"/>
            <a:ext cx="6731436" cy="2619495"/>
          </a:xfrm>
        </p:spPr>
        <p:txBody>
          <a:bodyPr vert="horz" lIns="0" tIns="0" rIns="0" bIns="0" rtlCol="0" anchor="b">
            <a:noAutofit/>
          </a:bodyPr>
          <a:lstStyle/>
          <a:p>
            <a:pPr algn="l">
              <a:lnSpc>
                <a:spcPct val="90000"/>
              </a:lnSpc>
            </a:pPr>
            <a:r>
              <a:rPr lang="en-US" sz="2800" spc="700" dirty="0" err="1"/>
              <a:t>Papel</a:t>
            </a:r>
            <a:r>
              <a:rPr lang="en-US" sz="2800" spc="700" dirty="0"/>
              <a:t> del </a:t>
            </a:r>
            <a:r>
              <a:rPr lang="en-US" sz="2800" spc="700" dirty="0" err="1"/>
              <a:t>ácido</a:t>
            </a:r>
            <a:r>
              <a:rPr lang="en-US" sz="2800" spc="700" dirty="0"/>
              <a:t> </a:t>
            </a:r>
            <a:r>
              <a:rPr lang="en-US" sz="2800" spc="700" dirty="0" err="1"/>
              <a:t>úrico</a:t>
            </a:r>
            <a:r>
              <a:rPr lang="en-US" sz="2800" spc="700" dirty="0"/>
              <a:t> </a:t>
            </a:r>
            <a:r>
              <a:rPr lang="en-US" sz="2800" spc="700" dirty="0" err="1"/>
              <a:t>como</a:t>
            </a:r>
            <a:r>
              <a:rPr lang="en-US" sz="2800" spc="700" dirty="0"/>
              <a:t> </a:t>
            </a:r>
            <a:r>
              <a:rPr lang="en-US" sz="2800" spc="700" dirty="0" err="1"/>
              <a:t>modificador</a:t>
            </a:r>
            <a:r>
              <a:rPr lang="en-US" sz="2800" spc="700" dirty="0"/>
              <a:t> de la </a:t>
            </a:r>
            <a:r>
              <a:rPr lang="en-US" sz="2800" spc="700" dirty="0" err="1"/>
              <a:t>relación</a:t>
            </a:r>
            <a:r>
              <a:rPr lang="en-US" sz="2800" spc="700" dirty="0"/>
              <a:t> entre </a:t>
            </a:r>
            <a:r>
              <a:rPr lang="en-US" sz="2800" spc="700" dirty="0" err="1"/>
              <a:t>acumulación</a:t>
            </a:r>
            <a:r>
              <a:rPr lang="en-US" sz="2800" spc="700" dirty="0"/>
              <a:t> de </a:t>
            </a:r>
            <a:r>
              <a:rPr lang="en-US" sz="2800" spc="700" dirty="0" err="1"/>
              <a:t>adiposidad</a:t>
            </a:r>
            <a:r>
              <a:rPr lang="en-US" sz="2800" spc="700" dirty="0"/>
              <a:t> visceral e </a:t>
            </a:r>
            <a:r>
              <a:rPr lang="en-US" sz="2800" spc="700" dirty="0" err="1"/>
              <a:t>hígado</a:t>
            </a:r>
            <a:r>
              <a:rPr lang="en-US" sz="2800" spc="700" dirty="0"/>
              <a:t> </a:t>
            </a:r>
            <a:r>
              <a:rPr lang="en-US" sz="2800" spc="700" dirty="0" err="1"/>
              <a:t>graso</a:t>
            </a:r>
            <a:r>
              <a:rPr lang="en-US" sz="2800" spc="700" dirty="0"/>
              <a:t> no </a:t>
            </a:r>
            <a:r>
              <a:rPr lang="en-US" sz="2800" spc="700" dirty="0" err="1"/>
              <a:t>alcohólico</a:t>
            </a:r>
            <a:endParaRPr lang="en-US" sz="2800" spc="7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9781CE-7A5D-4CA6-B976-4DC39643D2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9821" y="3678981"/>
            <a:ext cx="6965477" cy="3322219"/>
          </a:xfrm>
        </p:spPr>
        <p:txBody>
          <a:bodyPr vert="horz" lIns="0" tIns="0" rIns="0" bIns="0" rtlCol="0">
            <a:normAutofit/>
          </a:bodyPr>
          <a:lstStyle/>
          <a:p>
            <a:pPr algn="l">
              <a:lnSpc>
                <a:spcPct val="120000"/>
              </a:lnSpc>
            </a:pPr>
            <a:r>
              <a:rPr lang="en-US" sz="2400" b="1" dirty="0" err="1"/>
              <a:t>Figuras</a:t>
            </a:r>
            <a:endParaRPr lang="en-US" sz="2400" b="1" dirty="0"/>
          </a:p>
          <a:p>
            <a:pPr algn="l">
              <a:lnSpc>
                <a:spcPct val="120000"/>
              </a:lnSpc>
            </a:pPr>
            <a:endParaRPr lang="en-US" sz="3200" b="1" dirty="0"/>
          </a:p>
          <a:p>
            <a:pPr indent="-2286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400" dirty="0" err="1"/>
              <a:t>Alumno</a:t>
            </a:r>
            <a:r>
              <a:rPr lang="en-US" sz="1400" dirty="0"/>
              <a:t>: </a:t>
            </a:r>
            <a:r>
              <a:rPr lang="en-US" sz="1400" dirty="0" err="1"/>
              <a:t>pQFB</a:t>
            </a:r>
            <a:r>
              <a:rPr lang="en-US" sz="1400" dirty="0"/>
              <a:t> Fernández Chirino Luisa</a:t>
            </a:r>
          </a:p>
          <a:p>
            <a:pPr indent="-2286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Tutor: Dr Omar </a:t>
            </a:r>
            <a:r>
              <a:rPr lang="en-US" sz="1400" dirty="0" err="1"/>
              <a:t>Yaxmehen</a:t>
            </a:r>
            <a:r>
              <a:rPr lang="en-US" sz="1400" dirty="0"/>
              <a:t> Bello </a:t>
            </a:r>
            <a:r>
              <a:rPr lang="en-US" sz="1400" dirty="0" err="1"/>
              <a:t>Chavolla</a:t>
            </a:r>
            <a:endParaRPr lang="en-US" sz="14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1707E60-CEC9-4661-AA82-69242EB4B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6116"/>
            <a:ext cx="12191998" cy="461774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chemeClr val="accent2">
                  <a:lumMod val="60000"/>
                  <a:lumOff val="40000"/>
                  <a:alpha val="59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F035CD8-AE30-4146-96F2-036B0CE5E4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300" y="6406115"/>
            <a:ext cx="4076698" cy="464399"/>
          </a:xfrm>
          <a:prstGeom prst="rect">
            <a:avLst/>
          </a:prstGeom>
          <a:gradFill>
            <a:gsLst>
              <a:gs pos="19000">
                <a:schemeClr val="accent6">
                  <a:lumMod val="75000"/>
                  <a:alpha val="61000"/>
                </a:schemeClr>
              </a:gs>
              <a:gs pos="99000">
                <a:schemeClr val="accent6">
                  <a:alpha val="87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3">
            <a:extLst>
              <a:ext uri="{FF2B5EF4-FFF2-40B4-BE49-F238E27FC236}">
                <a16:creationId xmlns:a16="http://schemas.microsoft.com/office/drawing/2014/main" id="{509D7F04-ACF4-48E3-8A01-AAD462CBC3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210" r="5557"/>
          <a:stretch/>
        </p:blipFill>
        <p:spPr>
          <a:xfrm>
            <a:off x="8115300" y="-12515"/>
            <a:ext cx="4076700" cy="6418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44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B02F283-AD3D-43EB-8EB3-EEABE7B685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7267ACD-C9FA-48F7-BA90-C05046F4EE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74922"/>
            <a:ext cx="12198726" cy="1606049"/>
          </a:xfrm>
          <a:prstGeom prst="rect">
            <a:avLst/>
          </a:prstGeom>
          <a:gradFill>
            <a:gsLst>
              <a:gs pos="0">
                <a:schemeClr val="accent5">
                  <a:alpha val="83000"/>
                </a:schemeClr>
              </a:gs>
              <a:gs pos="100000">
                <a:schemeClr val="accent4">
                  <a:alpha val="74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3E17AA8-C417-4F74-9F1B-EAD82A19B7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3270744" y="1998314"/>
            <a:ext cx="1605188" cy="8160125"/>
          </a:xfrm>
          <a:prstGeom prst="rect">
            <a:avLst/>
          </a:prstGeom>
          <a:gradFill>
            <a:gsLst>
              <a:gs pos="5000">
                <a:schemeClr val="accent2">
                  <a:alpha val="68000"/>
                </a:schemeClr>
              </a:gs>
              <a:gs pos="100000">
                <a:schemeClr val="accent5">
                  <a:alpha val="43000"/>
                </a:schemeClr>
              </a:gs>
            </a:gsLst>
            <a:lin ang="9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79F9CB9-0076-49F5-845A-C97CCFC163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742413" y="2532510"/>
            <a:ext cx="1605189" cy="7090015"/>
          </a:xfrm>
          <a:prstGeom prst="rect">
            <a:avLst/>
          </a:prstGeom>
          <a:gradFill>
            <a:gsLst>
              <a:gs pos="42000">
                <a:schemeClr val="accent4">
                  <a:alpha val="0"/>
                </a:schemeClr>
              </a:gs>
              <a:gs pos="99000">
                <a:schemeClr val="accent6">
                  <a:alpha val="48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567348B-D4F9-4978-8FB4-D4031CD133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930450" y="5273748"/>
            <a:ext cx="7275001" cy="1150514"/>
          </a:xfrm>
          <a:prstGeom prst="rect">
            <a:avLst/>
          </a:prstGeom>
          <a:gradFill>
            <a:gsLst>
              <a:gs pos="0">
                <a:schemeClr val="accent5">
                  <a:alpha val="37000"/>
                </a:schemeClr>
              </a:gs>
              <a:gs pos="56000">
                <a:schemeClr val="accent5">
                  <a:alpha val="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1629FE-A8E2-42BD-8F6B-53AAF7E9A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569" y="5553718"/>
            <a:ext cx="7203004" cy="1054645"/>
          </a:xfrm>
        </p:spPr>
        <p:txBody>
          <a:bodyPr vert="horz" lIns="0" tIns="0" rIns="0" bIns="0" rtlCol="0" anchor="ctr">
            <a:normAutofit/>
          </a:bodyPr>
          <a:lstStyle/>
          <a:p>
            <a:r>
              <a:rPr lang="en-US" sz="3200" spc="750">
                <a:solidFill>
                  <a:schemeClr val="bg1"/>
                </a:solidFill>
              </a:rPr>
              <a:t>Figura 1. Histograma de Datos perdidos</a:t>
            </a:r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2645A9F9-5903-4953-809A-42B4CFA074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485" y="212203"/>
            <a:ext cx="9221029" cy="4847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858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AF57B88-1D4C-41FA-A761-EC1DD10C3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chemeClr val="accent2"/>
              </a:gs>
              <a:gs pos="100000">
                <a:schemeClr val="accent6">
                  <a:lumMod val="75000"/>
                  <a:alpha val="8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2548F45-5164-4ABB-8212-7F293FDED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5">
                  <a:alpha val="35000"/>
                </a:schemeClr>
              </a:gs>
              <a:gs pos="100000">
                <a:schemeClr val="accent6"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Chart, bubble chart&#10;&#10;Description automatically generated">
            <a:extLst>
              <a:ext uri="{FF2B5EF4-FFF2-40B4-BE49-F238E27FC236}">
                <a16:creationId xmlns:a16="http://schemas.microsoft.com/office/drawing/2014/main" id="{0F145CD5-2BEB-424B-84E5-87AF04A9A5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20" r="13074"/>
          <a:stretch/>
        </p:blipFill>
        <p:spPr>
          <a:xfrm>
            <a:off x="4038599" y="10"/>
            <a:ext cx="8160026" cy="6875809"/>
          </a:xfrm>
          <a:prstGeom prst="rect">
            <a:avLst/>
          </a:prstGeom>
        </p:spPr>
      </p:pic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5E81CCFB-7BEF-4186-86FB-D09450B4D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9D9D2D-16A9-4A36-AF12-133B53A45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825" y="2950387"/>
            <a:ext cx="3077044" cy="3531403"/>
          </a:xfrm>
        </p:spPr>
        <p:txBody>
          <a:bodyPr vert="horz" lIns="0" tIns="0" rIns="0" bIns="0" rtlCol="0" anchor="t">
            <a:normAutofit/>
          </a:bodyPr>
          <a:lstStyle/>
          <a:p>
            <a:pPr algn="r"/>
            <a:r>
              <a:rPr lang="en-US" sz="2500" spc="750" dirty="0" err="1">
                <a:solidFill>
                  <a:schemeClr val="bg1"/>
                </a:solidFill>
              </a:rPr>
              <a:t>Figura</a:t>
            </a:r>
            <a:r>
              <a:rPr lang="en-US" sz="2500" spc="750" dirty="0">
                <a:solidFill>
                  <a:schemeClr val="bg1"/>
                </a:solidFill>
              </a:rPr>
              <a:t> 2. </a:t>
            </a:r>
            <a:r>
              <a:rPr lang="en-US" sz="2500" spc="750" dirty="0" err="1">
                <a:solidFill>
                  <a:schemeClr val="bg1"/>
                </a:solidFill>
              </a:rPr>
              <a:t>Matriz</a:t>
            </a:r>
            <a:r>
              <a:rPr lang="en-US" sz="2500" spc="750" dirty="0">
                <a:solidFill>
                  <a:schemeClr val="bg1"/>
                </a:solidFill>
              </a:rPr>
              <a:t> de </a:t>
            </a:r>
            <a:r>
              <a:rPr lang="en-US" sz="2500" spc="750" dirty="0" err="1">
                <a:solidFill>
                  <a:schemeClr val="bg1"/>
                </a:solidFill>
              </a:rPr>
              <a:t>correlación</a:t>
            </a:r>
            <a:r>
              <a:rPr lang="en-US" sz="2500" spc="750" dirty="0">
                <a:solidFill>
                  <a:schemeClr val="bg1"/>
                </a:solidFill>
              </a:rPr>
              <a:t> de Pearson</a:t>
            </a:r>
          </a:p>
        </p:txBody>
      </p:sp>
    </p:spTree>
    <p:extLst>
      <p:ext uri="{BB962C8B-B14F-4D97-AF65-F5344CB8AC3E}">
        <p14:creationId xmlns:p14="http://schemas.microsoft.com/office/powerpoint/2010/main" val="1664162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BB02F283-AD3D-43EB-8EB3-EEABE7B685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7267ACD-C9FA-48F7-BA90-C05046F4EE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74922"/>
            <a:ext cx="12198726" cy="1606049"/>
          </a:xfrm>
          <a:prstGeom prst="rect">
            <a:avLst/>
          </a:prstGeom>
          <a:gradFill>
            <a:gsLst>
              <a:gs pos="0">
                <a:schemeClr val="accent5">
                  <a:alpha val="83000"/>
                </a:schemeClr>
              </a:gs>
              <a:gs pos="100000">
                <a:schemeClr val="accent4">
                  <a:alpha val="74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3E17AA8-C417-4F74-9F1B-EAD82A19B7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3270744" y="1998314"/>
            <a:ext cx="1605188" cy="8160125"/>
          </a:xfrm>
          <a:prstGeom prst="rect">
            <a:avLst/>
          </a:prstGeom>
          <a:gradFill>
            <a:gsLst>
              <a:gs pos="5000">
                <a:schemeClr val="accent2">
                  <a:alpha val="68000"/>
                </a:schemeClr>
              </a:gs>
              <a:gs pos="100000">
                <a:schemeClr val="accent5">
                  <a:alpha val="43000"/>
                </a:schemeClr>
              </a:gs>
            </a:gsLst>
            <a:lin ang="9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D79F9CB9-0076-49F5-845A-C97CCFC163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742413" y="2532510"/>
            <a:ext cx="1605189" cy="7090015"/>
          </a:xfrm>
          <a:prstGeom prst="rect">
            <a:avLst/>
          </a:prstGeom>
          <a:gradFill>
            <a:gsLst>
              <a:gs pos="42000">
                <a:schemeClr val="accent4">
                  <a:alpha val="0"/>
                </a:schemeClr>
              </a:gs>
              <a:gs pos="99000">
                <a:schemeClr val="accent6">
                  <a:alpha val="48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567348B-D4F9-4978-8FB4-D4031CD133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930450" y="5273748"/>
            <a:ext cx="7275001" cy="1150514"/>
          </a:xfrm>
          <a:prstGeom prst="rect">
            <a:avLst/>
          </a:prstGeom>
          <a:gradFill>
            <a:gsLst>
              <a:gs pos="0">
                <a:schemeClr val="accent5">
                  <a:alpha val="37000"/>
                </a:schemeClr>
              </a:gs>
              <a:gs pos="56000">
                <a:schemeClr val="accent5">
                  <a:alpha val="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9E186B-48EB-4C36-88D0-3AC44BF23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569" y="5553718"/>
            <a:ext cx="7203004" cy="1054645"/>
          </a:xfrm>
        </p:spPr>
        <p:txBody>
          <a:bodyPr vert="horz" lIns="0" tIns="0" rIns="0" bIns="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700" spc="750">
                <a:solidFill>
                  <a:schemeClr val="bg1"/>
                </a:solidFill>
              </a:rPr>
              <a:t>Figura 3. Caracterización de Clusters</a:t>
            </a:r>
          </a:p>
        </p:txBody>
      </p:sp>
      <p:pic>
        <p:nvPicPr>
          <p:cNvPr id="17" name="Content Placeholder 16" descr="Chart, box and whisker chart&#10;&#10;Description automatically generated">
            <a:extLst>
              <a:ext uri="{FF2B5EF4-FFF2-40B4-BE49-F238E27FC236}">
                <a16:creationId xmlns:a16="http://schemas.microsoft.com/office/drawing/2014/main" id="{312D5829-F0E8-453C-852F-A362C11BED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3279" y="30789"/>
            <a:ext cx="7805442" cy="5210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946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B02F283-AD3D-43EB-8EB3-EEABE7B685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7267ACD-C9FA-48F7-BA90-C05046F4EE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74922"/>
            <a:ext cx="12198726" cy="1606049"/>
          </a:xfrm>
          <a:prstGeom prst="rect">
            <a:avLst/>
          </a:prstGeom>
          <a:gradFill>
            <a:gsLst>
              <a:gs pos="0">
                <a:schemeClr val="accent5">
                  <a:alpha val="83000"/>
                </a:schemeClr>
              </a:gs>
              <a:gs pos="100000">
                <a:schemeClr val="accent4">
                  <a:alpha val="74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3E17AA8-C417-4F74-9F1B-EAD82A19B7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3270744" y="1998314"/>
            <a:ext cx="1605188" cy="8160125"/>
          </a:xfrm>
          <a:prstGeom prst="rect">
            <a:avLst/>
          </a:prstGeom>
          <a:gradFill>
            <a:gsLst>
              <a:gs pos="5000">
                <a:schemeClr val="accent2">
                  <a:alpha val="68000"/>
                </a:schemeClr>
              </a:gs>
              <a:gs pos="100000">
                <a:schemeClr val="accent5">
                  <a:alpha val="43000"/>
                </a:schemeClr>
              </a:gs>
            </a:gsLst>
            <a:lin ang="9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79F9CB9-0076-49F5-845A-C97CCFC163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742413" y="2532510"/>
            <a:ext cx="1605189" cy="7090015"/>
          </a:xfrm>
          <a:prstGeom prst="rect">
            <a:avLst/>
          </a:prstGeom>
          <a:gradFill>
            <a:gsLst>
              <a:gs pos="42000">
                <a:schemeClr val="accent4">
                  <a:alpha val="0"/>
                </a:schemeClr>
              </a:gs>
              <a:gs pos="99000">
                <a:schemeClr val="accent6">
                  <a:alpha val="48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567348B-D4F9-4978-8FB4-D4031CD133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930450" y="5273748"/>
            <a:ext cx="7275001" cy="1150514"/>
          </a:xfrm>
          <a:prstGeom prst="rect">
            <a:avLst/>
          </a:prstGeom>
          <a:gradFill>
            <a:gsLst>
              <a:gs pos="0">
                <a:schemeClr val="accent5">
                  <a:alpha val="37000"/>
                </a:schemeClr>
              </a:gs>
              <a:gs pos="56000">
                <a:schemeClr val="accent5">
                  <a:alpha val="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5E7ACC-CCE0-4B28-91BF-1B43A07EE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569" y="5553718"/>
            <a:ext cx="7203004" cy="1054645"/>
          </a:xfrm>
        </p:spPr>
        <p:txBody>
          <a:bodyPr vert="horz" lIns="0" tIns="0" rIns="0" bIns="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500" spc="750">
                <a:solidFill>
                  <a:schemeClr val="bg1"/>
                </a:solidFill>
              </a:rPr>
              <a:t>Figura 4. Estadíos de Esteatosis/fibrosis y niveles séricos de ácido úrico</a:t>
            </a:r>
          </a:p>
        </p:txBody>
      </p:sp>
      <p:pic>
        <p:nvPicPr>
          <p:cNvPr id="9" name="Content Placeholder 8" descr="Chart, box and whisker chart&#10;&#10;Description automatically generated">
            <a:extLst>
              <a:ext uri="{FF2B5EF4-FFF2-40B4-BE49-F238E27FC236}">
                <a16:creationId xmlns:a16="http://schemas.microsoft.com/office/drawing/2014/main" id="{6021D155-9495-4FD4-AAF6-F20ECA1EDD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517" y="82789"/>
            <a:ext cx="10312965" cy="5156483"/>
          </a:xfrm>
        </p:spPr>
      </p:pic>
    </p:spTree>
    <p:extLst>
      <p:ext uri="{BB962C8B-B14F-4D97-AF65-F5344CB8AC3E}">
        <p14:creationId xmlns:p14="http://schemas.microsoft.com/office/powerpoint/2010/main" val="3416294314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AnalogousFromDarkSeedLeftStep">
      <a:dk1>
        <a:srgbClr val="000000"/>
      </a:dk1>
      <a:lt1>
        <a:srgbClr val="FFFFFF"/>
      </a:lt1>
      <a:dk2>
        <a:srgbClr val="413224"/>
      </a:dk2>
      <a:lt2>
        <a:srgbClr val="E8E2E7"/>
      </a:lt2>
      <a:accent1>
        <a:srgbClr val="45B550"/>
      </a:accent1>
      <a:accent2>
        <a:srgbClr val="5FB339"/>
      </a:accent2>
      <a:accent3>
        <a:srgbClr val="8EAB41"/>
      </a:accent3>
      <a:accent4>
        <a:srgbClr val="B3A239"/>
      </a:accent4>
      <a:accent5>
        <a:srgbClr val="C5804B"/>
      </a:accent5>
      <a:accent6>
        <a:srgbClr val="B33B39"/>
      </a:accent6>
      <a:hlink>
        <a:srgbClr val="A37836"/>
      </a:hlink>
      <a:folHlink>
        <a:srgbClr val="7F7F7F"/>
      </a:folHlink>
    </a:clrScheme>
    <a:fontScheme name="Avenir">
      <a:majorFont>
        <a:latin typeface="Tw Cen MT"/>
        <a:ea typeface=""/>
        <a:cs typeface=""/>
      </a:majorFont>
      <a:minorFont>
        <a:latin typeface="Tw Cen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35</TotalTime>
  <Words>68</Words>
  <Application>Microsoft Office PowerPoint</Application>
  <PresentationFormat>Widescreen</PresentationFormat>
  <Paragraphs>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Tw Cen MT</vt:lpstr>
      <vt:lpstr>GradientRiseVTI</vt:lpstr>
      <vt:lpstr>Papel del ácido úrico como modificador de la relación entre acumulación de adiposidad visceral e hígado graso no alcohólico</vt:lpstr>
      <vt:lpstr>Figura 1. Histograma de Datos perdidos</vt:lpstr>
      <vt:lpstr>Figura 2. Matriz de correlación de Pearson</vt:lpstr>
      <vt:lpstr>Figura 3. Caracterización de Clusters</vt:lpstr>
      <vt:lpstr>Figura 4. Estadíos de Esteatosis/fibrosis y niveles séricos de ácido úrico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Papel del ácido úrico como modificador de la relación entre acumulación de adiposidad visceral e hígado graso no alcohólico</dc:title>
  <dc:creator>Luisa Fernández</dc:creator>
  <cp:lastModifiedBy>Luisa Fernández</cp:lastModifiedBy>
  <cp:revision>4</cp:revision>
  <dcterms:created xsi:type="dcterms:W3CDTF">2021-05-05T16:03:34Z</dcterms:created>
  <dcterms:modified xsi:type="dcterms:W3CDTF">2021-05-05T16:39:07Z</dcterms:modified>
</cp:coreProperties>
</file>