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7/7/2017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endParaRPr lang="es-GT" dirty="0"/>
          </a:p>
        </p:txBody>
      </p:sp>
      <p:sp>
        <p:nvSpPr>
          <p:cNvPr id="6" name="CuadroTexto 5"/>
          <p:cNvSpPr txBox="1"/>
          <p:nvPr/>
        </p:nvSpPr>
        <p:spPr>
          <a:xfrm>
            <a:off x="317500" y="4568272"/>
            <a:ext cx="7454900" cy="1815882"/>
          </a:xfrm>
          <a:prstGeom prst="rect">
            <a:avLst/>
          </a:prstGeom>
          <a:noFill/>
        </p:spPr>
        <p:txBody>
          <a:bodyPr wrap="square" rtlCol="0">
            <a:spAutoFit/>
          </a:bodyPr>
          <a:lstStyle/>
          <a:p>
            <a:r>
              <a:rPr lang="es-GT" sz="2800" dirty="0" smtClean="0"/>
              <a:t>Nombre: Luisa Fernanda Salome </a:t>
            </a:r>
            <a:r>
              <a:rPr lang="es-GT" sz="2800" dirty="0" err="1" smtClean="0"/>
              <a:t>Amezquita</a:t>
            </a:r>
            <a:r>
              <a:rPr lang="es-GT" sz="2800" dirty="0" smtClean="0"/>
              <a:t> Castro</a:t>
            </a:r>
          </a:p>
          <a:p>
            <a:r>
              <a:rPr lang="en-US" sz="2800" dirty="0" err="1" smtClean="0"/>
              <a:t>Grado</a:t>
            </a:r>
            <a:r>
              <a:rPr lang="en-US" sz="2800" dirty="0" smtClean="0"/>
              <a:t>: 5Tto </a:t>
            </a:r>
            <a:r>
              <a:rPr lang="en-US" sz="2800" dirty="0" err="1" smtClean="0"/>
              <a:t>Bachillerato</a:t>
            </a:r>
            <a:r>
              <a:rPr lang="en-US" sz="2800" dirty="0" smtClean="0"/>
              <a:t> en </a:t>
            </a:r>
            <a:r>
              <a:rPr lang="en-US" sz="2800" dirty="0" err="1" smtClean="0"/>
              <a:t>Computacion</a:t>
            </a:r>
            <a:r>
              <a:rPr lang="en-US" sz="2800" dirty="0" smtClean="0"/>
              <a:t>   </a:t>
            </a:r>
            <a:r>
              <a:rPr lang="en-US" sz="2800" dirty="0" err="1" smtClean="0"/>
              <a:t>Seccion</a:t>
            </a:r>
            <a:r>
              <a:rPr lang="en-US" sz="2800" dirty="0" smtClean="0"/>
              <a:t>: A</a:t>
            </a:r>
          </a:p>
          <a:p>
            <a:r>
              <a:rPr lang="en-US" sz="2800" dirty="0" smtClean="0"/>
              <a:t>Clave: 3</a:t>
            </a:r>
            <a:endParaRPr lang="es-GT" sz="2800" dirty="0"/>
          </a:p>
        </p:txBody>
      </p:sp>
    </p:spTree>
    <p:extLst>
      <p:ext uri="{BB962C8B-B14F-4D97-AF65-F5344CB8AC3E}">
        <p14:creationId xmlns:p14="http://schemas.microsoft.com/office/powerpoint/2010/main" val="393888375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86008" y="1608435"/>
            <a:ext cx="7468011" cy="1754326"/>
          </a:xfrm>
          <a:prstGeom prst="rect">
            <a:avLst/>
          </a:prstGeom>
          <a:noFill/>
        </p:spPr>
        <p:txBody>
          <a:bodyPr wrap="square" lIns="91440" tIns="45720" rIns="91440" bIns="45720">
            <a:spAutoFit/>
          </a:bodyPr>
          <a:lstStyle/>
          <a:p>
            <a:pPr algn="ctr"/>
            <a:r>
              <a:rPr lang="es-ES" sz="5400" b="1" cap="none" spc="0" dirty="0" smtClean="0">
                <a:ln w="13462">
                  <a:solidFill>
                    <a:schemeClr val="accent2"/>
                  </a:solidFill>
                  <a:prstDash val="solid"/>
                </a:ln>
                <a:solidFill>
                  <a:schemeClr val="tx1">
                    <a:lumMod val="85000"/>
                    <a:lumOff val="15000"/>
                  </a:schemeClr>
                </a:solidFill>
                <a:effectLst>
                  <a:outerShdw dist="38100" dir="2700000" algn="bl" rotWithShape="0">
                    <a:schemeClr val="accent5"/>
                  </a:outerShdw>
                </a:effectLst>
              </a:rPr>
              <a:t>Mantenimiento Deductivo</a:t>
            </a:r>
            <a:endParaRPr lang="es-ES" sz="5400" b="1" cap="none" spc="0" dirty="0">
              <a:ln w="13462">
                <a:solidFill>
                  <a:schemeClr val="accent2"/>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28" name="Picture 4" descr="Resultado de imagen para mantenimiento dedu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343" y="4699000"/>
            <a:ext cx="3359352" cy="184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1201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smtClean="0"/>
              <a:t>Mantenimiento</a:t>
            </a:r>
            <a:r>
              <a:rPr lang="en-US" dirty="0" smtClean="0"/>
              <a:t> </a:t>
            </a:r>
            <a:r>
              <a:rPr lang="en-US" dirty="0" err="1" smtClean="0"/>
              <a:t>deductivo</a:t>
            </a:r>
            <a:endParaRPr lang="es-GT" dirty="0"/>
          </a:p>
        </p:txBody>
      </p:sp>
      <p:sp>
        <p:nvSpPr>
          <p:cNvPr id="3" name="Marcador de contenido 2"/>
          <p:cNvSpPr>
            <a:spLocks noGrp="1"/>
          </p:cNvSpPr>
          <p:nvPr>
            <p:ph sz="half" idx="1"/>
          </p:nvPr>
        </p:nvSpPr>
        <p:spPr/>
        <p:txBody>
          <a:bodyPr>
            <a:normAutofit fontScale="70000" lnSpcReduction="20000"/>
          </a:bodyPr>
          <a:lstStyle/>
          <a:p>
            <a:pPr algn="just"/>
            <a:r>
              <a:rPr lang="es-GT" i="1" dirty="0">
                <a:latin typeface="Tw Cen MT (Cuerpo)"/>
                <a:cs typeface="Arial" panose="020B0604020202020204" pitchFamily="34" charset="0"/>
              </a:rPr>
              <a:t>El Mantenimiento </a:t>
            </a:r>
            <a:r>
              <a:rPr lang="es-GT" i="1" dirty="0" err="1">
                <a:latin typeface="Tw Cen MT (Cuerpo)"/>
                <a:cs typeface="Arial" panose="020B0604020202020204" pitchFamily="34" charset="0"/>
              </a:rPr>
              <a:t>detectivo</a:t>
            </a:r>
            <a:r>
              <a:rPr lang="es-GT" i="1" dirty="0">
                <a:latin typeface="Tw Cen MT (Cuerpo)"/>
                <a:cs typeface="Arial" panose="020B0604020202020204" pitchFamily="34" charset="0"/>
              </a:rPr>
              <a:t> es una estrategia alternativa a la hora de reducir la consecuencia negativa, producto de las fallas simultáneas que ocurren en dispositivos de seguridad o dispositivos redundantes.</a:t>
            </a:r>
          </a:p>
          <a:p>
            <a:pPr algn="just"/>
            <a:r>
              <a:rPr lang="es-GT" i="1" dirty="0">
                <a:latin typeface="Tw Cen MT (Cuerpo)"/>
                <a:cs typeface="Arial" panose="020B0604020202020204" pitchFamily="34" charset="0"/>
              </a:rPr>
              <a:t>De acuerdo al ingeniero Alejandro </a:t>
            </a:r>
            <a:r>
              <a:rPr lang="es-GT" i="1" dirty="0" err="1">
                <a:latin typeface="Tw Cen MT (Cuerpo)"/>
                <a:cs typeface="Arial" panose="020B0604020202020204" pitchFamily="34" charset="0"/>
              </a:rPr>
              <a:t>Pistarelli</a:t>
            </a:r>
            <a:r>
              <a:rPr lang="es-GT" i="1" dirty="0">
                <a:latin typeface="Tw Cen MT (Cuerpo)"/>
                <a:cs typeface="Arial" panose="020B0604020202020204" pitchFamily="34" charset="0"/>
              </a:rPr>
              <a:t>, durante XIV Congreso Internacional de Mantenimiento y </a:t>
            </a:r>
            <a:r>
              <a:rPr lang="es-GT" i="1" dirty="0" err="1">
                <a:latin typeface="Tw Cen MT (Cuerpo)"/>
                <a:cs typeface="Arial" panose="020B0604020202020204" pitchFamily="34" charset="0"/>
              </a:rPr>
              <a:t>Expomantener</a:t>
            </a:r>
            <a:r>
              <a:rPr lang="es-GT" i="1" dirty="0">
                <a:latin typeface="Tw Cen MT (Cuerpo)"/>
                <a:cs typeface="Arial" panose="020B0604020202020204" pitchFamily="34" charset="0"/>
              </a:rPr>
              <a:t> 2012, este tipo de metodología es vital a la hora de reducir las consecuencias de los fallos ocultos, sin embargo, su aplicabilidad en cuanto a Mantenimiento se deriva específicamente en dispositivos redundantes y de protección, en los cuales pueden ocurrir fallos que pasan inadvertidos.</a:t>
            </a:r>
          </a:p>
          <a:p>
            <a:pPr algn="just"/>
            <a:r>
              <a:rPr lang="es-GT" i="1" dirty="0">
                <a:latin typeface="Tw Cen MT (Cuerpo)"/>
                <a:cs typeface="Arial" panose="020B0604020202020204" pitchFamily="34" charset="0"/>
              </a:rPr>
              <a:t>"La estrategia surge como una alternativa a los tipos de estrategia de Mantenimiento tradicionales como el Mantenimiento preventivo y se basan en variables diferentes a los manejos tradicionales": Aseguró el experto.</a:t>
            </a:r>
          </a:p>
          <a:p>
            <a:endParaRPr lang="es-GT" dirty="0"/>
          </a:p>
        </p:txBody>
      </p:sp>
      <p:pic>
        <p:nvPicPr>
          <p:cNvPr id="2050" name="Picture 2" descr="Imagen relacionad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35006" y="2576512"/>
            <a:ext cx="3171825"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79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xit" presetSubtype="0" fill="hold" nodeType="clickEffect">
                                  <p:stCondLst>
                                    <p:cond delay="0"/>
                                  </p:stCondLst>
                                  <p:childTnLst>
                                    <p:animEffect transition="out" filter="fade">
                                      <p:cBhvr>
                                        <p:cTn id="26" dur="2000"/>
                                        <p:tgtEl>
                                          <p:spTgt spid="2050"/>
                                        </p:tgtEl>
                                      </p:cBhvr>
                                    </p:animEffect>
                                    <p:anim calcmode="lin" valueType="num">
                                      <p:cBhvr>
                                        <p:cTn id="27" dur="2000"/>
                                        <p:tgtEl>
                                          <p:spTgt spid="205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8" dur="2000"/>
                                        <p:tgtEl>
                                          <p:spTgt spid="2050"/>
                                        </p:tgtEl>
                                        <p:attrNameLst>
                                          <p:attrName>ppt_h</p:attrName>
                                        </p:attrNameLst>
                                      </p:cBhvr>
                                      <p:tavLst>
                                        <p:tav tm="0">
                                          <p:val>
                                            <p:strVal val="ppt_h"/>
                                          </p:val>
                                        </p:tav>
                                        <p:tav tm="100000">
                                          <p:val>
                                            <p:strVal val="ppt_h"/>
                                          </p:val>
                                        </p:tav>
                                      </p:tavLst>
                                    </p:anim>
                                    <p:set>
                                      <p:cBhvr>
                                        <p:cTn id="29" dur="1" fill="hold">
                                          <p:stCondLst>
                                            <p:cond delay="19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471509"/>
            <a:ext cx="3585972" cy="1737360"/>
          </a:xfrm>
        </p:spPr>
        <p:txBody>
          <a:bodyPr/>
          <a:lstStyle/>
          <a:p>
            <a:r>
              <a:rPr lang="es-ES" dirty="0"/>
              <a:t>Sistema deductivo</a:t>
            </a:r>
            <a:br>
              <a:rPr lang="es-ES" dirty="0"/>
            </a:br>
            <a:r>
              <a:rPr lang="es-ES" dirty="0"/>
              <a:t/>
            </a:r>
            <a:br>
              <a:rPr lang="es-ES" dirty="0"/>
            </a:br>
            <a:endParaRPr lang="es-GT" dirty="0"/>
          </a:p>
        </p:txBody>
      </p:sp>
      <p:sp>
        <p:nvSpPr>
          <p:cNvPr id="3" name="Marcador de contenido 2"/>
          <p:cNvSpPr>
            <a:spLocks noGrp="1"/>
          </p:cNvSpPr>
          <p:nvPr>
            <p:ph idx="1"/>
          </p:nvPr>
        </p:nvSpPr>
        <p:spPr/>
        <p:txBody>
          <a:bodyPr/>
          <a:lstStyle/>
          <a:p>
            <a:endParaRPr lang="es-GT" dirty="0"/>
          </a:p>
        </p:txBody>
      </p:sp>
      <p:sp>
        <p:nvSpPr>
          <p:cNvPr id="4" name="Marcador de texto 3"/>
          <p:cNvSpPr>
            <a:spLocks noGrp="1"/>
          </p:cNvSpPr>
          <p:nvPr>
            <p:ph type="body" sz="half" idx="2"/>
          </p:nvPr>
        </p:nvSpPr>
        <p:spPr>
          <a:xfrm>
            <a:off x="1024128" y="1270000"/>
            <a:ext cx="4389120" cy="4749800"/>
          </a:xfrm>
        </p:spPr>
        <p:txBody>
          <a:bodyPr>
            <a:normAutofit fontScale="92500"/>
          </a:bodyPr>
          <a:lstStyle/>
          <a:p>
            <a:r>
              <a:rPr lang="es-GT" sz="1500" dirty="0"/>
              <a:t>Un sistema deductivo (también nombrado como aparato deductivo de un sistema formal) está constituido de axiomas y reglas de inferencia que pueden ser usados para derivar los teoremas del sistema</a:t>
            </a:r>
            <a:r>
              <a:rPr lang="es-GT" sz="1500" dirty="0" smtClean="0"/>
              <a:t>.</a:t>
            </a:r>
            <a:endParaRPr lang="es-GT" sz="1500" dirty="0"/>
          </a:p>
          <a:p>
            <a:r>
              <a:rPr lang="es-GT" sz="1500" dirty="0"/>
              <a:t>Tal sistema deductivo tiene como propósito preservar ciertas cualidades deductivas en las fórmulas que son expresas en el sistema. Normalmente la calidad en la cual estamos preocupados es la verdad en oposición a la falsedad. No obstante, otras modalidades, tales como justificación o creencia, pueden ser preservadas alternativamente</a:t>
            </a:r>
            <a:r>
              <a:rPr lang="es-GT" sz="1500" dirty="0" smtClean="0"/>
              <a:t>.</a:t>
            </a:r>
            <a:endParaRPr lang="es-GT" sz="1500" dirty="0"/>
          </a:p>
          <a:p>
            <a:r>
              <a:rPr lang="es-GT" sz="1500" dirty="0"/>
              <a:t>A fin de mantener su integridad deductiva, un aparato deductivo debe ser definido sin referencia a ninguna interpretación pretendida del lenguaje. El objetivo es garantizar que cada línea de un cálculo lógico es meramente una consecuencia lógica de las líneas que la preceden. No debería haber ningún elemento perteneciente a cualquier interpretación del lenguaje encubierto en la naturaleza deductiva del sistema</a:t>
            </a:r>
            <a:r>
              <a:rPr lang="es-GT" dirty="0"/>
              <a:t>.</a:t>
            </a:r>
          </a:p>
        </p:txBody>
      </p:sp>
    </p:spTree>
    <p:extLst>
      <p:ext uri="{BB962C8B-B14F-4D97-AF65-F5344CB8AC3E}">
        <p14:creationId xmlns:p14="http://schemas.microsoft.com/office/powerpoint/2010/main" val="4113000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4">
                                            <p:txEl>
                                              <p:pRg st="0" end="0"/>
                                            </p:txEl>
                                          </p:spTgt>
                                        </p:tgtEl>
                                        <p:attrNameLst>
                                          <p:attrName>ppt_x</p:attrName>
                                          <p:attrName>ppt_y</p:attrName>
                                        </p:attrNameLst>
                                      </p:cBhvr>
                                    </p:animMotion>
                                    <p:animRot by="1500000">
                                      <p:cBhvr>
                                        <p:cTn id="12" dur="125" fill="hold">
                                          <p:stCondLst>
                                            <p:cond delay="0"/>
                                          </p:stCondLst>
                                        </p:cTn>
                                        <p:tgtEl>
                                          <p:spTgt spid="4">
                                            <p:txEl>
                                              <p:pRg st="0" end="0"/>
                                            </p:txEl>
                                          </p:spTgt>
                                        </p:tgtEl>
                                        <p:attrNameLst>
                                          <p:attrName>r</p:attrName>
                                        </p:attrNameLst>
                                      </p:cBhvr>
                                    </p:animRot>
                                    <p:animRot by="-1500000">
                                      <p:cBhvr>
                                        <p:cTn id="13" dur="125" fill="hold">
                                          <p:stCondLst>
                                            <p:cond delay="125"/>
                                          </p:stCondLst>
                                        </p:cTn>
                                        <p:tgtEl>
                                          <p:spTgt spid="4">
                                            <p:txEl>
                                              <p:pRg st="0" end="0"/>
                                            </p:txEl>
                                          </p:spTgt>
                                        </p:tgtEl>
                                        <p:attrNameLst>
                                          <p:attrName>r</p:attrName>
                                        </p:attrNameLst>
                                      </p:cBhvr>
                                    </p:animRot>
                                    <p:animRot by="-1500000">
                                      <p:cBhvr>
                                        <p:cTn id="14" dur="125" fill="hold">
                                          <p:stCondLst>
                                            <p:cond delay="250"/>
                                          </p:stCondLst>
                                        </p:cTn>
                                        <p:tgtEl>
                                          <p:spTgt spid="4">
                                            <p:txEl>
                                              <p:pRg st="0" end="0"/>
                                            </p:txEl>
                                          </p:spTgt>
                                        </p:tgtEl>
                                        <p:attrNameLst>
                                          <p:attrName>r</p:attrName>
                                        </p:attrNameLst>
                                      </p:cBhvr>
                                    </p:animRot>
                                    <p:animRot by="1500000">
                                      <p:cBhvr>
                                        <p:cTn id="15" dur="125" fill="hold">
                                          <p:stCondLst>
                                            <p:cond delay="375"/>
                                          </p:stCondLst>
                                        </p:cTn>
                                        <p:tgtEl>
                                          <p:spTgt spid="4">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4" presetClass="emph" presetSubtype="0" fill="hold" grpId="0" nodeType="clickEffect">
                                  <p:stCondLst>
                                    <p:cond delay="0"/>
                                  </p:stCondLst>
                                  <p:iterate type="lt">
                                    <p:tmPct val="10000"/>
                                  </p:iterate>
                                  <p:childTnLst>
                                    <p:animMotion origin="layout" path="M 0.0 0.0 L 0.0 -0.07213" pathEditMode="relative" ptsTypes="">
                                      <p:cBhvr>
                                        <p:cTn id="19" dur="250" accel="50000" decel="50000" autoRev="1" fill="hold">
                                          <p:stCondLst>
                                            <p:cond delay="0"/>
                                          </p:stCondLst>
                                        </p:cTn>
                                        <p:tgtEl>
                                          <p:spTgt spid="4">
                                            <p:txEl>
                                              <p:pRg st="1" end="1"/>
                                            </p:txEl>
                                          </p:spTgt>
                                        </p:tgtEl>
                                        <p:attrNameLst>
                                          <p:attrName>ppt_x</p:attrName>
                                          <p:attrName>ppt_y</p:attrName>
                                        </p:attrNameLst>
                                      </p:cBhvr>
                                    </p:animMotion>
                                    <p:animRot by="1500000">
                                      <p:cBhvr>
                                        <p:cTn id="20" dur="125" fill="hold">
                                          <p:stCondLst>
                                            <p:cond delay="0"/>
                                          </p:stCondLst>
                                        </p:cTn>
                                        <p:tgtEl>
                                          <p:spTgt spid="4">
                                            <p:txEl>
                                              <p:pRg st="1" end="1"/>
                                            </p:txEl>
                                          </p:spTgt>
                                        </p:tgtEl>
                                        <p:attrNameLst>
                                          <p:attrName>r</p:attrName>
                                        </p:attrNameLst>
                                      </p:cBhvr>
                                    </p:animRot>
                                    <p:animRot by="-1500000">
                                      <p:cBhvr>
                                        <p:cTn id="21" dur="125" fill="hold">
                                          <p:stCondLst>
                                            <p:cond delay="125"/>
                                          </p:stCondLst>
                                        </p:cTn>
                                        <p:tgtEl>
                                          <p:spTgt spid="4">
                                            <p:txEl>
                                              <p:pRg st="1" end="1"/>
                                            </p:txEl>
                                          </p:spTgt>
                                        </p:tgtEl>
                                        <p:attrNameLst>
                                          <p:attrName>r</p:attrName>
                                        </p:attrNameLst>
                                      </p:cBhvr>
                                    </p:animRot>
                                    <p:animRot by="-1500000">
                                      <p:cBhvr>
                                        <p:cTn id="22" dur="125" fill="hold">
                                          <p:stCondLst>
                                            <p:cond delay="250"/>
                                          </p:stCondLst>
                                        </p:cTn>
                                        <p:tgtEl>
                                          <p:spTgt spid="4">
                                            <p:txEl>
                                              <p:pRg st="1" end="1"/>
                                            </p:txEl>
                                          </p:spTgt>
                                        </p:tgtEl>
                                        <p:attrNameLst>
                                          <p:attrName>r</p:attrName>
                                        </p:attrNameLst>
                                      </p:cBhvr>
                                    </p:animRot>
                                    <p:animRot by="1500000">
                                      <p:cBhvr>
                                        <p:cTn id="23" dur="125" fill="hold">
                                          <p:stCondLst>
                                            <p:cond delay="375"/>
                                          </p:stCondLst>
                                        </p:cTn>
                                        <p:tgtEl>
                                          <p:spTgt spid="4">
                                            <p:txEl>
                                              <p:pRg st="1" end="1"/>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4" presetClass="emph" presetSubtype="0" fill="hold" grpId="0" nodeType="clickEffect">
                                  <p:stCondLst>
                                    <p:cond delay="0"/>
                                  </p:stCondLst>
                                  <p:iterate type="lt">
                                    <p:tmPct val="10000"/>
                                  </p:iterate>
                                  <p:childTnLst>
                                    <p:animMotion origin="layout" path="M 0.0 0.0 L 0.0 -0.07213" pathEditMode="relative" ptsTypes="">
                                      <p:cBhvr>
                                        <p:cTn id="27" dur="250" accel="50000" decel="50000" autoRev="1" fill="hold">
                                          <p:stCondLst>
                                            <p:cond delay="0"/>
                                          </p:stCondLst>
                                        </p:cTn>
                                        <p:tgtEl>
                                          <p:spTgt spid="4">
                                            <p:txEl>
                                              <p:pRg st="2" end="2"/>
                                            </p:txEl>
                                          </p:spTgt>
                                        </p:tgtEl>
                                        <p:attrNameLst>
                                          <p:attrName>ppt_x</p:attrName>
                                          <p:attrName>ppt_y</p:attrName>
                                        </p:attrNameLst>
                                      </p:cBhvr>
                                    </p:animMotion>
                                    <p:animRot by="1500000">
                                      <p:cBhvr>
                                        <p:cTn id="28" dur="125" fill="hold">
                                          <p:stCondLst>
                                            <p:cond delay="0"/>
                                          </p:stCondLst>
                                        </p:cTn>
                                        <p:tgtEl>
                                          <p:spTgt spid="4">
                                            <p:txEl>
                                              <p:pRg st="2" end="2"/>
                                            </p:txEl>
                                          </p:spTgt>
                                        </p:tgtEl>
                                        <p:attrNameLst>
                                          <p:attrName>r</p:attrName>
                                        </p:attrNameLst>
                                      </p:cBhvr>
                                    </p:animRot>
                                    <p:animRot by="-1500000">
                                      <p:cBhvr>
                                        <p:cTn id="29" dur="125" fill="hold">
                                          <p:stCondLst>
                                            <p:cond delay="125"/>
                                          </p:stCondLst>
                                        </p:cTn>
                                        <p:tgtEl>
                                          <p:spTgt spid="4">
                                            <p:txEl>
                                              <p:pRg st="2" end="2"/>
                                            </p:txEl>
                                          </p:spTgt>
                                        </p:tgtEl>
                                        <p:attrNameLst>
                                          <p:attrName>r</p:attrName>
                                        </p:attrNameLst>
                                      </p:cBhvr>
                                    </p:animRot>
                                    <p:animRot by="-1500000">
                                      <p:cBhvr>
                                        <p:cTn id="30" dur="125" fill="hold">
                                          <p:stCondLst>
                                            <p:cond delay="250"/>
                                          </p:stCondLst>
                                        </p:cTn>
                                        <p:tgtEl>
                                          <p:spTgt spid="4">
                                            <p:txEl>
                                              <p:pRg st="2" end="2"/>
                                            </p:txEl>
                                          </p:spTgt>
                                        </p:tgtEl>
                                        <p:attrNameLst>
                                          <p:attrName>r</p:attrName>
                                        </p:attrNameLst>
                                      </p:cBhvr>
                                    </p:animRot>
                                    <p:animRot by="1500000">
                                      <p:cBhvr>
                                        <p:cTn id="31" dur="125" fill="hold">
                                          <p:stCondLst>
                                            <p:cond delay="375"/>
                                          </p:stCondLst>
                                        </p:cTn>
                                        <p:tgtEl>
                                          <p:spTgt spid="4">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smtClean="0"/>
              <a:t>Mantenimiento</a:t>
            </a:r>
            <a:r>
              <a:rPr lang="en-US" dirty="0" smtClean="0"/>
              <a:t> </a:t>
            </a:r>
            <a:r>
              <a:rPr lang="en-US" dirty="0" err="1" smtClean="0"/>
              <a:t>preventivo</a:t>
            </a:r>
            <a:endParaRPr lang="es-GT" dirty="0"/>
          </a:p>
        </p:txBody>
      </p:sp>
      <p:sp>
        <p:nvSpPr>
          <p:cNvPr id="3" name="Marcador de texto 2"/>
          <p:cNvSpPr>
            <a:spLocks noGrp="1"/>
          </p:cNvSpPr>
          <p:nvPr>
            <p:ph type="body" idx="1"/>
          </p:nvPr>
        </p:nvSpPr>
        <p:spPr>
          <a:xfrm>
            <a:off x="621748" y="1673352"/>
            <a:ext cx="4754880" cy="822960"/>
          </a:xfrm>
        </p:spPr>
        <p:txBody>
          <a:bodyPr/>
          <a:lstStyle/>
          <a:p>
            <a:r>
              <a:rPr lang="es-GT" dirty="0"/>
              <a:t>Qué es la Mantenimiento preventivo:</a:t>
            </a:r>
          </a:p>
          <a:p>
            <a:endParaRPr lang="es-GT" dirty="0"/>
          </a:p>
        </p:txBody>
      </p:sp>
      <p:sp>
        <p:nvSpPr>
          <p:cNvPr id="7" name="Rectangle 1"/>
          <p:cNvSpPr>
            <a:spLocks noGrp="1" noChangeArrowheads="1"/>
          </p:cNvSpPr>
          <p:nvPr>
            <p:ph sz="half" idx="2"/>
          </p:nvPr>
        </p:nvSpPr>
        <p:spPr bwMode="auto">
          <a:xfrm>
            <a:off x="621748" y="2179952"/>
            <a:ext cx="4966760"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s-GT" altLang="es-GT" sz="1400" i="0" u="none" strike="noStrike" cap="none" normalizeH="0" baseline="0" dirty="0" smtClean="0">
                <a:ln>
                  <a:noFill/>
                </a:ln>
                <a:effectLst/>
                <a:latin typeface="Tw Cen MT (Cuerpo)"/>
              </a:rPr>
              <a:t>El mantenimiento preventivo es aquel que se realiza de manera anticipado con el fin de prevenir el surgimiento de averías en los artefactos, equipos </a:t>
            </a:r>
            <a:r>
              <a:rPr kumimoji="0" lang="es-GT" altLang="es-GT" sz="1600" i="0" u="none" strike="noStrike" cap="none" normalizeH="0" baseline="0" dirty="0" smtClean="0">
                <a:ln>
                  <a:noFill/>
                </a:ln>
                <a:effectLst/>
                <a:latin typeface="Tw Cen MT (Cuerpo)"/>
              </a:rPr>
              <a:t>electrónicos, vehículos automotores, maquinarias pesadas, etcétera.</a:t>
            </a:r>
          </a:p>
          <a:p>
            <a:pPr marL="0" marR="0" lvl="0" indent="0" algn="just" defTabSz="914400" rtl="0" eaLnBrk="0" fontAlgn="t" latinLnBrk="0" hangingPunct="0">
              <a:lnSpc>
                <a:spcPct val="100000"/>
              </a:lnSpc>
              <a:spcBef>
                <a:spcPct val="0"/>
              </a:spcBef>
              <a:spcAft>
                <a:spcPct val="0"/>
              </a:spcAft>
              <a:buClrTx/>
              <a:buSzTx/>
              <a:buFontTx/>
              <a:buNone/>
              <a:tabLst/>
            </a:pPr>
            <a:r>
              <a:rPr kumimoji="0" lang="es-GT" altLang="es-GT" sz="1600" i="0" u="none" strike="noStrike" cap="none" normalizeH="0" baseline="0" dirty="0" smtClean="0">
                <a:ln>
                  <a:noFill/>
                </a:ln>
                <a:effectLst/>
                <a:latin typeface="Tw Cen MT (Cuerpo)"/>
              </a:rPr>
              <a:t>Algunas acciones del mantenimiento preventivo son: ajustes, limpieza, análisis, lubricación, calibración, reparación, cambios de piezas, entre otros. En el área de informática, el mantenimiento preventivo consiste en la revisión en el software y hardware de la PC u ordenador lo que permite al usuario poseer un equipo fiable para intercambiar información a una máxima velocidad con respecto a la configuración del sistema.</a:t>
            </a:r>
          </a:p>
          <a:p>
            <a:pPr marL="0" marR="0" lvl="0" indent="0" algn="just" defTabSz="914400" rtl="0" eaLnBrk="0" fontAlgn="t" latinLnBrk="0" hangingPunct="0">
              <a:lnSpc>
                <a:spcPct val="100000"/>
              </a:lnSpc>
              <a:spcBef>
                <a:spcPct val="0"/>
              </a:spcBef>
              <a:spcAft>
                <a:spcPct val="0"/>
              </a:spcAft>
              <a:buClrTx/>
              <a:buSzTx/>
              <a:buFontTx/>
              <a:buNone/>
              <a:tabLst/>
            </a:pPr>
            <a:r>
              <a:rPr kumimoji="0" lang="es-GT" altLang="es-GT" sz="1600" i="0" u="none" strike="noStrike" cap="none" normalizeH="0" baseline="0" dirty="0" smtClean="0">
                <a:ln>
                  <a:noFill/>
                </a:ln>
                <a:effectLst/>
                <a:latin typeface="Tw Cen MT (Cuerpo)"/>
              </a:rPr>
              <a:t>En referencia a lo anterior, en el área de informática se debe de diferenciar el mantenimiento preventivo y mantenimiento actualizado ya que este último se produce a petición del usuario con el fin de mejorar el sistema a través de la actualización de los programas tecnológicos contenidos en el ordenador</a:t>
            </a:r>
            <a:endParaRPr kumimoji="0" lang="es-GT" altLang="es-GT" sz="2400" i="0" u="none" strike="noStrike" cap="none" normalizeH="0" baseline="0" dirty="0" smtClean="0">
              <a:ln>
                <a:noFill/>
              </a:ln>
              <a:effectLst/>
              <a:latin typeface="Tw Cen MT (Cuerpo)"/>
            </a:endParaRPr>
          </a:p>
        </p:txBody>
      </p:sp>
      <p:pic>
        <p:nvPicPr>
          <p:cNvPr id="3075" name="Picture 3" descr="Resultado de imagen para mantenimiento preventivo"/>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884863" y="2457395"/>
            <a:ext cx="4754562" cy="278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127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7">
                                            <p:txEl>
                                              <p:pRg st="0" end="0"/>
                                            </p:txEl>
                                          </p:spTgt>
                                        </p:tgtEl>
                                        <p:attrNameLst>
                                          <p:attrName>ppt_w</p:attrName>
                                        </p:attrNameLst>
                                      </p:cBhvr>
                                      <p:tavLst>
                                        <p:tav tm="0">
                                          <p:val>
                                            <p:strVal val="ppt_w"/>
                                          </p:val>
                                        </p:tav>
                                        <p:tav tm="100000">
                                          <p:val>
                                            <p:fltVal val="0"/>
                                          </p:val>
                                        </p:tav>
                                      </p:tavLst>
                                    </p:anim>
                                    <p:anim calcmode="lin" valueType="num">
                                      <p:cBhvr>
                                        <p:cTn id="14" dur="500"/>
                                        <p:tgtEl>
                                          <p:spTgt spid="7">
                                            <p:txEl>
                                              <p:pRg st="0" end="0"/>
                                            </p:txEl>
                                          </p:spTgt>
                                        </p:tgtEl>
                                        <p:attrNameLst>
                                          <p:attrName>ppt_h</p:attrName>
                                        </p:attrNameLst>
                                      </p:cBhvr>
                                      <p:tavLst>
                                        <p:tav tm="0">
                                          <p:val>
                                            <p:strVal val="ppt_h"/>
                                          </p:val>
                                        </p:tav>
                                        <p:tav tm="100000">
                                          <p:val>
                                            <p:fltVal val="0"/>
                                          </p:val>
                                        </p:tav>
                                      </p:tavLst>
                                    </p:anim>
                                    <p:animEffect transition="out" filter="fade">
                                      <p:cBhvr>
                                        <p:cTn id="15" dur="500"/>
                                        <p:tgtEl>
                                          <p:spTgt spid="7">
                                            <p:txEl>
                                              <p:pRg st="0" end="0"/>
                                            </p:txEl>
                                          </p:spTgt>
                                        </p:tgtEl>
                                      </p:cBhvr>
                                    </p:animEffect>
                                    <p:set>
                                      <p:cBhvr>
                                        <p:cTn id="16"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7">
                                            <p:txEl>
                                              <p:pRg st="1" end="1"/>
                                            </p:txEl>
                                          </p:spTgt>
                                        </p:tgtEl>
                                        <p:attrNameLst>
                                          <p:attrName>ppt_w</p:attrName>
                                        </p:attrNameLst>
                                      </p:cBhvr>
                                      <p:tavLst>
                                        <p:tav tm="0">
                                          <p:val>
                                            <p:strVal val="ppt_w"/>
                                          </p:val>
                                        </p:tav>
                                        <p:tav tm="100000">
                                          <p:val>
                                            <p:fltVal val="0"/>
                                          </p:val>
                                        </p:tav>
                                      </p:tavLst>
                                    </p:anim>
                                    <p:anim calcmode="lin" valueType="num">
                                      <p:cBhvr>
                                        <p:cTn id="21" dur="500"/>
                                        <p:tgtEl>
                                          <p:spTgt spid="7">
                                            <p:txEl>
                                              <p:pRg st="1" end="1"/>
                                            </p:txEl>
                                          </p:spTgt>
                                        </p:tgtEl>
                                        <p:attrNameLst>
                                          <p:attrName>ppt_h</p:attrName>
                                        </p:attrNameLst>
                                      </p:cBhvr>
                                      <p:tavLst>
                                        <p:tav tm="0">
                                          <p:val>
                                            <p:strVal val="ppt_h"/>
                                          </p:val>
                                        </p:tav>
                                        <p:tav tm="100000">
                                          <p:val>
                                            <p:fltVal val="0"/>
                                          </p:val>
                                        </p:tav>
                                      </p:tavLst>
                                    </p:anim>
                                    <p:animEffect transition="out" filter="fade">
                                      <p:cBhvr>
                                        <p:cTn id="22" dur="500"/>
                                        <p:tgtEl>
                                          <p:spTgt spid="7">
                                            <p:txEl>
                                              <p:pRg st="1" end="1"/>
                                            </p:txEl>
                                          </p:spTgt>
                                        </p:tgtEl>
                                      </p:cBhvr>
                                    </p:animEffect>
                                    <p:set>
                                      <p:cBhvr>
                                        <p:cTn id="23"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7">
                                            <p:txEl>
                                              <p:pRg st="2" end="2"/>
                                            </p:txEl>
                                          </p:spTgt>
                                        </p:tgtEl>
                                        <p:attrNameLst>
                                          <p:attrName>ppt_w</p:attrName>
                                        </p:attrNameLst>
                                      </p:cBhvr>
                                      <p:tavLst>
                                        <p:tav tm="0">
                                          <p:val>
                                            <p:strVal val="ppt_w"/>
                                          </p:val>
                                        </p:tav>
                                        <p:tav tm="100000">
                                          <p:val>
                                            <p:fltVal val="0"/>
                                          </p:val>
                                        </p:tav>
                                      </p:tavLst>
                                    </p:anim>
                                    <p:anim calcmode="lin" valueType="num">
                                      <p:cBhvr>
                                        <p:cTn id="28" dur="500"/>
                                        <p:tgtEl>
                                          <p:spTgt spid="7">
                                            <p:txEl>
                                              <p:pRg st="2" end="2"/>
                                            </p:txEl>
                                          </p:spTgt>
                                        </p:tgtEl>
                                        <p:attrNameLst>
                                          <p:attrName>ppt_h</p:attrName>
                                        </p:attrNameLst>
                                      </p:cBhvr>
                                      <p:tavLst>
                                        <p:tav tm="0">
                                          <p:val>
                                            <p:strVal val="ppt_h"/>
                                          </p:val>
                                        </p:tav>
                                        <p:tav tm="100000">
                                          <p:val>
                                            <p:fltVal val="0"/>
                                          </p:val>
                                        </p:tav>
                                      </p:tavLst>
                                    </p:anim>
                                    <p:animEffect transition="out" filter="fade">
                                      <p:cBhvr>
                                        <p:cTn id="29" dur="500"/>
                                        <p:tgtEl>
                                          <p:spTgt spid="7">
                                            <p:txEl>
                                              <p:pRg st="2" end="2"/>
                                            </p:txEl>
                                          </p:spTgt>
                                        </p:tgtEl>
                                      </p:cBhvr>
                                    </p:animEffect>
                                    <p:set>
                                      <p:cBhvr>
                                        <p:cTn id="30" dur="1" fill="hold">
                                          <p:stCondLst>
                                            <p:cond delay="499"/>
                                          </p:stCondLst>
                                        </p:cTn>
                                        <p:tgtEl>
                                          <p:spTgt spid="7">
                                            <p:txEl>
                                              <p:pRg st="2" end="2"/>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grpId="0" nodeType="clickEffect">
                                  <p:stCondLst>
                                    <p:cond delay="0"/>
                                  </p:stCondLst>
                                  <p:childTnLst>
                                    <p:anim calcmode="lin" valueType="num">
                                      <p:cBhvr>
                                        <p:cTn id="34" dur="500"/>
                                        <p:tgtEl>
                                          <p:spTgt spid="7">
                                            <p:bg/>
                                          </p:spTgt>
                                        </p:tgtEl>
                                        <p:attrNameLst>
                                          <p:attrName>ppt_w</p:attrName>
                                        </p:attrNameLst>
                                      </p:cBhvr>
                                      <p:tavLst>
                                        <p:tav tm="0">
                                          <p:val>
                                            <p:strVal val="ppt_w"/>
                                          </p:val>
                                        </p:tav>
                                        <p:tav tm="100000">
                                          <p:val>
                                            <p:fltVal val="0"/>
                                          </p:val>
                                        </p:tav>
                                      </p:tavLst>
                                    </p:anim>
                                    <p:anim calcmode="lin" valueType="num">
                                      <p:cBhvr>
                                        <p:cTn id="35" dur="500"/>
                                        <p:tgtEl>
                                          <p:spTgt spid="7">
                                            <p:bg/>
                                          </p:spTgt>
                                        </p:tgtEl>
                                        <p:attrNameLst>
                                          <p:attrName>ppt_h</p:attrName>
                                        </p:attrNameLst>
                                      </p:cBhvr>
                                      <p:tavLst>
                                        <p:tav tm="0">
                                          <p:val>
                                            <p:strVal val="ppt_h"/>
                                          </p:val>
                                        </p:tav>
                                        <p:tav tm="100000">
                                          <p:val>
                                            <p:fltVal val="0"/>
                                          </p:val>
                                        </p:tav>
                                      </p:tavLst>
                                    </p:anim>
                                    <p:animEffect transition="out" filter="fade">
                                      <p:cBhvr>
                                        <p:cTn id="36" dur="500"/>
                                        <p:tgtEl>
                                          <p:spTgt spid="7">
                                            <p:bg/>
                                          </p:spTgt>
                                        </p:tgtEl>
                                      </p:cBhvr>
                                    </p:animEffect>
                                    <p:set>
                                      <p:cBhvr>
                                        <p:cTn id="37" dur="1" fill="hold">
                                          <p:stCondLst>
                                            <p:cond delay="499"/>
                                          </p:stCondLst>
                                        </p:cTn>
                                        <p:tgtEl>
                                          <p:spTgt spid="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2900" y="233363"/>
            <a:ext cx="6286500" cy="6001643"/>
          </a:xfrm>
          <a:prstGeom prst="rect">
            <a:avLst/>
          </a:prstGeom>
          <a:noFill/>
        </p:spPr>
        <p:txBody>
          <a:bodyPr wrap="square" rtlCol="0">
            <a:spAutoFit/>
          </a:bodyPr>
          <a:lstStyle/>
          <a:p>
            <a:pPr algn="just" fontAlgn="t"/>
            <a:r>
              <a:rPr lang="es-GT" sz="1600" dirty="0"/>
              <a:t>De igual manera, el costo del mantenimiento preventivo se calcula a través del tiempo extra, tiempo de los ayudantes y la mano de obra, así como, el inventario de repuestos, por ejemplo: en los automóviles cambio de filtros, lubricación, etcétera, cada repuesto posee un costo diferente.  </a:t>
            </a:r>
          </a:p>
          <a:p>
            <a:pPr algn="just" fontAlgn="t"/>
            <a:r>
              <a:rPr lang="es-GT" sz="1600" dirty="0"/>
              <a:t>El mantenimiento preventivo se efectúa periódicamente. De igual manera, el mantenimiento preventivo tiene como objetivo detectar fallas que puedan llevar al mal funcionamiento del objeto en mantenimiento y, de esta manera se evita los altos costos de reparación y se disminuye la probabilidad de paros imprevistos, asimismo, permite una mayor duración de los equipos e instalaciones y mayor seguridad para los trabajadores sobre todo en el caso de aquellos empleados que laboran en industrias con grandes maquinarias.            </a:t>
            </a:r>
          </a:p>
          <a:p>
            <a:pPr algn="just" fontAlgn="t"/>
            <a:r>
              <a:rPr lang="es-GT" sz="1600" dirty="0"/>
              <a:t>El mantenimiento preventivo se divide en: mantenimiento programado, mantenimiento predictivo y mantenimiento de oportunidad. El mantenimiento programado se caracteriza por realizarse en un determinado tiempo o kilometraje, como es el caso de los carros; el mantenimiento predictivo se realiza a través de un seguimiento que determina el momento en que debe de realizarse la referida manutención y, el </a:t>
            </a:r>
            <a:r>
              <a:rPr lang="es-GT" sz="1600" dirty="0" err="1"/>
              <a:t>mantenimientode</a:t>
            </a:r>
            <a:r>
              <a:rPr lang="es-GT" sz="1600" dirty="0"/>
              <a:t> oportunidad como lo indica su nombre se realiza aprovechando los periodos en que no se utiliza el objeto.</a:t>
            </a:r>
          </a:p>
          <a:p>
            <a:pPr algn="just" fontAlgn="t"/>
            <a:r>
              <a:rPr lang="es-GT" sz="1600" dirty="0"/>
              <a:t>Por otro lado, la persona encargada de realizar los diferentes tipos de mantenimientos en las maquinarias, equipos, vehículos, entre otros reciben el nombre de técnicos son individuos con capacidades o habilidades en relación a esta área.</a:t>
            </a:r>
          </a:p>
        </p:txBody>
      </p:sp>
      <p:sp>
        <p:nvSpPr>
          <p:cNvPr id="5" name="AutoShape 2" descr="Imagen relacionada"/>
          <p:cNvSpPr>
            <a:spLocks noChangeAspect="1" noChangeArrowheads="1"/>
          </p:cNvSpPr>
          <p:nvPr/>
        </p:nvSpPr>
        <p:spPr bwMode="auto">
          <a:xfrm>
            <a:off x="193675"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5124"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5" y="461962"/>
            <a:ext cx="3847873" cy="286543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sultado de imagen para mantenimiento preven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5" y="3560762"/>
            <a:ext cx="3847873" cy="267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5124"/>
                                        </p:tgtEl>
                                        <p:attrNameLst>
                                          <p:attrName>ppt_w</p:attrName>
                                        </p:attrNameLst>
                                      </p:cBhvr>
                                      <p:tavLst>
                                        <p:tav tm="0">
                                          <p:val>
                                            <p:strVal val="ppt_w"/>
                                          </p:val>
                                        </p:tav>
                                        <p:tav tm="100000">
                                          <p:val>
                                            <p:fltVal val="0"/>
                                          </p:val>
                                        </p:tav>
                                      </p:tavLst>
                                    </p:anim>
                                    <p:anim calcmode="lin" valueType="num">
                                      <p:cBhvr>
                                        <p:cTn id="12" dur="500"/>
                                        <p:tgtEl>
                                          <p:spTgt spid="5124"/>
                                        </p:tgtEl>
                                        <p:attrNameLst>
                                          <p:attrName>ppt_h</p:attrName>
                                        </p:attrNameLst>
                                      </p:cBhvr>
                                      <p:tavLst>
                                        <p:tav tm="0">
                                          <p:val>
                                            <p:strVal val="ppt_h"/>
                                          </p:val>
                                        </p:tav>
                                        <p:tav tm="100000">
                                          <p:val>
                                            <p:fltVal val="0"/>
                                          </p:val>
                                        </p:tav>
                                      </p:tavLst>
                                    </p:anim>
                                    <p:animEffect transition="out" filter="fade">
                                      <p:cBhvr>
                                        <p:cTn id="13" dur="500"/>
                                        <p:tgtEl>
                                          <p:spTgt spid="5124"/>
                                        </p:tgtEl>
                                      </p:cBhvr>
                                    </p:animEffect>
                                    <p:set>
                                      <p:cBhvr>
                                        <p:cTn id="14"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27" y="125412"/>
            <a:ext cx="9991653" cy="647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80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48128" y="446109"/>
            <a:ext cx="7027672" cy="912791"/>
          </a:xfrm>
        </p:spPr>
        <p:txBody>
          <a:bodyPr/>
          <a:lstStyle/>
          <a:p>
            <a:pPr algn="ctr"/>
            <a:r>
              <a:rPr lang="en-US" dirty="0" err="1" smtClean="0"/>
              <a:t>Mantenimiento</a:t>
            </a:r>
            <a:r>
              <a:rPr lang="en-US" dirty="0" smtClean="0"/>
              <a:t> </a:t>
            </a:r>
            <a:r>
              <a:rPr lang="en-US" dirty="0" err="1" smtClean="0"/>
              <a:t>correctivo</a:t>
            </a:r>
            <a:endParaRPr lang="es-GT" dirty="0"/>
          </a:p>
        </p:txBody>
      </p:sp>
      <p:sp>
        <p:nvSpPr>
          <p:cNvPr id="4" name="Marcador de texto 3"/>
          <p:cNvSpPr>
            <a:spLocks noGrp="1"/>
          </p:cNvSpPr>
          <p:nvPr>
            <p:ph type="body" sz="half" idx="2"/>
          </p:nvPr>
        </p:nvSpPr>
        <p:spPr>
          <a:xfrm>
            <a:off x="795528" y="1358900"/>
            <a:ext cx="10774172" cy="2022394"/>
          </a:xfrm>
        </p:spPr>
        <p:txBody>
          <a:bodyPr/>
          <a:lstStyle/>
          <a:p>
            <a:pPr algn="just" fontAlgn="t"/>
            <a:r>
              <a:rPr lang="es-GT" dirty="0" smtClean="0"/>
              <a:t>El </a:t>
            </a:r>
            <a:r>
              <a:rPr lang="es-GT" dirty="0"/>
              <a:t>mantenimiento correctivo como lo indica su nombre se caracteriza por corregir o reparar los defectos de los equipos y maquinarias. No obstante, cuando se realiza de manera inmediata el mantenimiento correctivo en el equipo se puede denominar mantenimiento correctivo contingente, en cambio, cuando se programa el día para revisar y corregir la falla del equipo se conoce como mantenimiento correctivo programable. </a:t>
            </a:r>
          </a:p>
          <a:p>
            <a:pPr algn="just" fontAlgn="t"/>
            <a:r>
              <a:rPr lang="es-GT" dirty="0"/>
              <a:t>El mantenimiento correctivo se caracteriza por el arreglo de la máquina o equipo por medio del cambio de la pieza dañada por otra logrando que el sistema vuelva a funcionar correctamente. </a:t>
            </a:r>
          </a:p>
          <a:p>
            <a:endParaRPr lang="es-GT" dirty="0"/>
          </a:p>
        </p:txBody>
      </p:sp>
      <p:pic>
        <p:nvPicPr>
          <p:cNvPr id="6146" name="Picture 2" descr="Resultado de imagen para mantenimiento corre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3543300"/>
            <a:ext cx="32575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para mantenimiento corre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314" y="3543300"/>
            <a:ext cx="3150317"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88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TotalTime>
  <Words>239</Words>
  <Application>Microsoft Office PowerPoint</Application>
  <PresentationFormat>Panorámica</PresentationFormat>
  <Paragraphs>24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Tw Cen MT</vt:lpstr>
      <vt:lpstr>Tw Cen MT (Cuerpo)</vt:lpstr>
      <vt:lpstr>Tw Cen MT Condensed</vt:lpstr>
      <vt:lpstr>Wingdings 3</vt:lpstr>
      <vt:lpstr>Integral</vt:lpstr>
      <vt:lpstr>Presentación de PowerPoint</vt:lpstr>
      <vt:lpstr>Presentación de PowerPoint</vt:lpstr>
      <vt:lpstr>Mantenimiento deductivo</vt:lpstr>
      <vt:lpstr>Sistema deductivo  </vt:lpstr>
      <vt:lpstr>Mantenimiento preventivo</vt:lpstr>
      <vt:lpstr>Presentación de PowerPoint</vt:lpstr>
      <vt:lpstr>Presentación de PowerPoint</vt:lpstr>
      <vt:lpstr>Mantenimiento correctivo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5</cp:revision>
  <dcterms:created xsi:type="dcterms:W3CDTF">2017-07-07T16:06:53Z</dcterms:created>
  <dcterms:modified xsi:type="dcterms:W3CDTF">2017-07-07T19:56:54Z</dcterms:modified>
</cp:coreProperties>
</file>