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4/16/2017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hyperlink" Target="http://www.monografias.com/trabajos15/estadistica/estadistica.shtml" TargetMode="External"/><Relationship Id="rId3" Type="http://schemas.openxmlformats.org/officeDocument/2006/relationships/hyperlink" Target="http://www.monografias.com/trabajos5/estat/estat.shtml" TargetMode="External"/><Relationship Id="rId7" Type="http://schemas.openxmlformats.org/officeDocument/2006/relationships/hyperlink" Target="http://www.monografias.com/trabajos7/sisinf/sisinf.shtml" TargetMode="External"/><Relationship Id="rId2" Type="http://schemas.openxmlformats.org/officeDocument/2006/relationships/hyperlink" Target="http://www.monografias.com/trabajos35/newton-fuerza-aceleracion/newton-fuerza-aceleracion.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11/basda/basda.shtml" TargetMode="External"/><Relationship Id="rId11" Type="http://schemas.openxmlformats.org/officeDocument/2006/relationships/hyperlink" Target="http://www.monografias.com/trabajos11/teosis/teosis.shtml" TargetMode="External"/><Relationship Id="rId5" Type="http://schemas.openxmlformats.org/officeDocument/2006/relationships/hyperlink" Target="http://www.monografias.com/trabajos10/tarin/tarin.shtml" TargetMode="External"/><Relationship Id="rId10" Type="http://schemas.openxmlformats.org/officeDocument/2006/relationships/hyperlink" Target="http://www.monografias.com/trabajos7/esun/esun.shtml" TargetMode="External"/><Relationship Id="rId4" Type="http://schemas.openxmlformats.org/officeDocument/2006/relationships/hyperlink" Target="http://www.monografias.com/trabajos15/transformacion-madera/transformacion-madera.shtml" TargetMode="External"/><Relationship Id="rId9" Type="http://schemas.openxmlformats.org/officeDocument/2006/relationships/hyperlink" Target="http://www.monografias.com/trabajos/explodemo/explodemo.shtml"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www.monografias.com/trabajos11/teosis/teosis.shtml" TargetMode="External"/><Relationship Id="rId3" Type="http://schemas.openxmlformats.org/officeDocument/2006/relationships/hyperlink" Target="http://www.monografias.com/trabajos/adolmodin/adolmodin.shtml" TargetMode="External"/><Relationship Id="rId7" Type="http://schemas.openxmlformats.org/officeDocument/2006/relationships/hyperlink" Target="http://www.monografias.com/trabajos5/epikan/epikan.shtml#guerra" TargetMode="External"/><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hyperlink" Target="http://www.monografias.com/trabajos11/metods/metods.shtml" TargetMode="External"/><Relationship Id="rId5" Type="http://schemas.openxmlformats.org/officeDocument/2006/relationships/hyperlink" Target="http://www.monografias.com/trabajos35/el-poder/el-poder.shtml" TargetMode="External"/><Relationship Id="rId4" Type="http://schemas.openxmlformats.org/officeDocument/2006/relationships/hyperlink" Target="http://www.monografias.com/trabajos13/sumato/sumato.shtml#SOLUCION" TargetMode="External"/><Relationship Id="rId9" Type="http://schemas.openxmlformats.org/officeDocument/2006/relationships/hyperlink" Target="http://www.monografias.com/trabajos14/bombas/bombas.shtm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ww.monografias.com/trabajos11/norma/norma.shtml" TargetMode="External"/><Relationship Id="rId3" Type="http://schemas.openxmlformats.org/officeDocument/2006/relationships/hyperlink" Target="http://www.monografias.com/trabajos11/valvus/valvus.shtml" TargetMode="External"/><Relationship Id="rId7" Type="http://schemas.openxmlformats.org/officeDocument/2006/relationships/hyperlink" Target="http://www.monografias.com/trabajos5/electro/electro.shtml" TargetMode="External"/><Relationship Id="rId2" Type="http://schemas.openxmlformats.org/officeDocument/2006/relationships/hyperlink" Target="http://www.monografias.com/trabajos7/mundi/mundi.shtml" TargetMode="External"/><Relationship Id="rId1" Type="http://schemas.openxmlformats.org/officeDocument/2006/relationships/slideLayout" Target="../slideLayouts/slideLayout8.xml"/><Relationship Id="rId6" Type="http://schemas.openxmlformats.org/officeDocument/2006/relationships/hyperlink" Target="http://www.monografias.com/trabajos12/pmbok/pmbok.shtml" TargetMode="External"/><Relationship Id="rId5" Type="http://schemas.openxmlformats.org/officeDocument/2006/relationships/hyperlink" Target="http://www.monografias.com/trabajos/indephispa/indephispa.shtml" TargetMode="External"/><Relationship Id="rId10" Type="http://schemas.openxmlformats.org/officeDocument/2006/relationships/image" Target="../media/image2.jpg"/><Relationship Id="rId4" Type="http://schemas.openxmlformats.org/officeDocument/2006/relationships/hyperlink" Target="http://www.monografias.com/trabajos13/radio/radio.shtml" TargetMode="External"/><Relationship Id="rId9" Type="http://schemas.openxmlformats.org/officeDocument/2006/relationships/hyperlink" Target="http://www.monografias.com/trabajos12/desorgan/desorgan.s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GT" sz="4800" b="1" dirty="0" smtClean="0">
                <a:solidFill>
                  <a:srgbClr val="00B0F0"/>
                </a:solidFill>
                <a:latin typeface="Calibri" panose="020F0502020204030204" pitchFamily="34" charset="0"/>
              </a:rPr>
              <a:t>Historia de la computadora</a:t>
            </a:r>
            <a:endParaRPr lang="es-GT" sz="4800" b="1" dirty="0">
              <a:solidFill>
                <a:srgbClr val="00B0F0"/>
              </a:solidFill>
              <a:latin typeface="Calibri" panose="020F0502020204030204" pitchFamily="34" charset="0"/>
            </a:endParaRPr>
          </a:p>
        </p:txBody>
      </p:sp>
      <p:sp>
        <p:nvSpPr>
          <p:cNvPr id="3" name="Subtítulo 2"/>
          <p:cNvSpPr>
            <a:spLocks noGrp="1"/>
          </p:cNvSpPr>
          <p:nvPr>
            <p:ph type="subTitle" idx="1"/>
          </p:nvPr>
        </p:nvSpPr>
        <p:spPr/>
        <p:txBody>
          <a:bodyPr>
            <a:normAutofit/>
          </a:bodyPr>
          <a:lstStyle/>
          <a:p>
            <a:pPr algn="ctr"/>
            <a:r>
              <a:rPr lang="es-GT" sz="4400" b="1" dirty="0" smtClean="0">
                <a:solidFill>
                  <a:srgbClr val="00B0F0"/>
                </a:solidFill>
                <a:latin typeface="Calibri" panose="020F0502020204030204" pitchFamily="34" charset="0"/>
              </a:rPr>
              <a:t>Y sus generaciones</a:t>
            </a:r>
            <a:endParaRPr lang="es-GT" sz="4800" b="1" dirty="0">
              <a:solidFill>
                <a:srgbClr val="00B0F0"/>
              </a:solidFill>
              <a:latin typeface="Calibri" panose="020F0502020204030204" pitchFamily="34" charset="0"/>
            </a:endParaRPr>
          </a:p>
        </p:txBody>
      </p:sp>
    </p:spTree>
    <p:extLst>
      <p:ext uri="{BB962C8B-B14F-4D97-AF65-F5344CB8AC3E}">
        <p14:creationId xmlns:p14="http://schemas.microsoft.com/office/powerpoint/2010/main" val="17362752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514924"/>
            <a:ext cx="3854528" cy="832360"/>
          </a:xfrm>
        </p:spPr>
        <p:txBody>
          <a:bodyPr>
            <a:normAutofit/>
          </a:bodyPr>
          <a:lstStyle/>
          <a:p>
            <a:pPr algn="ctr"/>
            <a:r>
              <a:rPr lang="es-GT" sz="2400" b="1" dirty="0">
                <a:latin typeface="Calibri" panose="020F0502020204030204" pitchFamily="34" charset="0"/>
              </a:rPr>
              <a:t>Quinta Generación ( 1982 - 1990 )</a:t>
            </a:r>
            <a:endParaRPr lang="es-GT" sz="2400" dirty="0">
              <a:latin typeface="Calibri" panose="020F0502020204030204" pitchFamily="34" charset="0"/>
            </a:endParaRPr>
          </a:p>
        </p:txBody>
      </p:sp>
      <p:sp>
        <p:nvSpPr>
          <p:cNvPr id="3" name="Marcador de contenido 2"/>
          <p:cNvSpPr>
            <a:spLocks noGrp="1"/>
          </p:cNvSpPr>
          <p:nvPr>
            <p:ph idx="1"/>
          </p:nvPr>
        </p:nvSpPr>
        <p:spPr/>
        <p:txBody>
          <a:bodyPr>
            <a:normAutofit/>
          </a:bodyPr>
          <a:lstStyle/>
          <a:p>
            <a:pPr marL="0" indent="0" algn="just">
              <a:buNone/>
            </a:pPr>
            <a:r>
              <a:rPr lang="es-GT" sz="1600" dirty="0">
                <a:latin typeface="Calibri" panose="020F0502020204030204" pitchFamily="34" charset="0"/>
              </a:rPr>
              <a:t>fue la utilización de redes de computadoras y estaciones de trabajo de un solo usuario. En lo referente a redes, en este período hubo un gran desarrollo sostenido durante todo el período naciendo conceptos como redes de área amplia (Wide </a:t>
            </a:r>
            <a:r>
              <a:rPr lang="es-GT" sz="1600" dirty="0" err="1">
                <a:latin typeface="Calibri" panose="020F0502020204030204" pitchFamily="34" charset="0"/>
              </a:rPr>
              <a:t>Area</a:t>
            </a:r>
            <a:r>
              <a:rPr lang="es-GT" sz="1600" dirty="0">
                <a:latin typeface="Calibri" panose="020F0502020204030204" pitchFamily="34" charset="0"/>
              </a:rPr>
              <a:t> Network, WAN), complementando a las redes de área local (Local </a:t>
            </a:r>
            <a:r>
              <a:rPr lang="es-GT" sz="1600" dirty="0" err="1">
                <a:latin typeface="Calibri" panose="020F0502020204030204" pitchFamily="34" charset="0"/>
              </a:rPr>
              <a:t>Area</a:t>
            </a:r>
            <a:r>
              <a:rPr lang="es-GT" sz="1600" dirty="0">
                <a:latin typeface="Calibri" panose="020F0502020204030204" pitchFamily="34" charset="0"/>
              </a:rPr>
              <a:t> Network, LAN), estimulando la </a:t>
            </a:r>
            <a:r>
              <a:rPr lang="es-GT" sz="1600" dirty="0" err="1">
                <a:latin typeface="Calibri" panose="020F0502020204030204" pitchFamily="34" charset="0"/>
              </a:rPr>
              <a:t>ransición</a:t>
            </a:r>
            <a:r>
              <a:rPr lang="es-GT" sz="1600" dirty="0">
                <a:latin typeface="Calibri" panose="020F0502020204030204" pitchFamily="34" charset="0"/>
              </a:rPr>
              <a:t> del esquema tradicional de Marcos Principales (Mainframes) hacia la computación distribuida, en donde cada usuario tiene su propia estación de trabajo para tareas personales con poco grado de complejidad, compartiendo recursos costosos de los servidores principales.</a:t>
            </a:r>
            <a:endParaRPr lang="es-GT" sz="1600" dirty="0">
              <a:latin typeface="Calibri" panose="020F0502020204030204" pitchFamily="34" charset="0"/>
            </a:endParaRPr>
          </a:p>
        </p:txBody>
      </p:sp>
      <p:sp>
        <p:nvSpPr>
          <p:cNvPr id="4" name="Marcador de texto 3"/>
          <p:cNvSpPr>
            <a:spLocks noGrp="1"/>
          </p:cNvSpPr>
          <p:nvPr>
            <p:ph type="body" sz="half" idx="2"/>
          </p:nvPr>
        </p:nvSpPr>
        <p:spPr>
          <a:xfrm>
            <a:off x="677334" y="3060404"/>
            <a:ext cx="3854528" cy="2980957"/>
          </a:xfrm>
        </p:spPr>
        <p:txBody>
          <a:bodyPr>
            <a:normAutofit/>
          </a:bodyPr>
          <a:lstStyle/>
          <a:p>
            <a:r>
              <a:rPr lang="es-GT" dirty="0">
                <a:latin typeface="Calibri" panose="020F0502020204030204" pitchFamily="34" charset="0"/>
              </a:rPr>
              <a:t>La quinta generación vio la introducción de máquinas con </a:t>
            </a:r>
            <a:r>
              <a:rPr lang="es-GT" b="1" dirty="0">
                <a:latin typeface="Calibri" panose="020F0502020204030204" pitchFamily="34" charset="0"/>
              </a:rPr>
              <a:t>cientos de procesadores</a:t>
            </a:r>
            <a:r>
              <a:rPr lang="es-GT" dirty="0">
                <a:latin typeface="Calibri" panose="020F0502020204030204" pitchFamily="34" charset="0"/>
              </a:rPr>
              <a:t> que podían estar trabajando de manera simultánea en diferentes partes de un mismo programa. La escala de la integración en los semiconductores continuó a una velocidad estrepitosa al grado de que para 1990 era posible construir pastillas de una pulgada cuadrada con un millón de componentes, y de manera análoga las memorias hechas de semiconductores se volvieron estándar en todas las computadoras.</a:t>
            </a:r>
            <a:r>
              <a:rPr lang="es-GT" dirty="0">
                <a:latin typeface="Calibri" panose="020F0502020204030204" pitchFamily="34" charset="0"/>
              </a:rPr>
              <a:t/>
            </a:r>
            <a:br>
              <a:rPr lang="es-GT" dirty="0">
                <a:latin typeface="Calibri" panose="020F0502020204030204" pitchFamily="34" charset="0"/>
              </a:rPr>
            </a:br>
            <a:r>
              <a:rPr lang="es-GT" dirty="0">
                <a:latin typeface="Calibri" panose="020F0502020204030204" pitchFamily="34" charset="0"/>
              </a:rPr>
              <a:t>Uno de los nuevos desarrollos que alimentaron el crecimiento de los equipos paralelos</a:t>
            </a:r>
            <a:endParaRPr lang="es-GT" dirty="0">
              <a:latin typeface="Calibri" panose="020F0502020204030204" pitchFamily="34" charset="0"/>
            </a:endParaRPr>
          </a:p>
        </p:txBody>
      </p:sp>
      <p:pic>
        <p:nvPicPr>
          <p:cNvPr id="4098" name="Picture 2" descr="quin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398" y="1347284"/>
            <a:ext cx="2438400" cy="15716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372" y="3896283"/>
            <a:ext cx="2009775" cy="173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1256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013" y="514924"/>
            <a:ext cx="3071170" cy="798721"/>
          </a:xfrm>
        </p:spPr>
        <p:txBody>
          <a:bodyPr>
            <a:noAutofit/>
          </a:bodyPr>
          <a:lstStyle/>
          <a:p>
            <a:pPr algn="ctr"/>
            <a:r>
              <a:rPr lang="es-GT" sz="2400" b="1" dirty="0">
                <a:latin typeface="Calibri" panose="020F0502020204030204" pitchFamily="34" charset="0"/>
              </a:rPr>
              <a:t>Sexta </a:t>
            </a:r>
            <a:r>
              <a:rPr lang="es-GT" sz="2400" b="1" dirty="0" smtClean="0">
                <a:latin typeface="Calibri" panose="020F0502020204030204" pitchFamily="34" charset="0"/>
              </a:rPr>
              <a:t>Generación</a:t>
            </a:r>
            <a:br>
              <a:rPr lang="es-GT" sz="2400" b="1" dirty="0" smtClean="0">
                <a:latin typeface="Calibri" panose="020F0502020204030204" pitchFamily="34" charset="0"/>
              </a:rPr>
            </a:br>
            <a:r>
              <a:rPr lang="es-GT" sz="2400" b="1" dirty="0" smtClean="0">
                <a:latin typeface="Calibri" panose="020F0502020204030204" pitchFamily="34" charset="0"/>
              </a:rPr>
              <a:t> </a:t>
            </a:r>
            <a:r>
              <a:rPr lang="es-GT" sz="2400" b="1" dirty="0">
                <a:latin typeface="Calibri" panose="020F0502020204030204" pitchFamily="34" charset="0"/>
              </a:rPr>
              <a:t>( 1991 en adelante )</a:t>
            </a:r>
            <a:endParaRPr lang="es-GT" sz="2400" dirty="0">
              <a:latin typeface="Calibri" panose="020F0502020204030204" pitchFamily="34" charset="0"/>
            </a:endParaRPr>
          </a:p>
        </p:txBody>
      </p:sp>
      <p:pic>
        <p:nvPicPr>
          <p:cNvPr id="5122" name="Picture 2" descr="WAM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223" y="1960473"/>
            <a:ext cx="3300891" cy="24441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rot="10800000" flipV="1">
            <a:off x="4806646" y="514924"/>
            <a:ext cx="380931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s-GT" sz="1400" b="0"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rPr>
              <a:t>Las computadoras de esta generación cuentan con arquitecturas combinadas Paralelo Vectorial, con cientos de microprocesadores vectoriales trabajando al mismo tiempo; se han creado computadoras capaces de realizar más de un millón de millones de operaciones aritméticas de punto flotante por segundo (</a:t>
            </a:r>
            <a:r>
              <a:rPr kumimoji="0" lang="es-GT" sz="1400" b="0" i="0" u="none" strike="noStrike" cap="none" normalizeH="0" baseline="0" dirty="0" err="1" smtClean="0">
                <a:ln>
                  <a:noFill/>
                </a:ln>
                <a:solidFill>
                  <a:srgbClr val="000000"/>
                </a:solidFill>
                <a:effectLst/>
                <a:latin typeface="Calibri" panose="020F0502020204030204" pitchFamily="34" charset="0"/>
                <a:cs typeface="Arial" panose="020B0604020202020204" pitchFamily="34" charset="0"/>
              </a:rPr>
              <a:t>teraflops</a:t>
            </a:r>
            <a:r>
              <a:rPr kumimoji="0" lang="es-GT" sz="1400" b="0"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rPr>
              <a:t>); las redes de área mundial (Wide </a:t>
            </a:r>
            <a:r>
              <a:rPr kumimoji="0" lang="es-GT" sz="1400" b="0" i="0" u="none" strike="noStrike" cap="none" normalizeH="0" baseline="0" dirty="0" err="1" smtClean="0">
                <a:ln>
                  <a:noFill/>
                </a:ln>
                <a:solidFill>
                  <a:srgbClr val="000000"/>
                </a:solidFill>
                <a:effectLst/>
                <a:latin typeface="Calibri" panose="020F0502020204030204" pitchFamily="34" charset="0"/>
                <a:cs typeface="Arial" panose="020B0604020202020204" pitchFamily="34" charset="0"/>
              </a:rPr>
              <a:t>Area</a:t>
            </a:r>
            <a:r>
              <a:rPr kumimoji="0" lang="es-GT" sz="1400" b="0"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rPr>
              <a:t> Network, WAN) seguirá</a:t>
            </a:r>
            <a:r>
              <a:rPr kumimoji="0" lang="es-GT" sz="1400" b="0" i="0" u="none" strike="noStrike" cap="none" normalizeH="0" baseline="0" dirty="0" smtClean="0">
                <a:ln>
                  <a:noFill/>
                </a:ln>
                <a:solidFill>
                  <a:schemeClr val="tx1"/>
                </a:solidFill>
                <a:effectLst/>
                <a:latin typeface="Calibri" panose="020F0502020204030204" pitchFamily="34" charset="0"/>
              </a:rPr>
              <a:t>  </a:t>
            </a:r>
            <a:r>
              <a:rPr kumimoji="0" lang="es-GT" sz="1400" b="0"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rPr>
              <a:t>creciendo desorbitadamente utilizando medios de comunicación a través de fibras ópticas y satélites, con anchos de banda impresionantes. Las tecnologías de esta generación ya han sido desarrolladas o están en ese proceso. Algunas de ellas son: inteligencia / artificial distribuida; teoría del caos, sistemas difusos, holografía, transistores ópticos, etcétera.</a:t>
            </a:r>
            <a:r>
              <a:rPr kumimoji="0" lang="es-GT" sz="1400" b="0" i="0" u="none" strike="noStrike" cap="none" normalizeH="0" baseline="0" dirty="0" smtClean="0">
                <a:ln>
                  <a:noFill/>
                </a:ln>
                <a:solidFill>
                  <a:schemeClr val="tx1"/>
                </a:solidFill>
                <a:effectLst/>
                <a:latin typeface="Calibri" panose="020F0502020204030204" pitchFamily="34" charset="0"/>
              </a:rPr>
              <a:t> </a:t>
            </a:r>
            <a:endParaRPr kumimoji="0" lang="es-GT" sz="2400" b="0" i="0" u="none" strike="noStrike" cap="none" normalizeH="0" baseline="0" dirty="0" smtClean="0">
              <a:ln>
                <a:noFill/>
              </a:ln>
              <a:solidFill>
                <a:schemeClr val="tx1"/>
              </a:solidFill>
              <a:effectLst/>
              <a:latin typeface="Calibri" panose="020F0502020204030204" pitchFamily="34" charset="0"/>
            </a:endParaRPr>
          </a:p>
        </p:txBody>
      </p:sp>
      <p:pic>
        <p:nvPicPr>
          <p:cNvPr id="5124" name="Picture 4" descr="i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254" y="4054354"/>
            <a:ext cx="2838739" cy="2220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70417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7790" y="558084"/>
            <a:ext cx="8596668" cy="884349"/>
          </a:xfrm>
        </p:spPr>
        <p:txBody>
          <a:bodyPr/>
          <a:lstStyle/>
          <a:p>
            <a:pPr algn="ctr"/>
            <a:r>
              <a:rPr lang="es-GT" b="1" dirty="0" smtClean="0"/>
              <a:t>Historia de la computadora</a:t>
            </a:r>
            <a:endParaRPr lang="es-GT" b="1" dirty="0"/>
          </a:p>
        </p:txBody>
      </p:sp>
      <p:sp>
        <p:nvSpPr>
          <p:cNvPr id="12" name="Marcador de contenido 11"/>
          <p:cNvSpPr>
            <a:spLocks noGrp="1"/>
          </p:cNvSpPr>
          <p:nvPr>
            <p:ph idx="1"/>
          </p:nvPr>
        </p:nvSpPr>
        <p:spPr>
          <a:xfrm>
            <a:off x="947790" y="1724338"/>
            <a:ext cx="8711365" cy="3880773"/>
          </a:xfrm>
        </p:spPr>
        <p:txBody>
          <a:bodyPr>
            <a:noAutofit/>
          </a:bodyPr>
          <a:lstStyle/>
          <a:p>
            <a:pPr marL="0" indent="0" algn="just">
              <a:buNone/>
            </a:pPr>
            <a:r>
              <a:rPr lang="es-GT" sz="1600" dirty="0">
                <a:solidFill>
                  <a:schemeClr val="tx1"/>
                </a:solidFill>
                <a:latin typeface="Calibri" panose="020F0502020204030204" pitchFamily="34" charset="0"/>
              </a:rPr>
              <a:t>La primera máquina de calcular </a:t>
            </a:r>
            <a:r>
              <a:rPr lang="es-GT" sz="1600" dirty="0">
                <a:solidFill>
                  <a:schemeClr val="tx1"/>
                </a:solidFill>
                <a:latin typeface="Calibri" panose="020F0502020204030204" pitchFamily="34" charset="0"/>
                <a:hlinkClick r:id="rId2"/>
              </a:rPr>
              <a:t>mecánica</a:t>
            </a:r>
            <a:r>
              <a:rPr lang="es-GT" sz="1600" dirty="0">
                <a:solidFill>
                  <a:schemeClr val="tx1"/>
                </a:solidFill>
                <a:latin typeface="Calibri" panose="020F0502020204030204" pitchFamily="34" charset="0"/>
              </a:rPr>
              <a:t>, un precursor del ordenador digital, fue inventada en 1642 por el matemático francés Blaise </a:t>
            </a:r>
            <a:r>
              <a:rPr lang="es-GT" sz="1600" dirty="0">
                <a:solidFill>
                  <a:schemeClr val="tx1"/>
                </a:solidFill>
                <a:latin typeface="Calibri" panose="020F0502020204030204" pitchFamily="34" charset="0"/>
                <a:hlinkClick r:id="rId3"/>
              </a:rPr>
              <a:t>Pascal</a:t>
            </a:r>
            <a:r>
              <a:rPr lang="es-GT" sz="1600" dirty="0">
                <a:solidFill>
                  <a:schemeClr val="tx1"/>
                </a:solidFill>
                <a:latin typeface="Calibri" panose="020F0502020204030204" pitchFamily="34" charset="0"/>
              </a:rPr>
              <a:t>. Aquel dispositivo utilizaba una serie de ruedas de diez dientes en las que cada uno de los dientes representaba un dígito del 0 al 9. Las ruedas estaban conectadas de tal manera que podían sumarse números haciéndolas avanzar el número de dientes correcto. En 1670 el filósofo y matemático alemán Gottfried Wilhelm Leibniz perfeccionó esta máquina e inventó una que también podía multiplicar.</a:t>
            </a:r>
          </a:p>
          <a:p>
            <a:pPr marL="0" indent="0" algn="just">
              <a:buNone/>
            </a:pPr>
            <a:r>
              <a:rPr lang="es-GT" sz="1600" dirty="0">
                <a:solidFill>
                  <a:schemeClr val="tx1"/>
                </a:solidFill>
                <a:latin typeface="Calibri" panose="020F0502020204030204" pitchFamily="34" charset="0"/>
              </a:rPr>
              <a:t>El inventor francés Joseph Marie Jacquard, al diseñar un telar automático, utilizó delgadas placas de </a:t>
            </a:r>
            <a:r>
              <a:rPr lang="es-GT" sz="1600" dirty="0">
                <a:solidFill>
                  <a:schemeClr val="tx1"/>
                </a:solidFill>
                <a:latin typeface="Calibri" panose="020F0502020204030204" pitchFamily="34" charset="0"/>
                <a:hlinkClick r:id="rId4"/>
              </a:rPr>
              <a:t>madera</a:t>
            </a:r>
            <a:r>
              <a:rPr lang="es-GT" sz="1600" dirty="0">
                <a:solidFill>
                  <a:schemeClr val="tx1"/>
                </a:solidFill>
                <a:latin typeface="Calibri" panose="020F0502020204030204" pitchFamily="34" charset="0"/>
              </a:rPr>
              <a:t> perforadas para controlar el tejido utilizado en los diseños complejos. Durante la década de 1880 el estadístico estadounidense Herman Hollerith concibió la idea de utilizar </a:t>
            </a:r>
            <a:r>
              <a:rPr lang="es-GT" sz="1600" dirty="0">
                <a:solidFill>
                  <a:schemeClr val="tx1"/>
                </a:solidFill>
                <a:latin typeface="Calibri" panose="020F0502020204030204" pitchFamily="34" charset="0"/>
                <a:hlinkClick r:id="rId5"/>
              </a:rPr>
              <a:t>tarjetas</a:t>
            </a:r>
            <a:r>
              <a:rPr lang="es-GT" sz="1600" dirty="0">
                <a:solidFill>
                  <a:schemeClr val="tx1"/>
                </a:solidFill>
                <a:latin typeface="Calibri" panose="020F0502020204030204" pitchFamily="34" charset="0"/>
              </a:rPr>
              <a:t> perforadas, similares a las placas de Jacquard, para procesar </a:t>
            </a:r>
            <a:r>
              <a:rPr lang="es-GT" sz="1600" dirty="0">
                <a:solidFill>
                  <a:schemeClr val="tx1"/>
                </a:solidFill>
                <a:latin typeface="Calibri" panose="020F0502020204030204" pitchFamily="34" charset="0"/>
                <a:hlinkClick r:id="rId6"/>
              </a:rPr>
              <a:t>datos</a:t>
            </a:r>
            <a:r>
              <a:rPr lang="es-GT" sz="1600" dirty="0">
                <a:solidFill>
                  <a:schemeClr val="tx1"/>
                </a:solidFill>
                <a:latin typeface="Calibri" panose="020F0502020204030204" pitchFamily="34" charset="0"/>
              </a:rPr>
              <a:t>. Hollerith consiguió compilar la </a:t>
            </a:r>
            <a:r>
              <a:rPr lang="es-GT" sz="1600" dirty="0">
                <a:solidFill>
                  <a:schemeClr val="tx1"/>
                </a:solidFill>
                <a:latin typeface="Calibri" panose="020F0502020204030204" pitchFamily="34" charset="0"/>
                <a:hlinkClick r:id="rId7"/>
              </a:rPr>
              <a:t>información</a:t>
            </a:r>
            <a:r>
              <a:rPr lang="es-GT" sz="1600" dirty="0">
                <a:solidFill>
                  <a:schemeClr val="tx1"/>
                </a:solidFill>
                <a:latin typeface="Calibri" panose="020F0502020204030204" pitchFamily="34" charset="0"/>
              </a:rPr>
              <a:t> </a:t>
            </a:r>
            <a:r>
              <a:rPr lang="es-GT" sz="1600" dirty="0">
                <a:solidFill>
                  <a:schemeClr val="tx1"/>
                </a:solidFill>
                <a:latin typeface="Calibri" panose="020F0502020204030204" pitchFamily="34" charset="0"/>
                <a:hlinkClick r:id="rId8"/>
              </a:rPr>
              <a:t>estadística</a:t>
            </a:r>
            <a:r>
              <a:rPr lang="es-GT" sz="1600" dirty="0">
                <a:solidFill>
                  <a:schemeClr val="tx1"/>
                </a:solidFill>
                <a:latin typeface="Calibri" panose="020F0502020204030204" pitchFamily="34" charset="0"/>
              </a:rPr>
              <a:t> destinada al censo de </a:t>
            </a:r>
            <a:r>
              <a:rPr lang="es-GT" sz="1600" dirty="0">
                <a:solidFill>
                  <a:schemeClr val="tx1"/>
                </a:solidFill>
                <a:latin typeface="Calibri" panose="020F0502020204030204" pitchFamily="34" charset="0"/>
                <a:hlinkClick r:id="rId9"/>
              </a:rPr>
              <a:t>población</a:t>
            </a:r>
            <a:r>
              <a:rPr lang="es-GT" sz="1600" dirty="0">
                <a:solidFill>
                  <a:schemeClr val="tx1"/>
                </a:solidFill>
                <a:latin typeface="Calibri" panose="020F0502020204030204" pitchFamily="34" charset="0"/>
              </a:rPr>
              <a:t> de 1890 de </a:t>
            </a:r>
            <a:r>
              <a:rPr lang="es-GT" sz="1600" dirty="0">
                <a:solidFill>
                  <a:schemeClr val="tx1"/>
                </a:solidFill>
                <a:latin typeface="Calibri" panose="020F0502020204030204" pitchFamily="34" charset="0"/>
                <a:hlinkClick r:id="rId10"/>
              </a:rPr>
              <a:t>Estados Unidos</a:t>
            </a:r>
            <a:r>
              <a:rPr lang="es-GT" sz="1600" dirty="0">
                <a:solidFill>
                  <a:schemeClr val="tx1"/>
                </a:solidFill>
                <a:latin typeface="Calibri" panose="020F0502020204030204" pitchFamily="34" charset="0"/>
              </a:rPr>
              <a:t> mediante la utilización de un </a:t>
            </a:r>
            <a:r>
              <a:rPr lang="es-GT" sz="1600" dirty="0">
                <a:solidFill>
                  <a:schemeClr val="tx1"/>
                </a:solidFill>
                <a:latin typeface="Calibri" panose="020F0502020204030204" pitchFamily="34" charset="0"/>
                <a:hlinkClick r:id="rId11"/>
              </a:rPr>
              <a:t>sistema</a:t>
            </a:r>
            <a:r>
              <a:rPr lang="es-GT" sz="1600" dirty="0">
                <a:solidFill>
                  <a:schemeClr val="tx1"/>
                </a:solidFill>
                <a:latin typeface="Calibri" panose="020F0502020204030204" pitchFamily="34" charset="0"/>
              </a:rPr>
              <a:t> que hacía pasar tarjetas perforadas sobre contactos eléctricos.</a:t>
            </a:r>
          </a:p>
          <a:p>
            <a:pPr marL="0" indent="0" algn="just">
              <a:buNone/>
            </a:pPr>
            <a:r>
              <a:rPr lang="es-GT" sz="2000" dirty="0">
                <a:solidFill>
                  <a:schemeClr val="tx1"/>
                </a:solidFill>
                <a:latin typeface="Calibri" panose="020F0502020204030204" pitchFamily="34" charset="0"/>
              </a:rPr>
              <a:t/>
            </a:r>
            <a:br>
              <a:rPr lang="es-GT" sz="2000" dirty="0">
                <a:solidFill>
                  <a:schemeClr val="tx1"/>
                </a:solidFill>
                <a:latin typeface="Calibri" panose="020F0502020204030204" pitchFamily="34" charset="0"/>
              </a:rPr>
            </a:br>
            <a:r>
              <a:rPr lang="es-GT" dirty="0"/>
              <a:t/>
            </a:r>
            <a:br>
              <a:rPr lang="es-GT" dirty="0"/>
            </a:br>
            <a:endParaRPr lang="es-GT" dirty="0">
              <a:solidFill>
                <a:schemeClr val="tx1"/>
              </a:solidFill>
              <a:latin typeface="Calibri" panose="020F0502020204030204" pitchFamily="34" charset="0"/>
            </a:endParaRPr>
          </a:p>
        </p:txBody>
      </p:sp>
    </p:spTree>
    <p:extLst>
      <p:ext uri="{BB962C8B-B14F-4D97-AF65-F5344CB8AC3E}">
        <p14:creationId xmlns:p14="http://schemas.microsoft.com/office/powerpoint/2010/main" val="174108649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532585"/>
            <a:ext cx="3854528" cy="690693"/>
          </a:xfrm>
        </p:spPr>
        <p:txBody>
          <a:bodyPr>
            <a:normAutofit/>
          </a:bodyPr>
          <a:lstStyle/>
          <a:p>
            <a:r>
              <a:rPr lang="es-GT" sz="2800" b="1" dirty="0">
                <a:latin typeface="Calibri" panose="020F0502020204030204" pitchFamily="34" charset="0"/>
              </a:rPr>
              <a:t>Primeros ordenadores</a:t>
            </a: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1523" y="1988002"/>
            <a:ext cx="3728212" cy="2893092"/>
          </a:xfrm>
        </p:spPr>
      </p:pic>
      <p:sp>
        <p:nvSpPr>
          <p:cNvPr id="4" name="Marcador de texto 3"/>
          <p:cNvSpPr>
            <a:spLocks noGrp="1"/>
          </p:cNvSpPr>
          <p:nvPr>
            <p:ph type="body" sz="half" idx="2"/>
          </p:nvPr>
        </p:nvSpPr>
        <p:spPr>
          <a:xfrm>
            <a:off x="677334" y="2485623"/>
            <a:ext cx="3854528" cy="3438659"/>
          </a:xfrm>
        </p:spPr>
        <p:txBody>
          <a:bodyPr>
            <a:noAutofit/>
          </a:bodyPr>
          <a:lstStyle/>
          <a:p>
            <a:r>
              <a:rPr lang="es-GT" dirty="0">
                <a:latin typeface="Calibri" panose="020F0502020204030204" pitchFamily="34" charset="0"/>
              </a:rPr>
              <a:t>Los ordenadores analógicos comenzaron a construirse a principios del siglo XX. </a:t>
            </a:r>
            <a:r>
              <a:rPr lang="es-GT" dirty="0" smtClean="0">
                <a:latin typeface="Calibri" panose="020F0502020204030204" pitchFamily="34" charset="0"/>
              </a:rPr>
              <a:t>Los primeros</a:t>
            </a:r>
            <a:r>
              <a:rPr lang="es-GT" dirty="0">
                <a:latin typeface="Calibri" panose="020F0502020204030204" pitchFamily="34" charset="0"/>
              </a:rPr>
              <a:t> </a:t>
            </a:r>
            <a:r>
              <a:rPr lang="es-GT" dirty="0">
                <a:latin typeface="Calibri" panose="020F0502020204030204" pitchFamily="34" charset="0"/>
                <a:hlinkClick r:id="rId3"/>
              </a:rPr>
              <a:t>modelos</a:t>
            </a:r>
            <a:r>
              <a:rPr lang="es-GT" dirty="0">
                <a:latin typeface="Calibri" panose="020F0502020204030204" pitchFamily="34" charset="0"/>
              </a:rPr>
              <a:t> realizaban los cálculos mediante ejes y engranajes giratorios. Con estas máquinas se evaluaban las aproximaciones numéricas de </a:t>
            </a:r>
            <a:r>
              <a:rPr lang="es-GT" dirty="0">
                <a:latin typeface="Calibri" panose="020F0502020204030204" pitchFamily="34" charset="0"/>
                <a:hlinkClick r:id="rId4"/>
              </a:rPr>
              <a:t>ecuaciones</a:t>
            </a:r>
            <a:r>
              <a:rPr lang="es-GT" dirty="0">
                <a:latin typeface="Calibri" panose="020F0502020204030204" pitchFamily="34" charset="0"/>
              </a:rPr>
              <a:t> demasiado difíciles como para </a:t>
            </a:r>
            <a:r>
              <a:rPr lang="es-GT" dirty="0">
                <a:latin typeface="Calibri" panose="020F0502020204030204" pitchFamily="34" charset="0"/>
                <a:hlinkClick r:id="rId5"/>
              </a:rPr>
              <a:t>poder</a:t>
            </a:r>
            <a:r>
              <a:rPr lang="es-GT" dirty="0">
                <a:latin typeface="Calibri" panose="020F0502020204030204" pitchFamily="34" charset="0"/>
              </a:rPr>
              <a:t> ser resueltas mediante otros </a:t>
            </a:r>
            <a:r>
              <a:rPr lang="es-GT" dirty="0">
                <a:latin typeface="Calibri" panose="020F0502020204030204" pitchFamily="34" charset="0"/>
                <a:hlinkClick r:id="rId6"/>
              </a:rPr>
              <a:t>métodos</a:t>
            </a:r>
            <a:r>
              <a:rPr lang="es-GT" dirty="0">
                <a:latin typeface="Calibri" panose="020F0502020204030204" pitchFamily="34" charset="0"/>
              </a:rPr>
              <a:t>. Durante las dos </a:t>
            </a:r>
            <a:r>
              <a:rPr lang="es-GT" dirty="0">
                <a:latin typeface="Calibri" panose="020F0502020204030204" pitchFamily="34" charset="0"/>
                <a:hlinkClick r:id="rId7"/>
              </a:rPr>
              <a:t>guerras</a:t>
            </a:r>
            <a:r>
              <a:rPr lang="es-GT" dirty="0">
                <a:latin typeface="Calibri" panose="020F0502020204030204" pitchFamily="34" charset="0"/>
              </a:rPr>
              <a:t> mundiales se utilizaron </a:t>
            </a:r>
            <a:r>
              <a:rPr lang="es-GT" dirty="0">
                <a:latin typeface="Calibri" panose="020F0502020204030204" pitchFamily="34" charset="0"/>
                <a:hlinkClick r:id="rId8"/>
              </a:rPr>
              <a:t>sistemas</a:t>
            </a:r>
            <a:r>
              <a:rPr lang="es-GT" dirty="0">
                <a:latin typeface="Calibri" panose="020F0502020204030204" pitchFamily="34" charset="0"/>
              </a:rPr>
              <a:t> informáticos analógicos, primero mecánicos y más tarde eléctricos, para predecir la trayectoria de los torpedos en los submarinos y para el manejo a distancia de las </a:t>
            </a:r>
            <a:r>
              <a:rPr lang="es-GT" dirty="0">
                <a:latin typeface="Calibri" panose="020F0502020204030204" pitchFamily="34" charset="0"/>
                <a:hlinkClick r:id="rId9"/>
              </a:rPr>
              <a:t>bombas</a:t>
            </a:r>
            <a:r>
              <a:rPr lang="es-GT" dirty="0">
                <a:latin typeface="Calibri" panose="020F0502020204030204" pitchFamily="34" charset="0"/>
              </a:rPr>
              <a:t> en la aviación.</a:t>
            </a:r>
            <a:br>
              <a:rPr lang="es-GT" dirty="0">
                <a:latin typeface="Calibri" panose="020F0502020204030204" pitchFamily="34" charset="0"/>
              </a:rPr>
            </a:br>
            <a:endParaRPr lang="es-GT" dirty="0">
              <a:latin typeface="Calibri" panose="020F0502020204030204" pitchFamily="34" charset="0"/>
            </a:endParaRPr>
          </a:p>
        </p:txBody>
      </p:sp>
    </p:spTree>
    <p:extLst>
      <p:ext uri="{BB962C8B-B14F-4D97-AF65-F5344CB8AC3E}">
        <p14:creationId xmlns:p14="http://schemas.microsoft.com/office/powerpoint/2010/main" val="272570275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5933" y="824246"/>
            <a:ext cx="3721355" cy="664935"/>
          </a:xfrm>
        </p:spPr>
        <p:txBody>
          <a:bodyPr>
            <a:noAutofit/>
          </a:bodyPr>
          <a:lstStyle/>
          <a:p>
            <a:r>
              <a:rPr lang="es-GT" sz="2400" b="1" dirty="0">
                <a:latin typeface="Calibri" panose="020F0502020204030204" pitchFamily="34" charset="0"/>
              </a:rPr>
              <a:t>Ordenadores electrónicos</a:t>
            </a:r>
          </a:p>
        </p:txBody>
      </p:sp>
      <p:sp>
        <p:nvSpPr>
          <p:cNvPr id="3" name="Marcador de contenido 2"/>
          <p:cNvSpPr>
            <a:spLocks noGrp="1"/>
          </p:cNvSpPr>
          <p:nvPr>
            <p:ph idx="1"/>
          </p:nvPr>
        </p:nvSpPr>
        <p:spPr>
          <a:xfrm>
            <a:off x="4799098" y="1156713"/>
            <a:ext cx="4538085" cy="4701020"/>
          </a:xfrm>
        </p:spPr>
        <p:txBody>
          <a:bodyPr>
            <a:noAutofit/>
          </a:bodyPr>
          <a:lstStyle/>
          <a:p>
            <a:pPr marL="0" indent="0">
              <a:buNone/>
            </a:pPr>
            <a:r>
              <a:rPr lang="es-GT" sz="1400" dirty="0">
                <a:solidFill>
                  <a:schemeClr val="tx1"/>
                </a:solidFill>
                <a:latin typeface="Calibri" panose="020F0502020204030204" pitchFamily="34" charset="0"/>
              </a:rPr>
              <a:t>Durante la II </a:t>
            </a:r>
            <a:r>
              <a:rPr lang="es-GT" sz="1400" dirty="0">
                <a:solidFill>
                  <a:schemeClr val="tx1"/>
                </a:solidFill>
                <a:latin typeface="Calibri" panose="020F0502020204030204" pitchFamily="34" charset="0"/>
                <a:hlinkClick r:id="rId2"/>
              </a:rPr>
              <a:t>Guerra Mundial</a:t>
            </a:r>
            <a:r>
              <a:rPr lang="es-GT" sz="1400" dirty="0">
                <a:solidFill>
                  <a:schemeClr val="tx1"/>
                </a:solidFill>
                <a:latin typeface="Calibri" panose="020F0502020204030204" pitchFamily="34" charset="0"/>
              </a:rPr>
              <a:t> (1939-1945), un equipo de científicos y matemáticos que trabajaban en </a:t>
            </a:r>
            <a:r>
              <a:rPr lang="es-GT" sz="1400" dirty="0" err="1">
                <a:solidFill>
                  <a:schemeClr val="tx1"/>
                </a:solidFill>
                <a:latin typeface="Calibri" panose="020F0502020204030204" pitchFamily="34" charset="0"/>
              </a:rPr>
              <a:t>Bletchley</a:t>
            </a:r>
            <a:r>
              <a:rPr lang="es-GT" sz="1400" dirty="0">
                <a:solidFill>
                  <a:schemeClr val="tx1"/>
                </a:solidFill>
                <a:latin typeface="Calibri" panose="020F0502020204030204" pitchFamily="34" charset="0"/>
              </a:rPr>
              <a:t> Park, al norte de Londres, crearon lo que se consideró el primer ordenador digital totalmente electrónico: el </a:t>
            </a:r>
            <a:r>
              <a:rPr lang="es-GT" sz="1400" i="1" dirty="0" err="1">
                <a:solidFill>
                  <a:schemeClr val="tx1"/>
                </a:solidFill>
                <a:latin typeface="Calibri" panose="020F0502020204030204" pitchFamily="34" charset="0"/>
              </a:rPr>
              <a:t>Colossus</a:t>
            </a:r>
            <a:r>
              <a:rPr lang="es-GT" sz="1400" i="1" dirty="0">
                <a:solidFill>
                  <a:schemeClr val="tx1"/>
                </a:solidFill>
                <a:latin typeface="Calibri" panose="020F0502020204030204" pitchFamily="34" charset="0"/>
              </a:rPr>
              <a:t>.</a:t>
            </a:r>
            <a:r>
              <a:rPr lang="es-GT" sz="1400" dirty="0">
                <a:solidFill>
                  <a:schemeClr val="tx1"/>
                </a:solidFill>
                <a:latin typeface="Calibri" panose="020F0502020204030204" pitchFamily="34" charset="0"/>
              </a:rPr>
              <a:t> Hacia diciembre de 1943 el </a:t>
            </a:r>
            <a:r>
              <a:rPr lang="es-GT" sz="1400" i="1" dirty="0" err="1">
                <a:solidFill>
                  <a:schemeClr val="tx1"/>
                </a:solidFill>
                <a:latin typeface="Calibri" panose="020F0502020204030204" pitchFamily="34" charset="0"/>
              </a:rPr>
              <a:t>Colossus</a:t>
            </a:r>
            <a:r>
              <a:rPr lang="es-GT" sz="1400" i="1" dirty="0">
                <a:solidFill>
                  <a:schemeClr val="tx1"/>
                </a:solidFill>
                <a:latin typeface="Calibri" panose="020F0502020204030204" pitchFamily="34" charset="0"/>
              </a:rPr>
              <a:t>,</a:t>
            </a:r>
            <a:r>
              <a:rPr lang="es-GT" sz="1400" dirty="0">
                <a:solidFill>
                  <a:schemeClr val="tx1"/>
                </a:solidFill>
                <a:latin typeface="Calibri" panose="020F0502020204030204" pitchFamily="34" charset="0"/>
              </a:rPr>
              <a:t> que incorporaba 1.500 </a:t>
            </a:r>
            <a:r>
              <a:rPr lang="es-GT" sz="1400" dirty="0">
                <a:solidFill>
                  <a:schemeClr val="tx1"/>
                </a:solidFill>
                <a:latin typeface="Calibri" panose="020F0502020204030204" pitchFamily="34" charset="0"/>
                <a:hlinkClick r:id="rId3"/>
              </a:rPr>
              <a:t>válvulas</a:t>
            </a:r>
            <a:r>
              <a:rPr lang="es-GT" sz="1400" dirty="0">
                <a:solidFill>
                  <a:schemeClr val="tx1"/>
                </a:solidFill>
                <a:latin typeface="Calibri" panose="020F0502020204030204" pitchFamily="34" charset="0"/>
              </a:rPr>
              <a:t> o tubos de vacío, era ya operativo. Fue utilizado por el equipo dirigido por Alan </a:t>
            </a:r>
            <a:r>
              <a:rPr lang="es-GT" sz="1400" dirty="0" err="1">
                <a:solidFill>
                  <a:schemeClr val="tx1"/>
                </a:solidFill>
                <a:latin typeface="Calibri" panose="020F0502020204030204" pitchFamily="34" charset="0"/>
              </a:rPr>
              <a:t>Turing</a:t>
            </a:r>
            <a:r>
              <a:rPr lang="es-GT" sz="1400" dirty="0">
                <a:solidFill>
                  <a:schemeClr val="tx1"/>
                </a:solidFill>
                <a:latin typeface="Calibri" panose="020F0502020204030204" pitchFamily="34" charset="0"/>
              </a:rPr>
              <a:t> para descodificar los mensajes de </a:t>
            </a:r>
            <a:r>
              <a:rPr lang="es-GT" sz="1400" dirty="0" err="1">
                <a:solidFill>
                  <a:schemeClr val="tx1"/>
                </a:solidFill>
                <a:latin typeface="Calibri" panose="020F0502020204030204" pitchFamily="34" charset="0"/>
                <a:hlinkClick r:id="rId4"/>
              </a:rPr>
              <a:t>radio</a:t>
            </a:r>
            <a:r>
              <a:rPr lang="es-GT" sz="1400" dirty="0" err="1">
                <a:solidFill>
                  <a:schemeClr val="tx1"/>
                </a:solidFill>
                <a:latin typeface="Calibri" panose="020F0502020204030204" pitchFamily="34" charset="0"/>
              </a:rPr>
              <a:t>cifrados</a:t>
            </a:r>
            <a:r>
              <a:rPr lang="es-GT" sz="1400" dirty="0">
                <a:solidFill>
                  <a:schemeClr val="tx1"/>
                </a:solidFill>
                <a:latin typeface="Calibri" panose="020F0502020204030204" pitchFamily="34" charset="0"/>
              </a:rPr>
              <a:t> de los alemanes. En 1939 y con </a:t>
            </a:r>
            <a:r>
              <a:rPr lang="es-GT" sz="1400" dirty="0">
                <a:solidFill>
                  <a:schemeClr val="tx1"/>
                </a:solidFill>
                <a:latin typeface="Calibri" panose="020F0502020204030204" pitchFamily="34" charset="0"/>
                <a:hlinkClick r:id="rId5"/>
              </a:rPr>
              <a:t>independencia</a:t>
            </a:r>
            <a:r>
              <a:rPr lang="es-GT" sz="1400" dirty="0">
                <a:solidFill>
                  <a:schemeClr val="tx1"/>
                </a:solidFill>
                <a:latin typeface="Calibri" panose="020F0502020204030204" pitchFamily="34" charset="0"/>
              </a:rPr>
              <a:t> de este </a:t>
            </a:r>
            <a:r>
              <a:rPr lang="es-GT" sz="1400" dirty="0">
                <a:solidFill>
                  <a:schemeClr val="tx1"/>
                </a:solidFill>
                <a:latin typeface="Calibri" panose="020F0502020204030204" pitchFamily="34" charset="0"/>
                <a:hlinkClick r:id="rId6"/>
              </a:rPr>
              <a:t>proyecto</a:t>
            </a:r>
            <a:r>
              <a:rPr lang="es-GT" sz="1400" dirty="0">
                <a:solidFill>
                  <a:schemeClr val="tx1"/>
                </a:solidFill>
                <a:latin typeface="Calibri" panose="020F0502020204030204" pitchFamily="34" charset="0"/>
              </a:rPr>
              <a:t>, John </a:t>
            </a:r>
            <a:r>
              <a:rPr lang="es-GT" sz="1400" dirty="0" err="1">
                <a:solidFill>
                  <a:schemeClr val="tx1"/>
                </a:solidFill>
                <a:latin typeface="Calibri" panose="020F0502020204030204" pitchFamily="34" charset="0"/>
              </a:rPr>
              <a:t>Atanasoff</a:t>
            </a:r>
            <a:r>
              <a:rPr lang="es-GT" sz="1400" dirty="0">
                <a:solidFill>
                  <a:schemeClr val="tx1"/>
                </a:solidFill>
                <a:latin typeface="Calibri" panose="020F0502020204030204" pitchFamily="34" charset="0"/>
              </a:rPr>
              <a:t> y </a:t>
            </a:r>
            <a:r>
              <a:rPr lang="es-GT" sz="1400" dirty="0" err="1">
                <a:solidFill>
                  <a:schemeClr val="tx1"/>
                </a:solidFill>
                <a:latin typeface="Calibri" panose="020F0502020204030204" pitchFamily="34" charset="0"/>
              </a:rPr>
              <a:t>Clifford</a:t>
            </a:r>
            <a:r>
              <a:rPr lang="es-GT" sz="1400" dirty="0">
                <a:solidFill>
                  <a:schemeClr val="tx1"/>
                </a:solidFill>
                <a:latin typeface="Calibri" panose="020F0502020204030204" pitchFamily="34" charset="0"/>
              </a:rPr>
              <a:t> Berry ya habían construido un prototipo de máquina </a:t>
            </a:r>
            <a:r>
              <a:rPr lang="es-GT" sz="1400" dirty="0">
                <a:solidFill>
                  <a:schemeClr val="tx1"/>
                </a:solidFill>
                <a:latin typeface="Calibri" panose="020F0502020204030204" pitchFamily="34" charset="0"/>
                <a:hlinkClick r:id="rId7"/>
              </a:rPr>
              <a:t>electrónica</a:t>
            </a:r>
            <a:r>
              <a:rPr lang="es-GT" sz="1400" dirty="0">
                <a:solidFill>
                  <a:schemeClr val="tx1"/>
                </a:solidFill>
                <a:latin typeface="Calibri" panose="020F0502020204030204" pitchFamily="34" charset="0"/>
              </a:rPr>
              <a:t> en el Iowa </a:t>
            </a:r>
            <a:r>
              <a:rPr lang="es-GT" sz="1400" dirty="0" err="1">
                <a:solidFill>
                  <a:schemeClr val="tx1"/>
                </a:solidFill>
                <a:latin typeface="Calibri" panose="020F0502020204030204" pitchFamily="34" charset="0"/>
              </a:rPr>
              <a:t>State</a:t>
            </a:r>
            <a:r>
              <a:rPr lang="es-GT" sz="1400" dirty="0">
                <a:solidFill>
                  <a:schemeClr val="tx1"/>
                </a:solidFill>
                <a:latin typeface="Calibri" panose="020F0502020204030204" pitchFamily="34" charset="0"/>
              </a:rPr>
              <a:t> </a:t>
            </a:r>
            <a:r>
              <a:rPr lang="es-GT" sz="1400" dirty="0" err="1">
                <a:solidFill>
                  <a:schemeClr val="tx1"/>
                </a:solidFill>
                <a:latin typeface="Calibri" panose="020F0502020204030204" pitchFamily="34" charset="0"/>
              </a:rPr>
              <a:t>College</a:t>
            </a:r>
            <a:r>
              <a:rPr lang="es-GT" sz="1400" dirty="0">
                <a:solidFill>
                  <a:schemeClr val="tx1"/>
                </a:solidFill>
                <a:latin typeface="Calibri" panose="020F0502020204030204" pitchFamily="34" charset="0"/>
              </a:rPr>
              <a:t> (EEUU). Este prototipo y las </a:t>
            </a:r>
            <a:r>
              <a:rPr lang="es-GT" sz="1400" dirty="0">
                <a:solidFill>
                  <a:schemeClr val="tx1"/>
                </a:solidFill>
                <a:latin typeface="Calibri" panose="020F0502020204030204" pitchFamily="34" charset="0"/>
                <a:hlinkClick r:id="rId8"/>
              </a:rPr>
              <a:t>investigaciones</a:t>
            </a:r>
            <a:r>
              <a:rPr lang="es-GT" sz="1400" dirty="0">
                <a:solidFill>
                  <a:schemeClr val="tx1"/>
                </a:solidFill>
                <a:latin typeface="Calibri" panose="020F0502020204030204" pitchFamily="34" charset="0"/>
              </a:rPr>
              <a:t> posteriores se realizaron en el anonimato, y más tarde quedaron eclipsadas por el </a:t>
            </a:r>
            <a:r>
              <a:rPr lang="es-GT" sz="1400" dirty="0">
                <a:solidFill>
                  <a:schemeClr val="tx1"/>
                </a:solidFill>
                <a:latin typeface="Calibri" panose="020F0502020204030204" pitchFamily="34" charset="0"/>
                <a:hlinkClick r:id="rId9"/>
              </a:rPr>
              <a:t>desarrollo</a:t>
            </a:r>
            <a:r>
              <a:rPr lang="es-GT" sz="1400" dirty="0">
                <a:solidFill>
                  <a:schemeClr val="tx1"/>
                </a:solidFill>
                <a:latin typeface="Calibri" panose="020F0502020204030204" pitchFamily="34" charset="0"/>
              </a:rPr>
              <a:t> del Calculador e integrador numérico digital electrónico (ENIAC) en 1945. El ENIAC, que según mostró la evidencia se basaba en gran medida en el ‘ordenador’ </a:t>
            </a:r>
            <a:r>
              <a:rPr lang="es-GT" sz="1400" dirty="0" err="1">
                <a:solidFill>
                  <a:schemeClr val="tx1"/>
                </a:solidFill>
                <a:latin typeface="Calibri" panose="020F0502020204030204" pitchFamily="34" charset="0"/>
              </a:rPr>
              <a:t>Atanasoff</a:t>
            </a:r>
            <a:r>
              <a:rPr lang="es-GT" sz="1400" dirty="0">
                <a:solidFill>
                  <a:schemeClr val="tx1"/>
                </a:solidFill>
                <a:latin typeface="Calibri" panose="020F0502020204030204" pitchFamily="34" charset="0"/>
              </a:rPr>
              <a:t>-Berry (ABC, acrónimo de </a:t>
            </a:r>
            <a:r>
              <a:rPr lang="es-GT" sz="1400" dirty="0" err="1">
                <a:solidFill>
                  <a:schemeClr val="tx1"/>
                </a:solidFill>
                <a:latin typeface="Calibri" panose="020F0502020204030204" pitchFamily="34" charset="0"/>
              </a:rPr>
              <a:t>Electronic</a:t>
            </a:r>
            <a:r>
              <a:rPr lang="es-GT" sz="1400" dirty="0">
                <a:solidFill>
                  <a:schemeClr val="tx1"/>
                </a:solidFill>
                <a:latin typeface="Calibri" panose="020F0502020204030204" pitchFamily="34" charset="0"/>
              </a:rPr>
              <a:t> </a:t>
            </a:r>
            <a:r>
              <a:rPr lang="es-GT" sz="1400" dirty="0" err="1">
                <a:solidFill>
                  <a:schemeClr val="tx1"/>
                </a:solidFill>
                <a:latin typeface="Calibri" panose="020F0502020204030204" pitchFamily="34" charset="0"/>
              </a:rPr>
              <a:t>Numerical</a:t>
            </a:r>
            <a:r>
              <a:rPr lang="es-GT" sz="1400" dirty="0">
                <a:solidFill>
                  <a:schemeClr val="tx1"/>
                </a:solidFill>
                <a:latin typeface="Calibri" panose="020F0502020204030204" pitchFamily="34" charset="0"/>
              </a:rPr>
              <a:t> </a:t>
            </a:r>
            <a:r>
              <a:rPr lang="es-GT" sz="1400" dirty="0" err="1">
                <a:solidFill>
                  <a:schemeClr val="tx1"/>
                </a:solidFill>
                <a:latin typeface="Calibri" panose="020F0502020204030204" pitchFamily="34" charset="0"/>
              </a:rPr>
              <a:t>Integrator</a:t>
            </a:r>
            <a:r>
              <a:rPr lang="es-GT" sz="1400" dirty="0">
                <a:solidFill>
                  <a:schemeClr val="tx1"/>
                </a:solidFill>
                <a:latin typeface="Calibri" panose="020F0502020204030204" pitchFamily="34" charset="0"/>
              </a:rPr>
              <a:t> and </a:t>
            </a:r>
            <a:r>
              <a:rPr lang="es-GT" sz="1400" dirty="0" err="1">
                <a:solidFill>
                  <a:schemeClr val="tx1"/>
                </a:solidFill>
                <a:latin typeface="Calibri" panose="020F0502020204030204" pitchFamily="34" charset="0"/>
              </a:rPr>
              <a:t>Computer</a:t>
            </a:r>
            <a:r>
              <a:rPr lang="es-GT" sz="1400" dirty="0">
                <a:solidFill>
                  <a:schemeClr val="tx1"/>
                </a:solidFill>
                <a:latin typeface="Calibri" panose="020F0502020204030204" pitchFamily="34" charset="0"/>
              </a:rPr>
              <a:t>), obtuvo una patente que caducó en 1973, varias décadas más tarde.</a:t>
            </a:r>
            <a:br>
              <a:rPr lang="es-GT" sz="1400" dirty="0">
                <a:solidFill>
                  <a:schemeClr val="tx1"/>
                </a:solidFill>
                <a:latin typeface="Calibri" panose="020F0502020204030204" pitchFamily="34" charset="0"/>
              </a:rPr>
            </a:br>
            <a:r>
              <a:rPr lang="es-GT" sz="1400" dirty="0">
                <a:solidFill>
                  <a:schemeClr val="tx1"/>
                </a:solidFill>
                <a:latin typeface="Calibri" panose="020F0502020204030204" pitchFamily="34" charset="0"/>
              </a:rPr>
              <a:t/>
            </a:r>
            <a:br>
              <a:rPr lang="es-GT" sz="1400" dirty="0">
                <a:solidFill>
                  <a:schemeClr val="tx1"/>
                </a:solidFill>
                <a:latin typeface="Calibri" panose="020F0502020204030204" pitchFamily="34" charset="0"/>
              </a:rPr>
            </a:br>
            <a:endParaRPr lang="es-GT" sz="1400" dirty="0">
              <a:solidFill>
                <a:schemeClr val="tx1"/>
              </a:solidFill>
              <a:latin typeface="Calibri" panose="020F0502020204030204" pitchFamily="34" charset="0"/>
            </a:endParaRPr>
          </a:p>
        </p:txBody>
      </p:sp>
      <p:pic>
        <p:nvPicPr>
          <p:cNvPr id="5" name="Imagen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7334" y="1905841"/>
            <a:ext cx="3816781" cy="2332477"/>
          </a:xfrm>
          <a:prstGeom prst="rect">
            <a:avLst/>
          </a:prstGeom>
        </p:spPr>
      </p:pic>
    </p:spTree>
    <p:extLst>
      <p:ext uri="{BB962C8B-B14F-4D97-AF65-F5344CB8AC3E}">
        <p14:creationId xmlns:p14="http://schemas.microsoft.com/office/powerpoint/2010/main" val="288782721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738389"/>
            <a:ext cx="8596668" cy="1000259"/>
          </a:xfrm>
        </p:spPr>
        <p:txBody>
          <a:bodyPr>
            <a:normAutofit/>
          </a:bodyPr>
          <a:lstStyle/>
          <a:p>
            <a:pPr algn="ctr"/>
            <a:r>
              <a:rPr lang="es-GT" b="1" dirty="0">
                <a:latin typeface="Calibri" panose="020F0502020204030204" pitchFamily="34" charset="0"/>
              </a:rPr>
              <a:t>GENERACIONES DE LAS COMPUTADORAS</a:t>
            </a:r>
          </a:p>
        </p:txBody>
      </p:sp>
      <p:sp>
        <p:nvSpPr>
          <p:cNvPr id="3" name="Marcador de contenido 2"/>
          <p:cNvSpPr>
            <a:spLocks noGrp="1"/>
          </p:cNvSpPr>
          <p:nvPr>
            <p:ph idx="1"/>
          </p:nvPr>
        </p:nvSpPr>
        <p:spPr>
          <a:xfrm>
            <a:off x="780365" y="1738648"/>
            <a:ext cx="8596668" cy="3880773"/>
          </a:xfrm>
        </p:spPr>
        <p:txBody>
          <a:bodyPr/>
          <a:lstStyle/>
          <a:p>
            <a:pPr marL="0" indent="0" algn="just">
              <a:buNone/>
            </a:pPr>
            <a:r>
              <a:rPr lang="es-GT" sz="2000" dirty="0">
                <a:latin typeface="Calibri" panose="020F0502020204030204" pitchFamily="34" charset="0"/>
              </a:rPr>
              <a:t>Las computadoras han ido evolucionando desde su creación, pasando por diversas generaciones, desde 1940 hasta la actualidad. La historia de las computadoras ha pasado por muchas generaciones hasta la sexta en la actualidad.</a:t>
            </a:r>
          </a:p>
          <a:p>
            <a:pPr marL="0" indent="0">
              <a:buNone/>
            </a:pPr>
            <a:r>
              <a:rPr lang="es-GT" dirty="0"/>
              <a:t/>
            </a:r>
            <a:br>
              <a:rPr lang="es-GT" dirty="0"/>
            </a:b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090" y="3129566"/>
            <a:ext cx="4817217" cy="2921612"/>
          </a:xfrm>
          <a:prstGeom prst="rect">
            <a:avLst/>
          </a:prstGeom>
        </p:spPr>
      </p:pic>
    </p:spTree>
    <p:extLst>
      <p:ext uri="{BB962C8B-B14F-4D97-AF65-F5344CB8AC3E}">
        <p14:creationId xmlns:p14="http://schemas.microsoft.com/office/powerpoint/2010/main" val="182256182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7721" y="514924"/>
            <a:ext cx="3415774" cy="716450"/>
          </a:xfrm>
        </p:spPr>
        <p:txBody>
          <a:bodyPr>
            <a:noAutofit/>
          </a:bodyPr>
          <a:lstStyle/>
          <a:p>
            <a:pPr algn="ctr"/>
            <a:r>
              <a:rPr lang="es-GT" sz="2400" b="1" dirty="0">
                <a:latin typeface="Calibri" panose="020F0502020204030204" pitchFamily="34" charset="0"/>
              </a:rPr>
              <a:t>Primera Generación (1951 a 1958)</a:t>
            </a:r>
          </a:p>
        </p:txBody>
      </p:sp>
      <p:sp>
        <p:nvSpPr>
          <p:cNvPr id="3" name="Marcador de contenido 2"/>
          <p:cNvSpPr>
            <a:spLocks noGrp="1"/>
          </p:cNvSpPr>
          <p:nvPr>
            <p:ph idx="1"/>
          </p:nvPr>
        </p:nvSpPr>
        <p:spPr>
          <a:xfrm>
            <a:off x="4863575" y="873149"/>
            <a:ext cx="4513541" cy="5526437"/>
          </a:xfrm>
        </p:spPr>
        <p:txBody>
          <a:bodyPr>
            <a:normAutofit/>
          </a:bodyPr>
          <a:lstStyle/>
          <a:p>
            <a:r>
              <a:rPr lang="es-GT" sz="1600" dirty="0">
                <a:latin typeface="Calibri" panose="020F0502020204030204" pitchFamily="34" charset="0"/>
              </a:rPr>
              <a:t>Las computadoras de la primera Generación emplearon bulbos para procesar información. La programación se realizaba a través del lenguaje de máquina. Las memorias estaban construidas con finos tubos de mercurio líquido y tambores magnéticos. Los operadores ingresaban los datos y programas en código especial por medio de tarjetas perforadas. El almacenamiento interno se lograba con un tambor que giraba rápidamente, sobre el cual un dispositivo de lectura/escritura colocaba marcas magnéticas</a:t>
            </a:r>
            <a:r>
              <a:rPr lang="es-GT" sz="1600" dirty="0" smtClean="0">
                <a:latin typeface="Calibri" panose="020F0502020204030204" pitchFamily="34" charset="0"/>
              </a:rPr>
              <a:t>. Estos </a:t>
            </a:r>
            <a:r>
              <a:rPr lang="es-GT" sz="1600" dirty="0">
                <a:latin typeface="Calibri" panose="020F0502020204030204" pitchFamily="34" charset="0"/>
              </a:rPr>
              <a:t>computadores utilizaban la válvula de vacío. Por lo que eran equipos sumamente grandes, pesados y generaban mucho calor.</a:t>
            </a:r>
          </a:p>
        </p:txBody>
      </p:sp>
      <p:sp>
        <p:nvSpPr>
          <p:cNvPr id="4" name="Marcador de texto 3"/>
          <p:cNvSpPr>
            <a:spLocks noGrp="1"/>
          </p:cNvSpPr>
          <p:nvPr>
            <p:ph type="body" sz="half" idx="2"/>
          </p:nvPr>
        </p:nvSpPr>
        <p:spPr>
          <a:xfrm>
            <a:off x="754007" y="3471325"/>
            <a:ext cx="3854528" cy="2040833"/>
          </a:xfrm>
        </p:spPr>
        <p:txBody>
          <a:bodyPr>
            <a:normAutofit/>
          </a:bodyPr>
          <a:lstStyle/>
          <a:p>
            <a:r>
              <a:rPr lang="es-GT" sz="1600" dirty="0">
                <a:latin typeface="Calibri" panose="020F0502020204030204" pitchFamily="34" charset="0"/>
              </a:rPr>
              <a:t>La Primera Generación se inicia con la instalación comercial del UNIVAC construida por </a:t>
            </a:r>
            <a:r>
              <a:rPr lang="es-GT" sz="1600" dirty="0" err="1">
                <a:latin typeface="Calibri" panose="020F0502020204030204" pitchFamily="34" charset="0"/>
              </a:rPr>
              <a:t>Eckert</a:t>
            </a:r>
            <a:r>
              <a:rPr lang="es-GT" sz="1600" dirty="0">
                <a:latin typeface="Calibri" panose="020F0502020204030204" pitchFamily="34" charset="0"/>
              </a:rPr>
              <a:t> y </a:t>
            </a:r>
            <a:r>
              <a:rPr lang="es-GT" sz="1600" dirty="0" err="1">
                <a:latin typeface="Calibri" panose="020F0502020204030204" pitchFamily="34" charset="0"/>
              </a:rPr>
              <a:t>Mauchly</a:t>
            </a:r>
            <a:r>
              <a:rPr lang="es-GT" sz="1600" dirty="0">
                <a:latin typeface="Calibri" panose="020F0502020204030204" pitchFamily="34" charset="0"/>
              </a:rPr>
              <a:t>. El procesador de la UNIVAC pesaba 30 toneladas y requería el espacio completo de un salón de 20 por 40 pies.</a:t>
            </a:r>
          </a:p>
        </p:txBody>
      </p:sp>
      <p:pic>
        <p:nvPicPr>
          <p:cNvPr id="1026" name="Picture 2" descr="bulb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579" y="1370274"/>
            <a:ext cx="1838325" cy="1962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va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4738" y="4733187"/>
            <a:ext cx="1735232" cy="125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1523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5307"/>
            <a:ext cx="3649967" cy="806602"/>
          </a:xfrm>
        </p:spPr>
        <p:txBody>
          <a:bodyPr>
            <a:noAutofit/>
          </a:bodyPr>
          <a:lstStyle/>
          <a:p>
            <a:pPr algn="ctr"/>
            <a:r>
              <a:rPr lang="es-GT" sz="2400" b="1" dirty="0">
                <a:latin typeface="Calibri" panose="020F0502020204030204" pitchFamily="34" charset="0"/>
              </a:rPr>
              <a:t>Segunda Generación (1959-1964)</a:t>
            </a:r>
            <a:endParaRPr lang="es-GT" sz="2400" dirty="0">
              <a:latin typeface="Calibri" panose="020F0502020204030204" pitchFamily="34" charset="0"/>
            </a:endParaRPr>
          </a:p>
        </p:txBody>
      </p:sp>
      <p:sp>
        <p:nvSpPr>
          <p:cNvPr id="4" name="Marcador de texto 3"/>
          <p:cNvSpPr>
            <a:spLocks noGrp="1"/>
          </p:cNvSpPr>
          <p:nvPr>
            <p:ph type="body" sz="half" idx="2"/>
          </p:nvPr>
        </p:nvSpPr>
        <p:spPr>
          <a:xfrm>
            <a:off x="677334" y="1411909"/>
            <a:ext cx="3854528" cy="3057060"/>
          </a:xfrm>
        </p:spPr>
        <p:txBody>
          <a:bodyPr/>
          <a:lstStyle/>
          <a:p>
            <a:r>
              <a:rPr lang="es-GT" sz="1600" b="1" dirty="0">
                <a:latin typeface="Calibri" panose="020F0502020204030204" pitchFamily="34" charset="0"/>
              </a:rPr>
              <a:t>El Transistor</a:t>
            </a:r>
            <a:r>
              <a:rPr lang="es-GT" sz="1600" dirty="0">
                <a:latin typeface="Calibri" panose="020F0502020204030204" pitchFamily="34" charset="0"/>
              </a:rPr>
              <a:t> Compatibilidad Limitada sustituye la válvula de vacío utilizada n la primera generación. Los computadores de la segunda generación eran más rápidos, más pequeños y con menores necesidades de ventilación. Estas computadoras también utilizaban redes de núcleos magnéticos en lugar de tambores giratorios para el almacenamiento primario. Estos núcleos contenían pequeños anillos de material magnético, enlazados entre sí, en los cuales podían almacenarse datos e instrucciones</a:t>
            </a:r>
            <a:r>
              <a:rPr lang="es-GT" dirty="0"/>
              <a:t>.</a:t>
            </a:r>
            <a:endParaRPr lang="es-GT" dirty="0"/>
          </a:p>
        </p:txBody>
      </p:sp>
      <p:pic>
        <p:nvPicPr>
          <p:cNvPr id="1026" name="Picture 2" descr="el_transistor.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2784" y="4468969"/>
            <a:ext cx="2023628" cy="1447201"/>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5293493" y="697874"/>
            <a:ext cx="3799267" cy="2308324"/>
          </a:xfrm>
          <a:prstGeom prst="rect">
            <a:avLst/>
          </a:prstGeom>
          <a:noFill/>
        </p:spPr>
        <p:txBody>
          <a:bodyPr wrap="square" rtlCol="0">
            <a:spAutoFit/>
          </a:bodyPr>
          <a:lstStyle/>
          <a:p>
            <a:r>
              <a:rPr lang="es-GT" sz="1600" dirty="0">
                <a:latin typeface="Calibri" panose="020F0502020204030204" pitchFamily="34" charset="0"/>
              </a:rPr>
              <a:t>Los programas de computadoras también mejoraron. COBOL desarrollado durante la 1era generación estaba ya disponible comercialmente. Los programas escritos para una computadora podían transferirse a otra con un mínimo esfuerzo. El escribir un programa ya no requería entender plenamente el hardware de la computación.</a:t>
            </a:r>
            <a:endParaRPr lang="es-GT" sz="1600" dirty="0">
              <a:latin typeface="Calibri" panose="020F0502020204030204" pitchFamily="34" charset="0"/>
            </a:endParaRPr>
          </a:p>
        </p:txBody>
      </p:sp>
      <p:pic>
        <p:nvPicPr>
          <p:cNvPr id="1028" name="Picture 4" descr="cobol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801" y="3006198"/>
            <a:ext cx="21526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3847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0600" y="514924"/>
            <a:ext cx="3327996" cy="870997"/>
          </a:xfrm>
        </p:spPr>
        <p:txBody>
          <a:bodyPr>
            <a:normAutofit/>
          </a:bodyPr>
          <a:lstStyle/>
          <a:p>
            <a:pPr algn="ctr"/>
            <a:r>
              <a:rPr lang="es-GT" sz="2400" b="1" dirty="0">
                <a:latin typeface="Calibri" panose="020F0502020204030204" pitchFamily="34" charset="0"/>
              </a:rPr>
              <a:t>Tercera Generación (1964-1971)</a:t>
            </a:r>
            <a:endParaRPr lang="es-GT" sz="2400" dirty="0">
              <a:latin typeface="Calibri" panose="020F0502020204030204" pitchFamily="34" charset="0"/>
            </a:endParaRPr>
          </a:p>
        </p:txBody>
      </p:sp>
      <p:sp>
        <p:nvSpPr>
          <p:cNvPr id="4" name="Marcador de texto 3"/>
          <p:cNvSpPr>
            <a:spLocks noGrp="1"/>
          </p:cNvSpPr>
          <p:nvPr>
            <p:ph type="body" sz="half" idx="2"/>
          </p:nvPr>
        </p:nvSpPr>
        <p:spPr>
          <a:xfrm>
            <a:off x="832558" y="3142446"/>
            <a:ext cx="3854528" cy="3193960"/>
          </a:xfrm>
        </p:spPr>
        <p:txBody>
          <a:bodyPr>
            <a:noAutofit/>
          </a:bodyPr>
          <a:lstStyle/>
          <a:p>
            <a:r>
              <a:rPr lang="es-GT" b="1" dirty="0">
                <a:latin typeface="Calibri" panose="020F0502020204030204" pitchFamily="34" charset="0"/>
              </a:rPr>
              <a:t>Circuitos Integrados</a:t>
            </a:r>
            <a:r>
              <a:rPr lang="es-GT" dirty="0">
                <a:latin typeface="Calibri" panose="020F0502020204030204" pitchFamily="34" charset="0"/>
              </a:rPr>
              <a:t>, (Compatibilidad con Equipo Mayor, Multiprogramación, Minicomputadora). Las computadoras de la tercera generación emergieron con el desarrollo de los circuitos integrados (pastillas de silicio) en las cuales se colocan miles de componentes electrónicos, en una integración en miniatura. Las computadoras nuevamente se hicieron más pequeñas, más rápidas, desprendían menos calor y eran energéticamente más eficientes.</a:t>
            </a:r>
            <a:r>
              <a:rPr lang="es-GT" dirty="0">
                <a:latin typeface="Calibri" panose="020F0502020204030204" pitchFamily="34" charset="0"/>
              </a:rPr>
              <a:t/>
            </a:r>
            <a:br>
              <a:rPr lang="es-GT" dirty="0">
                <a:latin typeface="Calibri" panose="020F0502020204030204" pitchFamily="34" charset="0"/>
              </a:rPr>
            </a:br>
            <a:r>
              <a:rPr lang="es-GT" dirty="0">
                <a:latin typeface="Calibri" panose="020F0502020204030204" pitchFamily="34" charset="0"/>
              </a:rPr>
              <a:t>Antes del advenimiento de los circuitos integrados, las computadoras estaban diseñadas para aplicaciones matemáticas o de negocios, pero no para las dos cosas.</a:t>
            </a:r>
            <a:endParaRPr lang="es-GT" dirty="0">
              <a:latin typeface="Calibri" panose="020F0502020204030204" pitchFamily="34" charset="0"/>
            </a:endParaRPr>
          </a:p>
        </p:txBody>
      </p:sp>
      <p:pic>
        <p:nvPicPr>
          <p:cNvPr id="2050" name="Picture 2" descr="circuit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580" y="1385921"/>
            <a:ext cx="1558048" cy="16217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bm_3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374" y="4739426"/>
            <a:ext cx="1587784" cy="149957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p:nvSpPr>
        <p:spPr bwMode="auto">
          <a:xfrm rot="10800000" flipV="1">
            <a:off x="5033845" y="741831"/>
            <a:ext cx="386366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s-GT" b="0"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rPr>
              <a:t/>
            </a:r>
            <a:br>
              <a:rPr kumimoji="0" lang="es-GT" b="0"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rPr>
            </a:br>
            <a:r>
              <a:rPr kumimoji="0" lang="es-GT" b="0"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rPr>
              <a:t>Los circuitos integrados permitieron a los fabricantes de computadoras incrementar la flexibilidad  de los programas, y estandarizar sus modelos. La IBM 360 una de las primeras computadoras comerciales que usó circuitos integrados, podía realizar tanto análisis numéricos como administración o procesamiento de archivos. Los clientes podían escalar sus sistemas 360a modelos IBM de mayor tamaño y podían todavía correr sus programas actuales. Las computadoras trabajaban a tal velocidad que proporcionaban la capacidad de correr más de un programa de manera simultánea (multiprogramación).</a:t>
            </a:r>
            <a:r>
              <a:rPr kumimoji="0" lang="es-GT" sz="1600" b="0" i="0" u="none" strike="noStrike" cap="none" normalizeH="0" baseline="0" dirty="0" smtClean="0">
                <a:ln>
                  <a:noFill/>
                </a:ln>
                <a:solidFill>
                  <a:schemeClr val="tx1"/>
                </a:solidFill>
                <a:effectLst/>
                <a:latin typeface="Calibri" panose="020F0502020204030204" pitchFamily="34" charset="0"/>
              </a:rPr>
              <a:t> </a:t>
            </a:r>
            <a:endParaRPr kumimoji="0" lang="es-GT" b="0" i="0" u="none" strike="noStrike" cap="none" normalizeH="0" baseline="0" dirty="0" smtClean="0">
              <a:ln>
                <a:noFill/>
              </a:ln>
              <a:solidFill>
                <a:srgbClr val="000000"/>
              </a:solidFill>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0615549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0376" y="514924"/>
            <a:ext cx="3148443" cy="819481"/>
          </a:xfrm>
        </p:spPr>
        <p:txBody>
          <a:bodyPr/>
          <a:lstStyle/>
          <a:p>
            <a:pPr algn="ctr"/>
            <a:r>
              <a:rPr lang="es-GT" b="1" dirty="0"/>
              <a:t>Cuarta Generación (1971 a 1981)</a:t>
            </a:r>
            <a:endParaRPr lang="es-GT" dirty="0"/>
          </a:p>
        </p:txBody>
      </p:sp>
      <p:sp>
        <p:nvSpPr>
          <p:cNvPr id="3" name="Marcador de contenido 2"/>
          <p:cNvSpPr>
            <a:spLocks noGrp="1"/>
          </p:cNvSpPr>
          <p:nvPr>
            <p:ph idx="1"/>
          </p:nvPr>
        </p:nvSpPr>
        <p:spPr/>
        <p:txBody>
          <a:bodyPr>
            <a:noAutofit/>
          </a:bodyPr>
          <a:lstStyle/>
          <a:p>
            <a:pPr marL="0" indent="0">
              <a:buNone/>
            </a:pPr>
            <a:r>
              <a:rPr lang="es-GT" sz="1400" dirty="0">
                <a:latin typeface="Calibri" panose="020F0502020204030204" pitchFamily="34" charset="0"/>
              </a:rPr>
              <a:t>El tamaño reducido del microprocesador y de chips hizo posible la creación de las computadoras personales (PC)En 1971, Intel Corporación, que era una pequeña compañía fabricante de semiconductores ubicada en </a:t>
            </a:r>
            <a:r>
              <a:rPr lang="es-GT" sz="1400" dirty="0" err="1">
                <a:latin typeface="Calibri" panose="020F0502020204030204" pitchFamily="34" charset="0"/>
              </a:rPr>
              <a:t>Silicon</a:t>
            </a:r>
            <a:r>
              <a:rPr lang="es-GT" sz="1400" dirty="0">
                <a:latin typeface="Calibri" panose="020F0502020204030204" pitchFamily="34" charset="0"/>
              </a:rPr>
              <a:t> Valley, presenta el primer microprocesador o Chip de 4 bits, que en un espacio de aproximadamente 4 x 5 mm contenía 2 250 </a:t>
            </a:r>
            <a:r>
              <a:rPr lang="es-GT" sz="1400" dirty="0" err="1">
                <a:latin typeface="Calibri" panose="020F0502020204030204" pitchFamily="34" charset="0"/>
              </a:rPr>
              <a:t>transistores.Este</a:t>
            </a:r>
            <a:r>
              <a:rPr lang="es-GT" sz="1400" dirty="0">
                <a:latin typeface="Calibri" panose="020F0502020204030204" pitchFamily="34" charset="0"/>
              </a:rPr>
              <a:t> primer microprocesador fue bautizado como el 4004</a:t>
            </a:r>
            <a:r>
              <a:rPr lang="es-GT" sz="1400" dirty="0" smtClean="0">
                <a:latin typeface="Calibri" panose="020F0502020204030204" pitchFamily="34" charset="0"/>
              </a:rPr>
              <a:t>.</a:t>
            </a:r>
          </a:p>
          <a:p>
            <a:pPr marL="0" indent="0">
              <a:buNone/>
            </a:pPr>
            <a:r>
              <a:rPr lang="es-GT" sz="1400" dirty="0">
                <a:latin typeface="Calibri" panose="020F0502020204030204" pitchFamily="34" charset="0"/>
              </a:rPr>
              <a:t>Esta generación de computadoras se caracterizó por grandes avances tecnológicos realizados en un tiempo muy corto. En 1977 aparecen las primeras microcomputadoras, entre las cuales, las más famosas fueron las fabricadas por Apple </a:t>
            </a:r>
            <a:r>
              <a:rPr lang="es-GT" sz="1400" dirty="0" err="1">
                <a:latin typeface="Calibri" panose="020F0502020204030204" pitchFamily="34" charset="0"/>
              </a:rPr>
              <a:t>Computer</a:t>
            </a:r>
            <a:r>
              <a:rPr lang="es-GT" sz="1400" dirty="0">
                <a:latin typeface="Calibri" panose="020F0502020204030204" pitchFamily="34" charset="0"/>
              </a:rPr>
              <a:t>, Radio </a:t>
            </a:r>
            <a:r>
              <a:rPr lang="es-GT" sz="1400" dirty="0" err="1">
                <a:latin typeface="Calibri" panose="020F0502020204030204" pitchFamily="34" charset="0"/>
              </a:rPr>
              <a:t>Shack</a:t>
            </a:r>
            <a:r>
              <a:rPr lang="es-GT" sz="1400" dirty="0">
                <a:latin typeface="Calibri" panose="020F0502020204030204" pitchFamily="34" charset="0"/>
              </a:rPr>
              <a:t> y </a:t>
            </a:r>
            <a:r>
              <a:rPr lang="es-GT" sz="1400" dirty="0" err="1">
                <a:latin typeface="Calibri" panose="020F0502020204030204" pitchFamily="34" charset="0"/>
              </a:rPr>
              <a:t>Commodore</a:t>
            </a:r>
            <a:r>
              <a:rPr lang="es-GT" sz="1400" dirty="0">
                <a:latin typeface="Calibri" panose="020F0502020204030204" pitchFamily="34" charset="0"/>
              </a:rPr>
              <a:t> </a:t>
            </a:r>
            <a:r>
              <a:rPr lang="es-GT" sz="1400" dirty="0" err="1">
                <a:latin typeface="Calibri" panose="020F0502020204030204" pitchFamily="34" charset="0"/>
              </a:rPr>
              <a:t>Busíness</a:t>
            </a:r>
            <a:r>
              <a:rPr lang="es-GT" sz="1400" dirty="0">
                <a:latin typeface="Calibri" panose="020F0502020204030204" pitchFamily="34" charset="0"/>
              </a:rPr>
              <a:t> Machines. IBM se integra al mercado de las microcomputadoras con su Personal </a:t>
            </a:r>
            <a:r>
              <a:rPr lang="es-GT" sz="1400" dirty="0" err="1">
                <a:latin typeface="Calibri" panose="020F0502020204030204" pitchFamily="34" charset="0"/>
              </a:rPr>
              <a:t>Computer</a:t>
            </a:r>
            <a:r>
              <a:rPr lang="es-GT" sz="1400" dirty="0">
                <a:latin typeface="Calibri" panose="020F0502020204030204" pitchFamily="34" charset="0"/>
              </a:rPr>
              <a:t>, de donde les ha quedado como sinónimo el nombre de PC, y lo más importante; se incluye un sistema operativo estandarizado, el MS- DOS (Microsoft Disk </a:t>
            </a:r>
            <a:r>
              <a:rPr lang="es-GT" sz="1400" dirty="0" err="1">
                <a:latin typeface="Calibri" panose="020F0502020204030204" pitchFamily="34" charset="0"/>
              </a:rPr>
              <a:t>Operating</a:t>
            </a:r>
            <a:r>
              <a:rPr lang="es-GT" sz="1400" dirty="0">
                <a:latin typeface="Calibri" panose="020F0502020204030204" pitchFamily="34" charset="0"/>
              </a:rPr>
              <a:t> </a:t>
            </a:r>
            <a:r>
              <a:rPr lang="es-GT" sz="1400" dirty="0" err="1">
                <a:latin typeface="Calibri" panose="020F0502020204030204" pitchFamily="34" charset="0"/>
              </a:rPr>
              <a:t>System</a:t>
            </a:r>
            <a:r>
              <a:rPr lang="es-GT" sz="1400" dirty="0">
                <a:latin typeface="Calibri" panose="020F0502020204030204" pitchFamily="34" charset="0"/>
              </a:rPr>
              <a:t>).</a:t>
            </a:r>
            <a:endParaRPr lang="es-GT" sz="1400" dirty="0">
              <a:latin typeface="Calibri" panose="020F0502020204030204" pitchFamily="34" charset="0"/>
            </a:endParaRPr>
          </a:p>
        </p:txBody>
      </p:sp>
      <p:sp>
        <p:nvSpPr>
          <p:cNvPr id="4" name="Marcador de texto 3"/>
          <p:cNvSpPr>
            <a:spLocks noGrp="1"/>
          </p:cNvSpPr>
          <p:nvPr>
            <p:ph type="body" sz="half" idx="2"/>
          </p:nvPr>
        </p:nvSpPr>
        <p:spPr>
          <a:xfrm>
            <a:off x="677333" y="3038314"/>
            <a:ext cx="3854528" cy="3003047"/>
          </a:xfrm>
        </p:spPr>
        <p:txBody>
          <a:bodyPr>
            <a:normAutofit/>
          </a:bodyPr>
          <a:lstStyle/>
          <a:p>
            <a:pPr algn="just"/>
            <a:r>
              <a:rPr lang="es-GT" sz="1600" b="1" dirty="0">
                <a:latin typeface="Calibri" panose="020F0502020204030204" pitchFamily="34" charset="0"/>
              </a:rPr>
              <a:t>Microprocesador, Chips de memoria</a:t>
            </a:r>
            <a:r>
              <a:rPr lang="es-GT" sz="1600" dirty="0">
                <a:latin typeface="Calibri" panose="020F0502020204030204" pitchFamily="34" charset="0"/>
              </a:rPr>
              <a:t>, </a:t>
            </a:r>
            <a:r>
              <a:rPr lang="es-GT" sz="1600" dirty="0" smtClean="0">
                <a:latin typeface="Calibri" panose="020F0502020204030204" pitchFamily="34" charset="0"/>
              </a:rPr>
              <a:t>Micro miniaturización</a:t>
            </a:r>
            <a:r>
              <a:rPr lang="es-GT" sz="1600" dirty="0">
                <a:latin typeface="Calibri" panose="020F0502020204030204" pitchFamily="34" charset="0"/>
              </a:rPr>
              <a:t>, dos mejoras en la tecnología de las computadoras marcan el inicio de la cuarta generación: el reemplazo de las memorias con núcleos magnéticos, por las de chips de silicio y la colocación de Muchos más componentes en un Chip: producto de la </a:t>
            </a:r>
            <a:r>
              <a:rPr lang="es-GT" sz="1600" dirty="0" smtClean="0">
                <a:latin typeface="Calibri" panose="020F0502020204030204" pitchFamily="34" charset="0"/>
              </a:rPr>
              <a:t>micro miniaturización </a:t>
            </a:r>
            <a:r>
              <a:rPr lang="es-GT" sz="1600" dirty="0">
                <a:latin typeface="Calibri" panose="020F0502020204030204" pitchFamily="34" charset="0"/>
              </a:rPr>
              <a:t>de los circuitos electrónicos.</a:t>
            </a:r>
            <a:endParaRPr lang="es-GT" sz="1600" dirty="0">
              <a:latin typeface="Calibri" panose="020F0502020204030204" pitchFamily="34" charset="0"/>
            </a:endParaRPr>
          </a:p>
        </p:txBody>
      </p:sp>
      <p:pic>
        <p:nvPicPr>
          <p:cNvPr id="3074" name="Picture 2" descr="primer_Micr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077" y="1334405"/>
            <a:ext cx="2127040" cy="16271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_40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9202" y="1864663"/>
            <a:ext cx="10668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icro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0465" y="4685764"/>
            <a:ext cx="15716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59819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110</TotalTime>
  <Words>633</Words>
  <Application>Microsoft Office PowerPoint</Application>
  <PresentationFormat>Panorámica</PresentationFormat>
  <Paragraphs>31</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Trebuchet MS</vt:lpstr>
      <vt:lpstr>Wingdings 3</vt:lpstr>
      <vt:lpstr>Faceta</vt:lpstr>
      <vt:lpstr>Historia de la computadora</vt:lpstr>
      <vt:lpstr>Historia de la computadora</vt:lpstr>
      <vt:lpstr>Primeros ordenadores</vt:lpstr>
      <vt:lpstr>Ordenadores electrónicos</vt:lpstr>
      <vt:lpstr>GENERACIONES DE LAS COMPUTADORAS</vt:lpstr>
      <vt:lpstr>Primera Generación (1951 a 1958)</vt:lpstr>
      <vt:lpstr>Segunda Generación (1959-1964)</vt:lpstr>
      <vt:lpstr>Tercera Generación (1964-1971)</vt:lpstr>
      <vt:lpstr>Cuarta Generación (1971 a 1981)</vt:lpstr>
      <vt:lpstr>Quinta Generación ( 1982 - 1990 )</vt:lpstr>
      <vt:lpstr>Sexta Generación  ( 1991 en adelante )</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 computadora</dc:title>
  <dc:creator>majo amezquita</dc:creator>
  <cp:lastModifiedBy>majo amezquita</cp:lastModifiedBy>
  <cp:revision>11</cp:revision>
  <dcterms:created xsi:type="dcterms:W3CDTF">2017-04-16T03:18:30Z</dcterms:created>
  <dcterms:modified xsi:type="dcterms:W3CDTF">2017-04-16T17:20:48Z</dcterms:modified>
</cp:coreProperties>
</file>