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a:t>Evaluación de mantenimiento</a:t>
            </a:r>
          </a:p>
        </c:rich>
      </c:tx>
      <c:layout>
        <c:manualLayout>
          <c:xMode val="edge"/>
          <c:yMode val="edge"/>
          <c:x val="0.12337661762157837"/>
          <c:y val="3.905801263641585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568868609312179E-2"/>
          <c:y val="0.14521880693050118"/>
          <c:w val="0.95672960696885634"/>
          <c:h val="0.75311711846683371"/>
        </c:manualLayout>
      </c:layout>
      <c:pie3DChart>
        <c:varyColors val="1"/>
        <c:ser>
          <c:idx val="0"/>
          <c:order val="0"/>
          <c:tx>
            <c:strRef>
              <c:f>Hoja1!$B$1</c:f>
              <c:strCache>
                <c:ptCount val="1"/>
                <c:pt idx="0">
                  <c:v>Columna1</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Hoja1!$A$2:$A$5</c:f>
              <c:strCache>
                <c:ptCount val="4"/>
                <c:pt idx="0">
                  <c:v>Exelente</c:v>
                </c:pt>
                <c:pt idx="1">
                  <c:v>Buena</c:v>
                </c:pt>
                <c:pt idx="2">
                  <c:v>Regular</c:v>
                </c:pt>
                <c:pt idx="3">
                  <c:v>Mala</c:v>
                </c:pt>
              </c:strCache>
            </c:strRef>
          </c:cat>
          <c:val>
            <c:numRef>
              <c:f>Hoja1!$B$2:$B$5</c:f>
              <c:numCache>
                <c:formatCode>General</c:formatCode>
                <c:ptCount val="4"/>
                <c:pt idx="0">
                  <c:v>12.6</c:v>
                </c:pt>
                <c:pt idx="1">
                  <c:v>5.2</c:v>
                </c:pt>
                <c:pt idx="2">
                  <c:v>2.4</c:v>
                </c:pt>
                <c:pt idx="3">
                  <c:v>7.2</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ayout>
        <c:manualLayout>
          <c:xMode val="edge"/>
          <c:yMode val="edge"/>
          <c:x val="0.21920634333347802"/>
          <c:y val="0.87413662685694138"/>
          <c:w val="0.58193681196626268"/>
          <c:h val="9.485134607412344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E86E9-9351-49C0-AEDF-F3EECFCED6B9}"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696F3E03-B1BA-4474-B962-6DED9CEE52A0}">
      <dgm:prSet phldrT="[Texto]"/>
      <dgm:spPr/>
      <dgm:t>
        <a:bodyPr/>
        <a:lstStyle/>
        <a:p>
          <a:r>
            <a:rPr lang="es-ES" b="0" i="0" dirty="0" smtClean="0"/>
            <a:t>Primera generación (1946-1954)</a:t>
          </a:r>
          <a:endParaRPr lang="es-ES" dirty="0"/>
        </a:p>
      </dgm:t>
    </dgm:pt>
    <dgm:pt modelId="{507A5E5C-4EC9-45CF-B500-514FE3475568}" type="parTrans" cxnId="{0CB6C84E-FCE1-4C66-BC4C-D3B5AE6AAB5F}">
      <dgm:prSet/>
      <dgm:spPr/>
      <dgm:t>
        <a:bodyPr/>
        <a:lstStyle/>
        <a:p>
          <a:endParaRPr lang="es-ES"/>
        </a:p>
      </dgm:t>
    </dgm:pt>
    <dgm:pt modelId="{50DE5599-B2F4-4656-A1A3-57938009FD80}" type="sibTrans" cxnId="{0CB6C84E-FCE1-4C66-BC4C-D3B5AE6AAB5F}">
      <dgm:prSet/>
      <dgm:spPr/>
      <dgm:t>
        <a:bodyPr/>
        <a:lstStyle/>
        <a:p>
          <a:endParaRPr lang="es-ES"/>
        </a:p>
      </dgm:t>
    </dgm:pt>
    <dgm:pt modelId="{6B83352C-4356-4567-881B-915BC28224EF}">
      <dgm:prSet phldrT="[Texto]"/>
      <dgm:spPr/>
      <dgm:t>
        <a:bodyPr/>
        <a:lstStyle/>
        <a:p>
          <a:r>
            <a:rPr lang="es-ES" b="0" i="0" dirty="0" smtClean="0"/>
            <a:t>Segunda generación (1957-1964)</a:t>
          </a:r>
          <a:endParaRPr lang="es-ES" dirty="0"/>
        </a:p>
      </dgm:t>
    </dgm:pt>
    <dgm:pt modelId="{EDE9AB99-8B2D-47D6-84C1-AB6C2208EB0C}" type="parTrans" cxnId="{1F6E4E7E-6243-46FA-A092-EB6019C41406}">
      <dgm:prSet/>
      <dgm:spPr/>
      <dgm:t>
        <a:bodyPr/>
        <a:lstStyle/>
        <a:p>
          <a:endParaRPr lang="es-ES"/>
        </a:p>
      </dgm:t>
    </dgm:pt>
    <dgm:pt modelId="{0284E06B-1EEC-425C-81F9-22123ADC91C2}" type="sibTrans" cxnId="{1F6E4E7E-6243-46FA-A092-EB6019C41406}">
      <dgm:prSet/>
      <dgm:spPr/>
      <dgm:t>
        <a:bodyPr/>
        <a:lstStyle/>
        <a:p>
          <a:endParaRPr lang="es-ES"/>
        </a:p>
      </dgm:t>
    </dgm:pt>
    <dgm:pt modelId="{A4719A51-7353-4FEF-8ABD-414B0905F0DB}">
      <dgm:prSet phldrT="[Texto]"/>
      <dgm:spPr/>
      <dgm:t>
        <a:bodyPr/>
        <a:lstStyle/>
        <a:p>
          <a:r>
            <a:rPr lang="es-ES" b="0" i="0" dirty="0" smtClean="0"/>
            <a:t>Tercera generación (1964-1971) </a:t>
          </a:r>
          <a:endParaRPr lang="es-ES" dirty="0"/>
        </a:p>
      </dgm:t>
    </dgm:pt>
    <dgm:pt modelId="{EF859543-027A-4423-9490-6398FFCBEA95}" type="parTrans" cxnId="{5AFD8BB3-48D5-43BA-9D2A-D544B56CD7AB}">
      <dgm:prSet/>
      <dgm:spPr/>
      <dgm:t>
        <a:bodyPr/>
        <a:lstStyle/>
        <a:p>
          <a:endParaRPr lang="es-ES"/>
        </a:p>
      </dgm:t>
    </dgm:pt>
    <dgm:pt modelId="{2CE6FCE9-6B78-4EF4-B126-789AE0810E88}" type="sibTrans" cxnId="{5AFD8BB3-48D5-43BA-9D2A-D544B56CD7AB}">
      <dgm:prSet/>
      <dgm:spPr/>
      <dgm:t>
        <a:bodyPr/>
        <a:lstStyle/>
        <a:p>
          <a:endParaRPr lang="es-ES"/>
        </a:p>
      </dgm:t>
    </dgm:pt>
    <dgm:pt modelId="{FF3FE35B-51C8-4B90-800D-89FBE0C66BAE}">
      <dgm:prSet phldrT="[Texto]"/>
      <dgm:spPr/>
      <dgm:t>
        <a:bodyPr/>
        <a:lstStyle/>
        <a:p>
          <a:r>
            <a:rPr lang="es-ES" b="0" i="0" dirty="0" smtClean="0"/>
            <a:t>Cuarta generación 1971-1983</a:t>
          </a:r>
          <a:endParaRPr lang="es-ES" dirty="0"/>
        </a:p>
      </dgm:t>
    </dgm:pt>
    <dgm:pt modelId="{509A3F91-85C0-4489-B1DA-CD49FCCC6F81}" type="parTrans" cxnId="{14430FF1-EE0F-4EA7-9F4D-DDBFC708728D}">
      <dgm:prSet/>
      <dgm:spPr/>
      <dgm:t>
        <a:bodyPr/>
        <a:lstStyle/>
        <a:p>
          <a:endParaRPr lang="es-ES"/>
        </a:p>
      </dgm:t>
    </dgm:pt>
    <dgm:pt modelId="{F1FBA3E3-62F9-485C-B6DF-2503D1657CF1}" type="sibTrans" cxnId="{14430FF1-EE0F-4EA7-9F4D-DDBFC708728D}">
      <dgm:prSet/>
      <dgm:spPr/>
      <dgm:t>
        <a:bodyPr/>
        <a:lstStyle/>
        <a:p>
          <a:endParaRPr lang="es-ES"/>
        </a:p>
      </dgm:t>
    </dgm:pt>
    <dgm:pt modelId="{5C1C1BA1-AC5C-4CDA-8BD5-90DF70A7A8D5}">
      <dgm:prSet phldrT="[Texto]"/>
      <dgm:spPr/>
      <dgm:t>
        <a:bodyPr/>
        <a:lstStyle/>
        <a:p>
          <a:r>
            <a:rPr lang="es-ES" b="0" i="0" dirty="0" smtClean="0"/>
            <a:t>Quinta generación (1990-actualidad)</a:t>
          </a:r>
          <a:endParaRPr lang="es-ES" dirty="0"/>
        </a:p>
      </dgm:t>
    </dgm:pt>
    <dgm:pt modelId="{EB3AC688-826E-4BA3-A48E-D666E40DD8B8}" type="parTrans" cxnId="{52050347-60E9-437F-91C4-B11ED9633456}">
      <dgm:prSet/>
      <dgm:spPr/>
      <dgm:t>
        <a:bodyPr/>
        <a:lstStyle/>
        <a:p>
          <a:endParaRPr lang="es-ES"/>
        </a:p>
      </dgm:t>
    </dgm:pt>
    <dgm:pt modelId="{9F9ED288-C43B-430D-BBB9-42957CB62CC0}" type="sibTrans" cxnId="{52050347-60E9-437F-91C4-B11ED9633456}">
      <dgm:prSet/>
      <dgm:spPr/>
      <dgm:t>
        <a:bodyPr/>
        <a:lstStyle/>
        <a:p>
          <a:endParaRPr lang="es-ES"/>
        </a:p>
      </dgm:t>
    </dgm:pt>
    <dgm:pt modelId="{507A2648-CBB9-4A82-82AE-997ADD19B530}" type="pres">
      <dgm:prSet presAssocID="{ADCE86E9-9351-49C0-AEDF-F3EECFCED6B9}" presName="Name0" presStyleCnt="0">
        <dgm:presLayoutVars>
          <dgm:dir/>
          <dgm:resizeHandles val="exact"/>
        </dgm:presLayoutVars>
      </dgm:prSet>
      <dgm:spPr/>
    </dgm:pt>
    <dgm:pt modelId="{71F7268C-DDFC-4D5E-AE5E-A91606D77263}" type="pres">
      <dgm:prSet presAssocID="{ADCE86E9-9351-49C0-AEDF-F3EECFCED6B9}" presName="cycle" presStyleCnt="0"/>
      <dgm:spPr/>
    </dgm:pt>
    <dgm:pt modelId="{7157BB5C-536B-4F22-8DA7-24B665D83779}" type="pres">
      <dgm:prSet presAssocID="{696F3E03-B1BA-4474-B962-6DED9CEE52A0}" presName="nodeFirstNode" presStyleLbl="node1" presStyleIdx="0" presStyleCnt="5" custScaleX="105583" custScaleY="120337" custRadScaleRad="98315" custRadScaleInc="-71">
        <dgm:presLayoutVars>
          <dgm:bulletEnabled val="1"/>
        </dgm:presLayoutVars>
      </dgm:prSet>
      <dgm:spPr/>
      <dgm:t>
        <a:bodyPr/>
        <a:lstStyle/>
        <a:p>
          <a:endParaRPr lang="es-ES"/>
        </a:p>
      </dgm:t>
    </dgm:pt>
    <dgm:pt modelId="{1FE34963-99DA-4B20-B404-5E7E687BBA1D}" type="pres">
      <dgm:prSet presAssocID="{50DE5599-B2F4-4656-A1A3-57938009FD80}" presName="sibTransFirstNode" presStyleLbl="bgShp" presStyleIdx="0" presStyleCnt="1"/>
      <dgm:spPr/>
    </dgm:pt>
    <dgm:pt modelId="{85BDB22D-83F3-4AF9-A510-FCB9D0DF598B}" type="pres">
      <dgm:prSet presAssocID="{6B83352C-4356-4567-881B-915BC28224EF}" presName="nodeFollowingNodes" presStyleLbl="node1" presStyleIdx="1" presStyleCnt="5" custScaleX="105382" custScaleY="143029" custRadScaleRad="106255" custRadScaleInc="24182">
        <dgm:presLayoutVars>
          <dgm:bulletEnabled val="1"/>
        </dgm:presLayoutVars>
      </dgm:prSet>
      <dgm:spPr/>
      <dgm:t>
        <a:bodyPr/>
        <a:lstStyle/>
        <a:p>
          <a:endParaRPr lang="es-ES"/>
        </a:p>
      </dgm:t>
    </dgm:pt>
    <dgm:pt modelId="{95C40ABB-739A-4F72-89C1-2311BF80DEB2}" type="pres">
      <dgm:prSet presAssocID="{A4719A51-7353-4FEF-8ABD-414B0905F0DB}" presName="nodeFollowingNodes" presStyleLbl="node1" presStyleIdx="2" presStyleCnt="5" custScaleX="111709" custScaleY="121214" custRadScaleRad="117767" custRadScaleInc="-11872">
        <dgm:presLayoutVars>
          <dgm:bulletEnabled val="1"/>
        </dgm:presLayoutVars>
      </dgm:prSet>
      <dgm:spPr/>
      <dgm:t>
        <a:bodyPr/>
        <a:lstStyle/>
        <a:p>
          <a:endParaRPr lang="es-ES"/>
        </a:p>
      </dgm:t>
    </dgm:pt>
    <dgm:pt modelId="{F6811170-7933-408C-B1FD-705B227F21F4}" type="pres">
      <dgm:prSet presAssocID="{FF3FE35B-51C8-4B90-800D-89FBE0C66BAE}" presName="nodeFollowingNodes" presStyleLbl="node1" presStyleIdx="3" presStyleCnt="5" custScaleX="109672" custScaleY="150534" custRadScaleRad="112626" custRadScaleInc="2536">
        <dgm:presLayoutVars>
          <dgm:bulletEnabled val="1"/>
        </dgm:presLayoutVars>
      </dgm:prSet>
      <dgm:spPr/>
      <dgm:t>
        <a:bodyPr/>
        <a:lstStyle/>
        <a:p>
          <a:endParaRPr lang="es-ES"/>
        </a:p>
      </dgm:t>
    </dgm:pt>
    <dgm:pt modelId="{A2FFCF4F-4387-4445-9667-190E1A0D39F1}" type="pres">
      <dgm:prSet presAssocID="{5C1C1BA1-AC5C-4CDA-8BD5-90DF70A7A8D5}" presName="nodeFollowingNodes" presStyleLbl="node1" presStyleIdx="4" presStyleCnt="5" custScaleX="105659" custScaleY="126972" custRadScaleRad="131744" custRadScaleInc="-19795">
        <dgm:presLayoutVars>
          <dgm:bulletEnabled val="1"/>
        </dgm:presLayoutVars>
      </dgm:prSet>
      <dgm:spPr/>
      <dgm:t>
        <a:bodyPr/>
        <a:lstStyle/>
        <a:p>
          <a:endParaRPr lang="es-ES"/>
        </a:p>
      </dgm:t>
    </dgm:pt>
  </dgm:ptLst>
  <dgm:cxnLst>
    <dgm:cxn modelId="{1F6E4E7E-6243-46FA-A092-EB6019C41406}" srcId="{ADCE86E9-9351-49C0-AEDF-F3EECFCED6B9}" destId="{6B83352C-4356-4567-881B-915BC28224EF}" srcOrd="1" destOrd="0" parTransId="{EDE9AB99-8B2D-47D6-84C1-AB6C2208EB0C}" sibTransId="{0284E06B-1EEC-425C-81F9-22123ADC91C2}"/>
    <dgm:cxn modelId="{14430FF1-EE0F-4EA7-9F4D-DDBFC708728D}" srcId="{ADCE86E9-9351-49C0-AEDF-F3EECFCED6B9}" destId="{FF3FE35B-51C8-4B90-800D-89FBE0C66BAE}" srcOrd="3" destOrd="0" parTransId="{509A3F91-85C0-4489-B1DA-CD49FCCC6F81}" sibTransId="{F1FBA3E3-62F9-485C-B6DF-2503D1657CF1}"/>
    <dgm:cxn modelId="{1C41F27A-07A0-476E-8062-19E8A4F8C421}" type="presOf" srcId="{50DE5599-B2F4-4656-A1A3-57938009FD80}" destId="{1FE34963-99DA-4B20-B404-5E7E687BBA1D}" srcOrd="0" destOrd="0" presId="urn:microsoft.com/office/officeart/2005/8/layout/cycle3"/>
    <dgm:cxn modelId="{42B76FAF-0A2C-4445-8D19-B4935E60672E}" type="presOf" srcId="{FF3FE35B-51C8-4B90-800D-89FBE0C66BAE}" destId="{F6811170-7933-408C-B1FD-705B227F21F4}" srcOrd="0" destOrd="0" presId="urn:microsoft.com/office/officeart/2005/8/layout/cycle3"/>
    <dgm:cxn modelId="{AA856693-A9FC-4164-AE88-00F80CBDA9CA}" type="presOf" srcId="{ADCE86E9-9351-49C0-AEDF-F3EECFCED6B9}" destId="{507A2648-CBB9-4A82-82AE-997ADD19B530}" srcOrd="0" destOrd="0" presId="urn:microsoft.com/office/officeart/2005/8/layout/cycle3"/>
    <dgm:cxn modelId="{3AAF7C83-5FC3-4B22-A44E-6DBC34970049}" type="presOf" srcId="{696F3E03-B1BA-4474-B962-6DED9CEE52A0}" destId="{7157BB5C-536B-4F22-8DA7-24B665D83779}" srcOrd="0" destOrd="0" presId="urn:microsoft.com/office/officeart/2005/8/layout/cycle3"/>
    <dgm:cxn modelId="{5AFD8BB3-48D5-43BA-9D2A-D544B56CD7AB}" srcId="{ADCE86E9-9351-49C0-AEDF-F3EECFCED6B9}" destId="{A4719A51-7353-4FEF-8ABD-414B0905F0DB}" srcOrd="2" destOrd="0" parTransId="{EF859543-027A-4423-9490-6398FFCBEA95}" sibTransId="{2CE6FCE9-6B78-4EF4-B126-789AE0810E88}"/>
    <dgm:cxn modelId="{52050347-60E9-437F-91C4-B11ED9633456}" srcId="{ADCE86E9-9351-49C0-AEDF-F3EECFCED6B9}" destId="{5C1C1BA1-AC5C-4CDA-8BD5-90DF70A7A8D5}" srcOrd="4" destOrd="0" parTransId="{EB3AC688-826E-4BA3-A48E-D666E40DD8B8}" sibTransId="{9F9ED288-C43B-430D-BBB9-42957CB62CC0}"/>
    <dgm:cxn modelId="{6812F9D1-EA82-46F7-8C5A-55841E8750CE}" type="presOf" srcId="{6B83352C-4356-4567-881B-915BC28224EF}" destId="{85BDB22D-83F3-4AF9-A510-FCB9D0DF598B}" srcOrd="0" destOrd="0" presId="urn:microsoft.com/office/officeart/2005/8/layout/cycle3"/>
    <dgm:cxn modelId="{00EDC421-31A8-4325-AC6C-73D47B7D6E2C}" type="presOf" srcId="{A4719A51-7353-4FEF-8ABD-414B0905F0DB}" destId="{95C40ABB-739A-4F72-89C1-2311BF80DEB2}" srcOrd="0" destOrd="0" presId="urn:microsoft.com/office/officeart/2005/8/layout/cycle3"/>
    <dgm:cxn modelId="{0CB6C84E-FCE1-4C66-BC4C-D3B5AE6AAB5F}" srcId="{ADCE86E9-9351-49C0-AEDF-F3EECFCED6B9}" destId="{696F3E03-B1BA-4474-B962-6DED9CEE52A0}" srcOrd="0" destOrd="0" parTransId="{507A5E5C-4EC9-45CF-B500-514FE3475568}" sibTransId="{50DE5599-B2F4-4656-A1A3-57938009FD80}"/>
    <dgm:cxn modelId="{E70B3F8E-3F66-48F3-950B-D373AB1B93DA}" type="presOf" srcId="{5C1C1BA1-AC5C-4CDA-8BD5-90DF70A7A8D5}" destId="{A2FFCF4F-4387-4445-9667-190E1A0D39F1}" srcOrd="0" destOrd="0" presId="urn:microsoft.com/office/officeart/2005/8/layout/cycle3"/>
    <dgm:cxn modelId="{67744A00-1BBE-40C1-8BE2-D24B329A7693}" type="presParOf" srcId="{507A2648-CBB9-4A82-82AE-997ADD19B530}" destId="{71F7268C-DDFC-4D5E-AE5E-A91606D77263}" srcOrd="0" destOrd="0" presId="urn:microsoft.com/office/officeart/2005/8/layout/cycle3"/>
    <dgm:cxn modelId="{DAD1AB73-16BC-4819-BA99-5F2A575122AD}" type="presParOf" srcId="{71F7268C-DDFC-4D5E-AE5E-A91606D77263}" destId="{7157BB5C-536B-4F22-8DA7-24B665D83779}" srcOrd="0" destOrd="0" presId="urn:microsoft.com/office/officeart/2005/8/layout/cycle3"/>
    <dgm:cxn modelId="{24BB3AD4-BD26-41AC-88C9-95D2CB93104A}" type="presParOf" srcId="{71F7268C-DDFC-4D5E-AE5E-A91606D77263}" destId="{1FE34963-99DA-4B20-B404-5E7E687BBA1D}" srcOrd="1" destOrd="0" presId="urn:microsoft.com/office/officeart/2005/8/layout/cycle3"/>
    <dgm:cxn modelId="{9EFDDEC3-9038-49BD-9BFF-38744A2CCA4B}" type="presParOf" srcId="{71F7268C-DDFC-4D5E-AE5E-A91606D77263}" destId="{85BDB22D-83F3-4AF9-A510-FCB9D0DF598B}" srcOrd="2" destOrd="0" presId="urn:microsoft.com/office/officeart/2005/8/layout/cycle3"/>
    <dgm:cxn modelId="{304F9BC8-A032-4380-91BF-3F1ACBBE7530}" type="presParOf" srcId="{71F7268C-DDFC-4D5E-AE5E-A91606D77263}" destId="{95C40ABB-739A-4F72-89C1-2311BF80DEB2}" srcOrd="3" destOrd="0" presId="urn:microsoft.com/office/officeart/2005/8/layout/cycle3"/>
    <dgm:cxn modelId="{32F619A0-AB5D-4458-9481-0C73F741070F}" type="presParOf" srcId="{71F7268C-DDFC-4D5E-AE5E-A91606D77263}" destId="{F6811170-7933-408C-B1FD-705B227F21F4}" srcOrd="4" destOrd="0" presId="urn:microsoft.com/office/officeart/2005/8/layout/cycle3"/>
    <dgm:cxn modelId="{D17B7468-0EB1-4D88-9600-D5F95AE91750}" type="presParOf" srcId="{71F7268C-DDFC-4D5E-AE5E-A91606D77263}" destId="{A2FFCF4F-4387-4445-9667-190E1A0D39F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34963-99DA-4B20-B404-5E7E687BBA1D}">
      <dsp:nvSpPr>
        <dsp:cNvPr id="0" name=""/>
        <dsp:cNvSpPr/>
      </dsp:nvSpPr>
      <dsp:spPr>
        <a:xfrm>
          <a:off x="464221" y="899388"/>
          <a:ext cx="3584805" cy="3584805"/>
        </a:xfrm>
        <a:prstGeom prst="circularArrow">
          <a:avLst>
            <a:gd name="adj1" fmla="val 5544"/>
            <a:gd name="adj2" fmla="val 330680"/>
            <a:gd name="adj3" fmla="val 13754814"/>
            <a:gd name="adj4" fmla="val 1739882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7BB5C-536B-4F22-8DA7-24B665D83779}">
      <dsp:nvSpPr>
        <dsp:cNvPr id="0" name=""/>
        <dsp:cNvSpPr/>
      </dsp:nvSpPr>
      <dsp:spPr>
        <a:xfrm>
          <a:off x="1409678" y="863666"/>
          <a:ext cx="1693892" cy="96529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i="0" kern="1200" dirty="0" smtClean="0"/>
            <a:t>Primera generación (1946-1954)</a:t>
          </a:r>
          <a:endParaRPr lang="es-ES" sz="1500" kern="1200" dirty="0"/>
        </a:p>
      </dsp:txBody>
      <dsp:txXfrm>
        <a:off x="1456800" y="910788"/>
        <a:ext cx="1599648" cy="871053"/>
      </dsp:txXfrm>
    </dsp:sp>
    <dsp:sp modelId="{85BDB22D-83F3-4AF9-A510-FCB9D0DF598B}">
      <dsp:nvSpPr>
        <dsp:cNvPr id="0" name=""/>
        <dsp:cNvSpPr/>
      </dsp:nvSpPr>
      <dsp:spPr>
        <a:xfrm>
          <a:off x="2866289" y="2176694"/>
          <a:ext cx="1690668" cy="114732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i="0" kern="1200" dirty="0" smtClean="0"/>
            <a:t>Segunda generación (1957-1964)</a:t>
          </a:r>
          <a:endParaRPr lang="es-ES" sz="1500" kern="1200" dirty="0"/>
        </a:p>
      </dsp:txBody>
      <dsp:txXfrm>
        <a:off x="2922297" y="2232702"/>
        <a:ext cx="1578652" cy="1035308"/>
      </dsp:txXfrm>
    </dsp:sp>
    <dsp:sp modelId="{95C40ABB-739A-4F72-89C1-2311BF80DEB2}">
      <dsp:nvSpPr>
        <dsp:cNvPr id="0" name=""/>
        <dsp:cNvSpPr/>
      </dsp:nvSpPr>
      <dsp:spPr>
        <a:xfrm>
          <a:off x="2592289" y="3677109"/>
          <a:ext cx="1792173" cy="97233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i="0" kern="1200" dirty="0" smtClean="0"/>
            <a:t>Tercera generación (1964-1971) </a:t>
          </a:r>
          <a:endParaRPr lang="es-ES" sz="1500" kern="1200" dirty="0"/>
        </a:p>
      </dsp:txBody>
      <dsp:txXfrm>
        <a:off x="2639754" y="3724574"/>
        <a:ext cx="1697243" cy="877402"/>
      </dsp:txXfrm>
    </dsp:sp>
    <dsp:sp modelId="{F6811170-7933-408C-B1FD-705B227F21F4}">
      <dsp:nvSpPr>
        <dsp:cNvPr id="0" name=""/>
        <dsp:cNvSpPr/>
      </dsp:nvSpPr>
      <dsp:spPr>
        <a:xfrm>
          <a:off x="329366" y="3611028"/>
          <a:ext cx="1759493" cy="12075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i="0" kern="1200" dirty="0" smtClean="0"/>
            <a:t>Cuarta generación 1971-1983</a:t>
          </a:r>
          <a:endParaRPr lang="es-ES" sz="1500" kern="1200" dirty="0"/>
        </a:p>
      </dsp:txBody>
      <dsp:txXfrm>
        <a:off x="388313" y="3669975"/>
        <a:ext cx="1641599" cy="1089632"/>
      </dsp:txXfrm>
    </dsp:sp>
    <dsp:sp modelId="{A2FFCF4F-4387-4445-9667-190E1A0D39F1}">
      <dsp:nvSpPr>
        <dsp:cNvPr id="0" name=""/>
        <dsp:cNvSpPr/>
      </dsp:nvSpPr>
      <dsp:spPr>
        <a:xfrm>
          <a:off x="-43695" y="2125181"/>
          <a:ext cx="1695112" cy="10185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i="0" kern="1200" dirty="0" smtClean="0"/>
            <a:t>Quinta generación (1990-actualidad)</a:t>
          </a:r>
          <a:endParaRPr lang="es-ES" sz="1500" kern="1200" dirty="0"/>
        </a:p>
      </dsp:txBody>
      <dsp:txXfrm>
        <a:off x="6025" y="2174901"/>
        <a:ext cx="1595672" cy="91908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151084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380214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1948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29255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2948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2869950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411543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104101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342102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41E1D8-EAC3-416E-87F6-002F38008E3A}" type="datetimeFigureOut">
              <a:rPr lang="es-ES" smtClean="0"/>
              <a:t>19/04/2017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178159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41E1D8-EAC3-416E-87F6-002F38008E3A}" type="datetimeFigureOut">
              <a:rPr lang="es-ES" smtClean="0"/>
              <a:t>19/04/2017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318045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41E1D8-EAC3-416E-87F6-002F38008E3A}" type="datetimeFigureOut">
              <a:rPr lang="es-ES" smtClean="0"/>
              <a:t>19/04/2017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42985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541E1D8-EAC3-416E-87F6-002F38008E3A}" type="datetimeFigureOut">
              <a:rPr lang="es-ES" smtClean="0"/>
              <a:t>19/04/2017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171540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1E1D8-EAC3-416E-87F6-002F38008E3A}" type="datetimeFigureOut">
              <a:rPr lang="es-ES" smtClean="0"/>
              <a:t>19/04/2017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296011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41E1D8-EAC3-416E-87F6-002F38008E3A}" type="datetimeFigureOut">
              <a:rPr lang="es-ES" smtClean="0"/>
              <a:t>19/04/2017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382944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41E1D8-EAC3-416E-87F6-002F38008E3A}" type="datetimeFigureOut">
              <a:rPr lang="es-ES" smtClean="0"/>
              <a:t>19/04/2017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282FE1A-4A35-4B68-B547-C6FBCF700219}" type="slidenum">
              <a:rPr lang="es-ES" smtClean="0"/>
              <a:t>‹Nº›</a:t>
            </a:fld>
            <a:endParaRPr lang="es-ES"/>
          </a:p>
        </p:txBody>
      </p:sp>
    </p:spTree>
    <p:extLst>
      <p:ext uri="{BB962C8B-B14F-4D97-AF65-F5344CB8AC3E}">
        <p14:creationId xmlns:p14="http://schemas.microsoft.com/office/powerpoint/2010/main" val="188940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41E1D8-EAC3-416E-87F6-002F38008E3A}" type="datetimeFigureOut">
              <a:rPr lang="es-ES" smtClean="0"/>
              <a:t>19/04/2017</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82FE1A-4A35-4B68-B547-C6FBCF700219}" type="slidenum">
              <a:rPr lang="es-ES" smtClean="0"/>
              <a:t>‹Nº›</a:t>
            </a:fld>
            <a:endParaRPr lang="es-ES"/>
          </a:p>
        </p:txBody>
      </p:sp>
    </p:spTree>
    <p:extLst>
      <p:ext uri="{BB962C8B-B14F-4D97-AF65-F5344CB8AC3E}">
        <p14:creationId xmlns:p14="http://schemas.microsoft.com/office/powerpoint/2010/main" val="12297678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5/estadistica/estadistica.shtml" TargetMode="External"/><Relationship Id="rId3" Type="http://schemas.openxmlformats.org/officeDocument/2006/relationships/hyperlink" Target="http://www.monografias.com/trabajos5/estat/estat.shtml" TargetMode="External"/><Relationship Id="rId7" Type="http://schemas.openxmlformats.org/officeDocument/2006/relationships/hyperlink" Target="http://www.monografias.com/trabajos7/sisinf/sisinf.shtml" TargetMode="External"/><Relationship Id="rId12" Type="http://schemas.openxmlformats.org/officeDocument/2006/relationships/image" Target="../media/image1.jpeg"/><Relationship Id="rId2" Type="http://schemas.openxmlformats.org/officeDocument/2006/relationships/hyperlink" Target="http://www.monografias.com/trabajos35/newton-fuerza-aceleracion/newton-fuerza-aceleracion.shtml" TargetMode="External"/><Relationship Id="rId1" Type="http://schemas.openxmlformats.org/officeDocument/2006/relationships/slideLayout" Target="../slideLayouts/slideLayout8.xml"/><Relationship Id="rId6" Type="http://schemas.openxmlformats.org/officeDocument/2006/relationships/hyperlink" Target="http://www.monografias.com/trabajos11/basda/basda.shtml" TargetMode="External"/><Relationship Id="rId11" Type="http://schemas.openxmlformats.org/officeDocument/2006/relationships/hyperlink" Target="http://www.monografias.com/trabajos11/teosis/teosis.shtml" TargetMode="External"/><Relationship Id="rId5" Type="http://schemas.openxmlformats.org/officeDocument/2006/relationships/hyperlink" Target="http://www.monografias.com/trabajos10/tarin/tarin.shtml" TargetMode="External"/><Relationship Id="rId10" Type="http://schemas.openxmlformats.org/officeDocument/2006/relationships/hyperlink" Target="http://www.monografias.com/trabajos7/esun/esun.shtml" TargetMode="External"/><Relationship Id="rId4" Type="http://schemas.openxmlformats.org/officeDocument/2006/relationships/hyperlink" Target="http://www.monografias.com/trabajos15/transformacion-madera/transformacion-madera.shtml" TargetMode="External"/><Relationship Id="rId9" Type="http://schemas.openxmlformats.org/officeDocument/2006/relationships/hyperlink" Target="http://www.monografias.com/trabajos/explodemo/explodemo.s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50772" y="3245476"/>
            <a:ext cx="7856112" cy="1938992"/>
          </a:xfrm>
          <a:prstGeom prst="rect">
            <a:avLst/>
          </a:prstGeom>
          <a:noFill/>
        </p:spPr>
        <p:txBody>
          <a:bodyPr wrap="square" rtlCol="0">
            <a:spAutoFit/>
          </a:bodyPr>
          <a:lstStyle/>
          <a:p>
            <a:r>
              <a:rPr lang="es-ES" sz="2400" dirty="0" smtClean="0"/>
              <a:t>Nombre: Luisa Fernanda </a:t>
            </a:r>
            <a:r>
              <a:rPr lang="es-ES" sz="2400" dirty="0" err="1" smtClean="0"/>
              <a:t>amezquita</a:t>
            </a:r>
            <a:r>
              <a:rPr lang="es-ES" sz="2400" dirty="0" smtClean="0"/>
              <a:t> castro</a:t>
            </a:r>
          </a:p>
          <a:p>
            <a:r>
              <a:rPr lang="es-ES" sz="2400" dirty="0" smtClean="0"/>
              <a:t>Grado: 5to Bachillerato en computación ¨A¨</a:t>
            </a:r>
          </a:p>
          <a:p>
            <a:r>
              <a:rPr lang="es-ES" sz="2400" dirty="0" smtClean="0"/>
              <a:t>Teléfono: 44545462</a:t>
            </a:r>
          </a:p>
          <a:p>
            <a:r>
              <a:rPr lang="es-ES" sz="2400" dirty="0" smtClean="0"/>
              <a:t>Ciudad:</a:t>
            </a:r>
            <a:r>
              <a:rPr lang="en-US" sz="2400" dirty="0" smtClean="0"/>
              <a:t> Guatemala</a:t>
            </a:r>
          </a:p>
          <a:p>
            <a:r>
              <a:rPr lang="en-US" sz="2400" dirty="0" err="1" smtClean="0"/>
              <a:t>Correo</a:t>
            </a:r>
            <a:r>
              <a:rPr lang="en-US" sz="2400" dirty="0" smtClean="0"/>
              <a:t>: amezquitaluisa100@gmail.com</a:t>
            </a:r>
            <a:endParaRPr lang="es-ES" sz="2400" dirty="0"/>
          </a:p>
        </p:txBody>
      </p:sp>
      <p:sp>
        <p:nvSpPr>
          <p:cNvPr id="5" name="CuadroTexto 4"/>
          <p:cNvSpPr txBox="1"/>
          <p:nvPr/>
        </p:nvSpPr>
        <p:spPr>
          <a:xfrm>
            <a:off x="2653048" y="2176531"/>
            <a:ext cx="4984125" cy="646331"/>
          </a:xfrm>
          <a:prstGeom prst="rect">
            <a:avLst/>
          </a:prstGeom>
          <a:noFill/>
        </p:spPr>
        <p:txBody>
          <a:bodyPr wrap="square" rtlCol="0">
            <a:spAutoFit/>
          </a:bodyPr>
          <a:lstStyle/>
          <a:p>
            <a:pPr algn="ctr"/>
            <a:r>
              <a:rPr lang="en-US" sz="3600" dirty="0" err="1" smtClean="0">
                <a:solidFill>
                  <a:schemeClr val="accent1"/>
                </a:solidFill>
              </a:rPr>
              <a:t>Información</a:t>
            </a:r>
            <a:r>
              <a:rPr lang="en-US" sz="3600" dirty="0" smtClean="0">
                <a:solidFill>
                  <a:schemeClr val="accent1"/>
                </a:solidFill>
              </a:rPr>
              <a:t> personal</a:t>
            </a:r>
            <a:endParaRPr lang="es-ES" sz="3600" dirty="0">
              <a:solidFill>
                <a:schemeClr val="accent1"/>
              </a:solidFill>
            </a:endParaRPr>
          </a:p>
        </p:txBody>
      </p:sp>
    </p:spTree>
    <p:extLst>
      <p:ext uri="{BB962C8B-B14F-4D97-AF65-F5344CB8AC3E}">
        <p14:creationId xmlns:p14="http://schemas.microsoft.com/office/powerpoint/2010/main" val="23679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696432172"/>
              </p:ext>
            </p:extLst>
          </p:nvPr>
        </p:nvGraphicFramePr>
        <p:xfrm>
          <a:off x="1735787" y="2509830"/>
          <a:ext cx="8127999" cy="3870960"/>
        </p:xfrm>
        <a:graphic>
          <a:graphicData uri="http://schemas.openxmlformats.org/drawingml/2006/table">
            <a:tbl>
              <a:tblPr firstRow="1" bandRow="1">
                <a:tableStyleId>{5C22544A-7EE6-4342-B048-85BDC9FD1C3A}</a:tableStyleId>
              </a:tblPr>
              <a:tblGrid>
                <a:gridCol w="2709333"/>
                <a:gridCol w="2709333"/>
                <a:gridCol w="2709333"/>
              </a:tblGrid>
              <a:tr h="374055">
                <a:tc>
                  <a:txBody>
                    <a:bodyPr/>
                    <a:lstStyle/>
                    <a:p>
                      <a:pPr algn="ctr"/>
                      <a:r>
                        <a:rPr lang="es-ES" sz="2000" dirty="0" smtClean="0"/>
                        <a:t>Correctivo</a:t>
                      </a:r>
                      <a:endParaRPr lang="es-ES" sz="2000" dirty="0"/>
                    </a:p>
                  </a:txBody>
                  <a:tcPr/>
                </a:tc>
                <a:tc>
                  <a:txBody>
                    <a:bodyPr/>
                    <a:lstStyle/>
                    <a:p>
                      <a:pPr algn="ctr"/>
                      <a:r>
                        <a:rPr lang="es-ES" sz="2000" dirty="0" smtClean="0"/>
                        <a:t>Preventivo</a:t>
                      </a:r>
                      <a:endParaRPr lang="es-ES" sz="2000" dirty="0"/>
                    </a:p>
                  </a:txBody>
                  <a:tcPr/>
                </a:tc>
                <a:tc>
                  <a:txBody>
                    <a:bodyPr/>
                    <a:lstStyle/>
                    <a:p>
                      <a:pPr algn="ctr"/>
                      <a:r>
                        <a:rPr lang="es-ES" sz="2000" dirty="0" smtClean="0"/>
                        <a:t>Predictivo</a:t>
                      </a:r>
                      <a:endParaRPr lang="es-ES" sz="2000" dirty="0"/>
                    </a:p>
                  </a:txBody>
                  <a:tcPr/>
                </a:tc>
              </a:tr>
              <a:tr h="1640088">
                <a:tc>
                  <a:txBody>
                    <a:bodyPr/>
                    <a:lstStyle/>
                    <a:p>
                      <a:r>
                        <a:rPr lang="es-ES" dirty="0" smtClean="0"/>
                        <a:t>Se encarga de corregir</a:t>
                      </a:r>
                      <a:r>
                        <a:rPr lang="es-ES" baseline="0" dirty="0" smtClean="0"/>
                        <a:t> los defectos del equipo </a:t>
                      </a:r>
                    </a:p>
                    <a:p>
                      <a:r>
                        <a:rPr lang="es-ES" baseline="0" dirty="0" smtClean="0"/>
                        <a:t>Si no se lleva a cabo el mantenimiento el equipo se puede arruinar</a:t>
                      </a:r>
                      <a:endParaRPr lang="es-ES" dirty="0"/>
                    </a:p>
                  </a:txBody>
                  <a:tcPr/>
                </a:tc>
                <a:tc>
                  <a:txBody>
                    <a:bodyPr/>
                    <a:lstStyle/>
                    <a:p>
                      <a:r>
                        <a:rPr lang="es-ES" dirty="0" smtClean="0"/>
                        <a:t>Es</a:t>
                      </a:r>
                      <a:r>
                        <a:rPr lang="es-ES" baseline="0" dirty="0" smtClean="0"/>
                        <a:t> el que previene el surgimiento de averías por eso debemos darle un buen mantenimiento</a:t>
                      </a:r>
                    </a:p>
                    <a:p>
                      <a:endParaRPr lang="es-ES" dirty="0"/>
                    </a:p>
                  </a:txBody>
                  <a:tcPr/>
                </a:tc>
                <a:tc>
                  <a:txBody>
                    <a:bodyPr/>
                    <a:lstStyle/>
                    <a:p>
                      <a:r>
                        <a:rPr lang="es-ES" dirty="0" smtClean="0"/>
                        <a:t>Este consiste en predecir las futuras</a:t>
                      </a:r>
                      <a:r>
                        <a:rPr lang="es-ES" baseline="0" dirty="0" smtClean="0"/>
                        <a:t> fallas del equipo.</a:t>
                      </a:r>
                    </a:p>
                    <a:p>
                      <a:r>
                        <a:rPr lang="es-ES" baseline="0" dirty="0" smtClean="0"/>
                        <a:t>Consiste en prevenir posibles errores  del mantenimiento correctivo</a:t>
                      </a:r>
                      <a:endParaRPr lang="es-ES" dirty="0"/>
                    </a:p>
                  </a:txBody>
                  <a:tcPr/>
                </a:tc>
              </a:tr>
              <a:tr h="350077">
                <a:tc>
                  <a:txBody>
                    <a:bodyPr/>
                    <a:lstStyle/>
                    <a:p>
                      <a:endParaRPr lang="es-ES"/>
                    </a:p>
                  </a:txBody>
                  <a:tcPr/>
                </a:tc>
                <a:tc>
                  <a:txBody>
                    <a:bodyPr/>
                    <a:lstStyle/>
                    <a:p>
                      <a:endParaRPr lang="es-ES"/>
                    </a:p>
                  </a:txBody>
                  <a:tcPr/>
                </a:tc>
                <a:tc>
                  <a:txBody>
                    <a:bodyPr/>
                    <a:lstStyle/>
                    <a:p>
                      <a:endParaRPr lang="es-ES"/>
                    </a:p>
                  </a:txBody>
                  <a:tcPr/>
                </a:tc>
              </a:tr>
              <a:tr h="350077">
                <a:tc>
                  <a:txBody>
                    <a:bodyPr/>
                    <a:lstStyle/>
                    <a:p>
                      <a:endParaRPr lang="es-ES"/>
                    </a:p>
                  </a:txBody>
                  <a:tcPr/>
                </a:tc>
                <a:tc>
                  <a:txBody>
                    <a:bodyPr/>
                    <a:lstStyle/>
                    <a:p>
                      <a:endParaRPr lang="es-ES"/>
                    </a:p>
                  </a:txBody>
                  <a:tcPr/>
                </a:tc>
                <a:tc>
                  <a:txBody>
                    <a:bodyPr/>
                    <a:lstStyle/>
                    <a:p>
                      <a:endParaRPr lang="es-ES"/>
                    </a:p>
                  </a:txBody>
                  <a:tcPr/>
                </a:tc>
              </a:tr>
              <a:tr h="350077">
                <a:tc>
                  <a:txBody>
                    <a:bodyPr/>
                    <a:lstStyle/>
                    <a:p>
                      <a:endParaRPr lang="es-ES"/>
                    </a:p>
                  </a:txBody>
                  <a:tcPr/>
                </a:tc>
                <a:tc>
                  <a:txBody>
                    <a:bodyPr/>
                    <a:lstStyle/>
                    <a:p>
                      <a:endParaRPr lang="es-ES"/>
                    </a:p>
                  </a:txBody>
                  <a:tcPr/>
                </a:tc>
                <a:tc>
                  <a:txBody>
                    <a:bodyPr/>
                    <a:lstStyle/>
                    <a:p>
                      <a:endParaRPr lang="es-ES"/>
                    </a:p>
                  </a:txBody>
                  <a:tcPr/>
                </a:tc>
              </a:tr>
              <a:tr h="350077">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 name="CuadroTexto 2"/>
          <p:cNvSpPr txBox="1"/>
          <p:nvPr/>
        </p:nvSpPr>
        <p:spPr>
          <a:xfrm>
            <a:off x="2125014" y="1262130"/>
            <a:ext cx="7237927" cy="769441"/>
          </a:xfrm>
          <a:prstGeom prst="rect">
            <a:avLst/>
          </a:prstGeom>
          <a:noFill/>
        </p:spPr>
        <p:txBody>
          <a:bodyPr wrap="square" rtlCol="0">
            <a:spAutoFit/>
          </a:bodyPr>
          <a:lstStyle/>
          <a:p>
            <a:pPr algn="ctr"/>
            <a:r>
              <a:rPr lang="es-ES" sz="4400" dirty="0" smtClean="0">
                <a:solidFill>
                  <a:schemeClr val="accent1"/>
                </a:solidFill>
              </a:rPr>
              <a:t>Mantenimientos</a:t>
            </a:r>
            <a:endParaRPr lang="es-ES" sz="4400" dirty="0">
              <a:solidFill>
                <a:schemeClr val="accent1"/>
              </a:solidFill>
            </a:endParaRPr>
          </a:p>
        </p:txBody>
      </p:sp>
    </p:spTree>
    <p:extLst>
      <p:ext uri="{BB962C8B-B14F-4D97-AF65-F5344CB8AC3E}">
        <p14:creationId xmlns:p14="http://schemas.microsoft.com/office/powerpoint/2010/main" val="22174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Marcador de contenido 8"/>
          <p:cNvGraphicFramePr>
            <a:graphicFrameLocks noGrp="1"/>
          </p:cNvGraphicFramePr>
          <p:nvPr>
            <p:ph idx="1"/>
            <p:extLst>
              <p:ext uri="{D42A27DB-BD31-4B8C-83A1-F6EECF244321}">
                <p14:modId xmlns:p14="http://schemas.microsoft.com/office/powerpoint/2010/main" val="1784438774"/>
              </p:ext>
            </p:extLst>
          </p:nvPr>
        </p:nvGraphicFramePr>
        <p:xfrm>
          <a:off x="2405576" y="598757"/>
          <a:ext cx="6865034" cy="53237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19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87621" y="253217"/>
            <a:ext cx="3854528" cy="765391"/>
          </a:xfrm>
        </p:spPr>
        <p:txBody>
          <a:bodyPr>
            <a:normAutofit/>
          </a:bodyPr>
          <a:lstStyle/>
          <a:p>
            <a:pPr algn="ctr"/>
            <a:r>
              <a:rPr lang="es-ES" sz="4400" dirty="0" smtClean="0"/>
              <a:t>Conclusión</a:t>
            </a:r>
            <a:endParaRPr lang="es-ES" sz="4400" dirty="0"/>
          </a:p>
        </p:txBody>
      </p:sp>
      <p:sp>
        <p:nvSpPr>
          <p:cNvPr id="3" name="Marcador de contenido 2"/>
          <p:cNvSpPr>
            <a:spLocks noGrp="1"/>
          </p:cNvSpPr>
          <p:nvPr>
            <p:ph idx="1"/>
          </p:nvPr>
        </p:nvSpPr>
        <p:spPr>
          <a:xfrm>
            <a:off x="829995" y="1018608"/>
            <a:ext cx="10199076" cy="5526437"/>
          </a:xfrm>
        </p:spPr>
        <p:txBody>
          <a:bodyPr/>
          <a:lstStyle/>
          <a:p>
            <a:pPr marL="0" indent="0">
              <a:buNone/>
            </a:pPr>
            <a:r>
              <a:rPr lang="es-ES" dirty="0"/>
              <a:t>La computadora es una máquina electrónica capaz de ordenar procesar y elegir un resultado con una información. En la actualidad, dada la complejidad del mundo actual, con el manejo inmenso de conocimientos e información propia de esta época de crecimiento tecnológico es indispensable contar con una herramienta que permita manejar información con eficiencia y flexibilidad, esa herramienta es la computadora. Las computadoras cuentan con diversas herramientas para realizar varias acciones tales como procesadores de palabras que permiten crear documentos, editarlos y obtener una vista preliminar del mismo antes de imprimirlo si esa es la necesidad, también cuenta con hojas de cálculo que permiten realizar operaciones de cálculo de tipo repetitivas o no, también permite crear nóminas, balances, auditorias y demás operaciones resultando herramientas muy útiles en muchas áreas de desenvolvimiento cotidiano.</a:t>
            </a:r>
            <a:endParaRPr lang="es-ES" dirty="0"/>
          </a:p>
        </p:txBody>
      </p:sp>
    </p:spTree>
    <p:extLst>
      <p:ext uri="{BB962C8B-B14F-4D97-AF65-F5344CB8AC3E}">
        <p14:creationId xmlns:p14="http://schemas.microsoft.com/office/powerpoint/2010/main" val="225431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06839" y="1116647"/>
            <a:ext cx="5576554" cy="956852"/>
          </a:xfrm>
        </p:spPr>
        <p:txBody>
          <a:bodyPr/>
          <a:lstStyle/>
          <a:p>
            <a:pPr algn="ctr"/>
            <a:r>
              <a:rPr lang="en-US" dirty="0" err="1" smtClean="0"/>
              <a:t>Introducción</a:t>
            </a:r>
            <a:endParaRPr lang="es-ES" dirty="0"/>
          </a:p>
        </p:txBody>
      </p:sp>
      <p:sp>
        <p:nvSpPr>
          <p:cNvPr id="4" name="CuadroTexto 3"/>
          <p:cNvSpPr txBox="1"/>
          <p:nvPr/>
        </p:nvSpPr>
        <p:spPr>
          <a:xfrm>
            <a:off x="1493949" y="2421228"/>
            <a:ext cx="8512936" cy="2585323"/>
          </a:xfrm>
          <a:prstGeom prst="rect">
            <a:avLst/>
          </a:prstGeom>
          <a:noFill/>
        </p:spPr>
        <p:txBody>
          <a:bodyPr wrap="square" rtlCol="0">
            <a:spAutoFit/>
          </a:bodyPr>
          <a:lstStyle/>
          <a:p>
            <a:r>
              <a:rPr lang="es-ES" dirty="0"/>
              <a:t>El uso de computadoras como maquinaria eficaz en el planeamiento regional y urbano se ha desarrollado principalmente en los últimos años. La disponibilidad de instrumentos y programas de computación hace más viable el análisis detallado de gran cantidad de información para áreas geográficas, tanto del tamaño de un país como de un estado o de una región. Los análisis detallados se ejecutan mediante la identificación de ubicaciones geográficas precisas, a las cuales se aplica la información. Esta identificación puede usarse entonces para localizar áreas con ciertas características, y en análisis espaciales para determinar las relaciones entre diferentes áreas.</a:t>
            </a:r>
          </a:p>
        </p:txBody>
      </p:sp>
    </p:spTree>
    <p:extLst>
      <p:ext uri="{BB962C8B-B14F-4D97-AF65-F5344CB8AC3E}">
        <p14:creationId xmlns:p14="http://schemas.microsoft.com/office/powerpoint/2010/main" val="48694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98604"/>
            <a:ext cx="3854528" cy="909745"/>
          </a:xfrm>
        </p:spPr>
        <p:txBody>
          <a:bodyPr>
            <a:noAutofit/>
          </a:bodyPr>
          <a:lstStyle/>
          <a:p>
            <a:pPr algn="ctr"/>
            <a:r>
              <a:rPr lang="es-ES" sz="2800" dirty="0" smtClean="0"/>
              <a:t>Historia de la computadora</a:t>
            </a:r>
            <a:endParaRPr lang="es-ES" sz="2800" dirty="0"/>
          </a:p>
        </p:txBody>
      </p:sp>
      <p:sp>
        <p:nvSpPr>
          <p:cNvPr id="3" name="Marcador de contenido 2"/>
          <p:cNvSpPr>
            <a:spLocks noGrp="1"/>
          </p:cNvSpPr>
          <p:nvPr>
            <p:ph idx="1"/>
          </p:nvPr>
        </p:nvSpPr>
        <p:spPr/>
        <p:txBody>
          <a:bodyPr>
            <a:normAutofit fontScale="77500" lnSpcReduction="20000"/>
          </a:bodyPr>
          <a:lstStyle/>
          <a:p>
            <a:pPr marL="0" indent="0">
              <a:buNone/>
            </a:pPr>
            <a:r>
              <a:rPr lang="es-ES" sz="1900" dirty="0">
                <a:solidFill>
                  <a:schemeClr val="tx1"/>
                </a:solidFill>
              </a:rPr>
              <a:t>La primera máquina de calcular </a:t>
            </a:r>
            <a:r>
              <a:rPr lang="es-ES" sz="1900" dirty="0">
                <a:solidFill>
                  <a:schemeClr val="tx1"/>
                </a:solidFill>
                <a:hlinkClick r:id="rId2"/>
              </a:rPr>
              <a:t>mecánica</a:t>
            </a:r>
            <a:r>
              <a:rPr lang="es-ES" sz="1900" dirty="0">
                <a:solidFill>
                  <a:schemeClr val="tx1"/>
                </a:solidFill>
              </a:rPr>
              <a:t>, </a:t>
            </a:r>
            <a:r>
              <a:rPr lang="es-ES" sz="1900" dirty="0" smtClean="0">
                <a:solidFill>
                  <a:schemeClr val="tx1"/>
                </a:solidFill>
              </a:rPr>
              <a:t>un precursor </a:t>
            </a:r>
            <a:r>
              <a:rPr lang="es-ES" sz="1900" dirty="0">
                <a:solidFill>
                  <a:schemeClr val="tx1"/>
                </a:solidFill>
              </a:rPr>
              <a:t>del ordenador digital, fue inventada en 1642 por el matemático francés Blaise </a:t>
            </a:r>
            <a:r>
              <a:rPr lang="es-ES" sz="1900" dirty="0">
                <a:solidFill>
                  <a:schemeClr val="tx1"/>
                </a:solidFill>
                <a:hlinkClick r:id="rId3"/>
              </a:rPr>
              <a:t>Pascal</a:t>
            </a:r>
            <a:r>
              <a:rPr lang="es-ES" sz="1900" dirty="0">
                <a:solidFill>
                  <a:schemeClr val="tx1"/>
                </a:solidFill>
              </a:rPr>
              <a:t>.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pPr marL="0" indent="0">
              <a:buNone/>
            </a:pPr>
            <a:r>
              <a:rPr lang="es-ES" sz="1900" dirty="0">
                <a:solidFill>
                  <a:schemeClr val="tx1"/>
                </a:solidFill>
              </a:rPr>
              <a:t>El inventor francés Joseph Marie Jacquard, al diseñar un telar automático, utilizó delgadas placas de </a:t>
            </a:r>
            <a:r>
              <a:rPr lang="es-ES" sz="1900" dirty="0">
                <a:solidFill>
                  <a:schemeClr val="tx1"/>
                </a:solidFill>
                <a:hlinkClick r:id="rId4"/>
              </a:rPr>
              <a:t>madera</a:t>
            </a:r>
            <a:r>
              <a:rPr lang="es-ES" sz="1900" dirty="0">
                <a:solidFill>
                  <a:schemeClr val="tx1"/>
                </a:solidFill>
              </a:rPr>
              <a:t> perforadas para controlar el tejido utilizado en los diseños complejos. Durante la década de 1880 el estadístico estadounidense Herman Hollerith concibió la idea de utilizar </a:t>
            </a:r>
            <a:r>
              <a:rPr lang="es-ES" sz="1900" dirty="0">
                <a:solidFill>
                  <a:schemeClr val="tx1"/>
                </a:solidFill>
                <a:hlinkClick r:id="rId5"/>
              </a:rPr>
              <a:t>tarjetas</a:t>
            </a:r>
            <a:r>
              <a:rPr lang="es-ES" sz="1900" dirty="0">
                <a:solidFill>
                  <a:schemeClr val="tx1"/>
                </a:solidFill>
              </a:rPr>
              <a:t> perforadas, similares a las placas de Jacquard, para procesar </a:t>
            </a:r>
            <a:r>
              <a:rPr lang="es-ES" sz="1900" dirty="0">
                <a:solidFill>
                  <a:schemeClr val="tx1"/>
                </a:solidFill>
                <a:hlinkClick r:id="rId6"/>
              </a:rPr>
              <a:t>datos</a:t>
            </a:r>
            <a:r>
              <a:rPr lang="es-ES" sz="1900" dirty="0">
                <a:solidFill>
                  <a:schemeClr val="tx1"/>
                </a:solidFill>
              </a:rPr>
              <a:t>. Hollerith consiguió compilar la </a:t>
            </a:r>
            <a:r>
              <a:rPr lang="es-ES" sz="1900" dirty="0">
                <a:solidFill>
                  <a:schemeClr val="tx1"/>
                </a:solidFill>
                <a:hlinkClick r:id="rId7"/>
              </a:rPr>
              <a:t>información</a:t>
            </a:r>
            <a:r>
              <a:rPr lang="es-ES" sz="1900" dirty="0">
                <a:solidFill>
                  <a:schemeClr val="tx1"/>
                </a:solidFill>
              </a:rPr>
              <a:t> </a:t>
            </a:r>
            <a:r>
              <a:rPr lang="es-ES" sz="1900" dirty="0">
                <a:solidFill>
                  <a:schemeClr val="tx1"/>
                </a:solidFill>
                <a:hlinkClick r:id="rId8"/>
              </a:rPr>
              <a:t>estadística</a:t>
            </a:r>
            <a:r>
              <a:rPr lang="es-ES" sz="1900" dirty="0">
                <a:solidFill>
                  <a:schemeClr val="tx1"/>
                </a:solidFill>
              </a:rPr>
              <a:t> destinada al censo de </a:t>
            </a:r>
            <a:r>
              <a:rPr lang="es-ES" sz="1900" dirty="0">
                <a:solidFill>
                  <a:schemeClr val="tx1"/>
                </a:solidFill>
                <a:hlinkClick r:id="rId9"/>
              </a:rPr>
              <a:t>población</a:t>
            </a:r>
            <a:r>
              <a:rPr lang="es-ES" sz="1900" dirty="0">
                <a:solidFill>
                  <a:schemeClr val="tx1"/>
                </a:solidFill>
              </a:rPr>
              <a:t> de 1890 de </a:t>
            </a:r>
            <a:r>
              <a:rPr lang="es-ES" sz="1900" dirty="0">
                <a:solidFill>
                  <a:schemeClr val="tx1"/>
                </a:solidFill>
                <a:hlinkClick r:id="rId10"/>
              </a:rPr>
              <a:t>Estados Unidos</a:t>
            </a:r>
            <a:r>
              <a:rPr lang="es-ES" sz="1900" dirty="0">
                <a:solidFill>
                  <a:schemeClr val="tx1"/>
                </a:solidFill>
              </a:rPr>
              <a:t> mediante la utilización de un </a:t>
            </a:r>
            <a:r>
              <a:rPr lang="es-ES" sz="1900" dirty="0">
                <a:solidFill>
                  <a:schemeClr val="tx1"/>
                </a:solidFill>
                <a:hlinkClick r:id="rId11"/>
              </a:rPr>
              <a:t>sistema</a:t>
            </a:r>
            <a:r>
              <a:rPr lang="es-ES" sz="1900" dirty="0">
                <a:solidFill>
                  <a:schemeClr val="tx1"/>
                </a:solidFill>
              </a:rPr>
              <a:t> que hacía pasar tarjetas perforadas sobre contactos eléctricos.</a:t>
            </a:r>
          </a:p>
          <a:p>
            <a:pPr marL="0" indent="0">
              <a:buNone/>
            </a:pPr>
            <a:r>
              <a:rPr lang="es-ES" sz="1900" dirty="0"/>
              <a:t/>
            </a:r>
            <a:br>
              <a:rPr lang="es-ES" sz="1900" dirty="0"/>
            </a:br>
            <a:r>
              <a:rPr lang="es-ES" dirty="0"/>
              <a:t/>
            </a:r>
            <a:br>
              <a:rPr lang="es-ES" dirty="0"/>
            </a:br>
            <a:endParaRPr lang="es-ES" dirty="0"/>
          </a:p>
        </p:txBody>
      </p:sp>
      <p:pic>
        <p:nvPicPr>
          <p:cNvPr id="1030" name="Picture 6" descr="Resultado de imagen para historia de la computador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625" y="2608440"/>
            <a:ext cx="3402659" cy="255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13717" y="309094"/>
            <a:ext cx="3854528" cy="1102816"/>
          </a:xfrm>
        </p:spPr>
        <p:txBody>
          <a:bodyPr>
            <a:noAutofit/>
          </a:bodyPr>
          <a:lstStyle/>
          <a:p>
            <a:pPr algn="ctr"/>
            <a:r>
              <a:rPr lang="es-ES" sz="3200" dirty="0" smtClean="0"/>
              <a:t>Generaciones de la computadora</a:t>
            </a:r>
            <a:endParaRPr lang="es-ES" sz="3200"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456374644"/>
              </p:ext>
            </p:extLst>
          </p:nvPr>
        </p:nvGraphicFramePr>
        <p:xfrm>
          <a:off x="3284350" y="860502"/>
          <a:ext cx="4513262" cy="5527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826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8546" y="514924"/>
            <a:ext cx="3854528" cy="1278466"/>
          </a:xfrm>
        </p:spPr>
        <p:txBody>
          <a:bodyPr>
            <a:normAutofit/>
          </a:bodyPr>
          <a:lstStyle/>
          <a:p>
            <a:pPr algn="ctr"/>
            <a:r>
              <a:rPr lang="es-ES" sz="3600" dirty="0" smtClean="0"/>
              <a:t>Historia de la programación</a:t>
            </a:r>
            <a:endParaRPr lang="es-ES" sz="3600" dirty="0"/>
          </a:p>
        </p:txBody>
      </p:sp>
      <p:sp>
        <p:nvSpPr>
          <p:cNvPr id="3" name="Marcador de contenido 2"/>
          <p:cNvSpPr>
            <a:spLocks noGrp="1"/>
          </p:cNvSpPr>
          <p:nvPr>
            <p:ph idx="1"/>
          </p:nvPr>
        </p:nvSpPr>
        <p:spPr/>
        <p:txBody>
          <a:bodyPr>
            <a:normAutofit fontScale="85000" lnSpcReduction="20000"/>
          </a:bodyPr>
          <a:lstStyle/>
          <a:p>
            <a:pPr marL="0" indent="0">
              <a:buNone/>
            </a:pPr>
            <a:r>
              <a:rPr lang="es-ES" sz="1900" b="1" dirty="0">
                <a:solidFill>
                  <a:schemeClr val="tx1"/>
                </a:solidFill>
              </a:rPr>
              <a:t>Gottfried </a:t>
            </a:r>
            <a:r>
              <a:rPr lang="es-ES" sz="1900" b="1" dirty="0" err="1">
                <a:solidFill>
                  <a:schemeClr val="tx1"/>
                </a:solidFill>
              </a:rPr>
              <a:t>Wilheml</a:t>
            </a:r>
            <a:r>
              <a:rPr lang="es-ES" sz="1900" b="1" dirty="0">
                <a:solidFill>
                  <a:schemeClr val="tx1"/>
                </a:solidFill>
              </a:rPr>
              <a:t> von Leibniz</a:t>
            </a:r>
            <a:r>
              <a:rPr lang="es-ES" sz="1900" dirty="0">
                <a:solidFill>
                  <a:schemeClr val="tx1"/>
                </a:solidFill>
              </a:rPr>
              <a:t> (1646-1716), quien aprendió matemáticas de forma autodidacta (método no aconsejable en programación) construyó una máquina similar a la de Pascal, aunque algo más compleja, podía dividir, multiplicar y resolver raíces cuadradas.</a:t>
            </a:r>
          </a:p>
          <a:p>
            <a:pPr marL="0" indent="0">
              <a:buNone/>
            </a:pPr>
            <a:r>
              <a:rPr lang="es-ES" sz="1900" dirty="0">
                <a:solidFill>
                  <a:schemeClr val="tx1"/>
                </a:solidFill>
              </a:rPr>
              <a:t>Pero quien realmente influyó en el diseño de los primeros computadores fue </a:t>
            </a:r>
            <a:r>
              <a:rPr lang="es-ES" sz="1900" b="1" dirty="0">
                <a:solidFill>
                  <a:schemeClr val="tx1"/>
                </a:solidFill>
              </a:rPr>
              <a:t>Charles Babbage</a:t>
            </a:r>
            <a:r>
              <a:rPr lang="es-ES" sz="1900" dirty="0">
                <a:solidFill>
                  <a:schemeClr val="tx1"/>
                </a:solidFill>
              </a:rPr>
              <a:t> (1793-1871). Con la colaboración de la hija de Lord Byron, </a:t>
            </a:r>
            <a:r>
              <a:rPr lang="es-ES" sz="1900" b="1" dirty="0">
                <a:solidFill>
                  <a:schemeClr val="tx1"/>
                </a:solidFill>
              </a:rPr>
              <a:t>Lady Ada </a:t>
            </a:r>
            <a:r>
              <a:rPr lang="es-ES" sz="1900" b="1" dirty="0" err="1">
                <a:solidFill>
                  <a:schemeClr val="tx1"/>
                </a:solidFill>
              </a:rPr>
              <a:t>Countess</a:t>
            </a:r>
            <a:r>
              <a:rPr lang="es-ES" sz="1900" b="1" dirty="0">
                <a:solidFill>
                  <a:schemeClr val="tx1"/>
                </a:solidFill>
              </a:rPr>
              <a:t> of </a:t>
            </a:r>
            <a:r>
              <a:rPr lang="es-ES" sz="1900" b="1" dirty="0" err="1">
                <a:solidFill>
                  <a:schemeClr val="tx1"/>
                </a:solidFill>
              </a:rPr>
              <a:t>Lovelace</a:t>
            </a:r>
            <a:r>
              <a:rPr lang="es-ES" sz="1900" dirty="0">
                <a:solidFill>
                  <a:schemeClr val="tx1"/>
                </a:solidFill>
              </a:rPr>
              <a:t> (1815-1852), a la que debe su nombre el lenguaje ADA creado por el </a:t>
            </a:r>
            <a:r>
              <a:rPr lang="es-ES" sz="1900" dirty="0" err="1">
                <a:solidFill>
                  <a:schemeClr val="tx1"/>
                </a:solidFill>
              </a:rPr>
              <a:t>DoD</a:t>
            </a:r>
            <a:r>
              <a:rPr lang="es-ES" sz="1900" dirty="0">
                <a:solidFill>
                  <a:schemeClr val="tx1"/>
                </a:solidFill>
              </a:rPr>
              <a:t> (Departamento de defensa de Estados Unidos) en los años 70. Babbage diseñó y construyó la "máquina diferencial" para el cálculo de polinomios. Más tarde diseñó la "máquina </a:t>
            </a:r>
            <a:r>
              <a:rPr lang="es-ES" sz="1900" dirty="0" err="1">
                <a:solidFill>
                  <a:schemeClr val="tx1"/>
                </a:solidFill>
              </a:rPr>
              <a:t>analitica</a:t>
            </a:r>
            <a:r>
              <a:rPr lang="es-ES" sz="1900" dirty="0">
                <a:solidFill>
                  <a:schemeClr val="tx1"/>
                </a:solidFill>
              </a:rPr>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p>
          <a:p>
            <a:endParaRPr lang="es-ES" dirty="0"/>
          </a:p>
        </p:txBody>
      </p:sp>
      <p:pic>
        <p:nvPicPr>
          <p:cNvPr id="2050" name="Picture 2" descr="Máquina diferencial de Babb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969" y="2428443"/>
            <a:ext cx="3001672" cy="25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29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5132" y="579319"/>
            <a:ext cx="4513541" cy="5526437"/>
          </a:xfrm>
        </p:spPr>
        <p:txBody>
          <a:bodyPr>
            <a:normAutofit fontScale="92500" lnSpcReduction="10000"/>
          </a:bodyPr>
          <a:lstStyle/>
          <a:p>
            <a:pPr marL="0" indent="0">
              <a:buNone/>
            </a:pPr>
            <a:r>
              <a:rPr lang="es-ES" dirty="0"/>
              <a:t>Un hito importante en la historia de la informática fueron las tarjetas perforadas como medio para "alimentar" los computadores. Lady Ada </a:t>
            </a:r>
            <a:r>
              <a:rPr lang="es-ES" dirty="0" err="1"/>
              <a:t>Lovelace</a:t>
            </a:r>
            <a:r>
              <a:rPr lang="es-ES" dirty="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b="1" dirty="0"/>
              <a:t>Herman </a:t>
            </a:r>
            <a:r>
              <a:rPr lang="es-ES" b="1" dirty="0" err="1"/>
              <a:t>Hollerit</a:t>
            </a:r>
            <a:r>
              <a:rPr lang="es-ES" dirty="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ES" dirty="0" err="1"/>
              <a:t>Tabulating</a:t>
            </a:r>
            <a:r>
              <a:rPr lang="es-ES" dirty="0"/>
              <a:t> Machine </a:t>
            </a:r>
            <a:r>
              <a:rPr lang="es-ES" dirty="0" err="1"/>
              <a:t>Company</a:t>
            </a:r>
            <a:r>
              <a:rPr lang="es-ES" dirty="0"/>
              <a:t> y en 1924 tras alguna que otra fusión nació la Internacional </a:t>
            </a:r>
            <a:r>
              <a:rPr lang="es-ES" dirty="0" err="1"/>
              <a:t>Bussines</a:t>
            </a:r>
            <a:r>
              <a:rPr lang="es-ES" dirty="0"/>
              <a:t> Machines, IBM. ¿ Os suena ?</a:t>
            </a:r>
            <a:endParaRPr lang="es-ES" dirty="0"/>
          </a:p>
        </p:txBody>
      </p:sp>
      <p:pic>
        <p:nvPicPr>
          <p:cNvPr id="3074" name="Picture 2" descr="Atanasoff Berry Computer (A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01" y="1863032"/>
            <a:ext cx="3795712" cy="26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90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3600" dirty="0" smtClean="0"/>
              <a:t>Mantenimiento Preventivo</a:t>
            </a:r>
            <a:endParaRPr lang="es-ES" sz="3600" dirty="0"/>
          </a:p>
        </p:txBody>
      </p:sp>
      <p:sp>
        <p:nvSpPr>
          <p:cNvPr id="3" name="Marcador de contenido 2"/>
          <p:cNvSpPr>
            <a:spLocks noGrp="1"/>
          </p:cNvSpPr>
          <p:nvPr>
            <p:ph idx="1"/>
          </p:nvPr>
        </p:nvSpPr>
        <p:spPr/>
        <p:txBody>
          <a:bodyPr>
            <a:normAutofit lnSpcReduction="10000"/>
          </a:bodyPr>
          <a:lstStyle/>
          <a:p>
            <a:pPr marL="0" indent="0" fontAlgn="t">
              <a:buNone/>
            </a:pPr>
            <a:r>
              <a:rPr lang="es-ES" dirty="0"/>
              <a:t>Qué es la Mantenimiento preventivo:</a:t>
            </a:r>
          </a:p>
          <a:p>
            <a:pPr marL="0" indent="0" fontAlgn="t">
              <a:buNone/>
            </a:pPr>
            <a:r>
              <a:rPr lang="es-ES" b="1" dirty="0"/>
              <a:t>El mantenimiento preventivo</a:t>
            </a:r>
            <a:r>
              <a:rPr lang="es-ES" dirty="0"/>
              <a:t> es aquel que se </a:t>
            </a:r>
            <a:r>
              <a:rPr lang="es-ES" b="1" dirty="0"/>
              <a:t>realiza de manera anticipado con el fin de prevenir el surgimiento de averías </a:t>
            </a:r>
            <a:r>
              <a:rPr lang="es-ES" dirty="0"/>
              <a:t>en los artefactos, equipos electrónicos, vehículos automotores, maquinarias pesadas, etcétera.</a:t>
            </a:r>
          </a:p>
          <a:p>
            <a:pPr marL="0" indent="0" fontAlgn="t">
              <a:buNone/>
            </a:pPr>
            <a:r>
              <a:rPr lang="es-ES" b="1" dirty="0"/>
              <a:t>Algunas acciones del mantenimiento preventivo son</a:t>
            </a:r>
            <a:r>
              <a:rPr lang="es-ES" dirty="0"/>
              <a:t>: ajustes, limpieza, análisis, lubricación, calibración, reparación, cambios de piezas, entre otros. En el área de informática, </a:t>
            </a:r>
            <a:r>
              <a:rPr lang="es-ES" b="1" dirty="0"/>
              <a:t>el mantenimiento preventivo</a:t>
            </a:r>
            <a:r>
              <a:rPr lang="es-ES" dirty="0"/>
              <a:t> consiste en la revisión en el software y hardware de la PC u ordenador lo que permite al usuario poseer un equipo fiable para intercambiar información a una máxima velocidad con respecto a la configuración del sistema.</a:t>
            </a:r>
          </a:p>
          <a:p>
            <a:endParaRPr lang="es-ES" dirty="0"/>
          </a:p>
        </p:txBody>
      </p:sp>
      <p:pic>
        <p:nvPicPr>
          <p:cNvPr id="4098" name="Picture 2" descr="Resultado de imagen para mantenimiento preventiv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3060405"/>
            <a:ext cx="3575749" cy="2095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09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98603"/>
            <a:ext cx="3854528" cy="1373385"/>
          </a:xfrm>
        </p:spPr>
        <p:txBody>
          <a:bodyPr>
            <a:noAutofit/>
          </a:bodyPr>
          <a:lstStyle/>
          <a:p>
            <a:pPr algn="ctr"/>
            <a:r>
              <a:rPr lang="es-ES" sz="2800" b="1" dirty="0"/>
              <a:t>Mantenimiento correctivo</a:t>
            </a:r>
            <a:r>
              <a:rPr lang="es-ES" sz="2800" dirty="0"/>
              <a:t/>
            </a:r>
            <a:br>
              <a:rPr lang="es-ES" sz="2800" dirty="0"/>
            </a:br>
            <a:endParaRPr lang="es-ES" sz="2800" dirty="0"/>
          </a:p>
        </p:txBody>
      </p:sp>
      <p:sp>
        <p:nvSpPr>
          <p:cNvPr id="3" name="Marcador de contenido 2"/>
          <p:cNvSpPr>
            <a:spLocks noGrp="1"/>
          </p:cNvSpPr>
          <p:nvPr>
            <p:ph idx="1"/>
          </p:nvPr>
        </p:nvSpPr>
        <p:spPr/>
        <p:txBody>
          <a:bodyPr>
            <a:normAutofit/>
          </a:bodyPr>
          <a:lstStyle/>
          <a:p>
            <a:pPr marL="0" indent="0" fontAlgn="t">
              <a:buNone/>
            </a:pPr>
            <a:r>
              <a:rPr lang="es-ES" b="1" dirty="0"/>
              <a:t>El mantenimiento correctivo</a:t>
            </a:r>
            <a:r>
              <a:rPr lang="es-ES" dirty="0"/>
              <a:t> como lo indica su nombre se caracteriza por corregir o reparar los defectos de los equipos y maquinarias. No obstante, cuando se realiza de manera inmediata el mantenimiento correctivo en el equipo se puede denominar </a:t>
            </a:r>
            <a:r>
              <a:rPr lang="es-ES" b="1" dirty="0"/>
              <a:t>mantenimiento correctivo contingente</a:t>
            </a:r>
            <a:r>
              <a:rPr lang="es-ES" dirty="0"/>
              <a:t>, en cambio, cuando se programa el día para revisar y corregir la falla del equipo se conoce como </a:t>
            </a:r>
            <a:r>
              <a:rPr lang="es-ES" b="1" dirty="0"/>
              <a:t>mantenimiento correctivo programable</a:t>
            </a:r>
            <a:r>
              <a:rPr lang="es-ES" dirty="0"/>
              <a:t>. </a:t>
            </a:r>
          </a:p>
          <a:p>
            <a:pPr marL="0" indent="0" fontAlgn="t">
              <a:buNone/>
            </a:pPr>
            <a:r>
              <a:rPr lang="es-ES" b="1" dirty="0"/>
              <a:t>El mantenimiento correctivo se caracteriza</a:t>
            </a:r>
            <a:r>
              <a:rPr lang="es-ES" dirty="0"/>
              <a:t> por el arreglo de la máquina o equipo por medio del cambio de la pieza dañada por otra logrando que el sistema vuelva a funcionar correctamente</a:t>
            </a:r>
          </a:p>
          <a:p>
            <a:endParaRPr lang="es-ES" dirty="0"/>
          </a:p>
        </p:txBody>
      </p:sp>
      <p:pic>
        <p:nvPicPr>
          <p:cNvPr id="614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00" y="2651101"/>
            <a:ext cx="3557162" cy="266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75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107583"/>
            <a:ext cx="3740120" cy="1519707"/>
          </a:xfrm>
        </p:spPr>
        <p:txBody>
          <a:bodyPr>
            <a:noAutofit/>
          </a:bodyPr>
          <a:lstStyle/>
          <a:p>
            <a:pPr algn="ctr"/>
            <a:r>
              <a:rPr lang="es-ES" sz="3200" b="1" dirty="0"/>
              <a:t>Mantenimiento predictivo</a:t>
            </a:r>
            <a:r>
              <a:rPr lang="es-ES" sz="3200" dirty="0"/>
              <a:t/>
            </a:r>
            <a:br>
              <a:rPr lang="es-ES" sz="3200" dirty="0"/>
            </a:br>
            <a:endParaRPr lang="es-ES" sz="3200" dirty="0"/>
          </a:p>
        </p:txBody>
      </p:sp>
      <p:sp>
        <p:nvSpPr>
          <p:cNvPr id="3" name="Marcador de contenido 2"/>
          <p:cNvSpPr>
            <a:spLocks noGrp="1"/>
          </p:cNvSpPr>
          <p:nvPr>
            <p:ph idx="1"/>
          </p:nvPr>
        </p:nvSpPr>
        <p:spPr>
          <a:xfrm>
            <a:off x="4837734" y="1107583"/>
            <a:ext cx="4513541" cy="4253935"/>
          </a:xfrm>
        </p:spPr>
        <p:txBody>
          <a:bodyPr/>
          <a:lstStyle/>
          <a:p>
            <a:pPr marL="0" indent="0" fontAlgn="t">
              <a:buNone/>
            </a:pPr>
            <a:r>
              <a:rPr lang="es-ES" dirty="0" smtClean="0"/>
              <a:t>E</a:t>
            </a:r>
            <a:r>
              <a:rPr lang="es-ES" b="1" dirty="0"/>
              <a:t>l mantenimiento predictivo</a:t>
            </a:r>
            <a:r>
              <a:rPr lang="es-ES" dirty="0"/>
              <a:t> consiste en predecir las futuras fallas del equipo, automóviles o maquinarias. El mantenimiento predictivo se efectúa cuando la maquinaria presenta alguna señal, por ejemplo: ruido, vibración, temperaturas, entre otros y, por el constante monitoreo del equipo por parte del individuo que lo usa.     </a:t>
            </a:r>
          </a:p>
          <a:p>
            <a:pPr marL="0" indent="0" fontAlgn="t">
              <a:buNone/>
            </a:pPr>
            <a:r>
              <a:rPr lang="es-ES" dirty="0"/>
              <a:t>El mantenimiento predictivo consigue prevenir posibles errores que pida el mantenimiento correctivo. </a:t>
            </a:r>
          </a:p>
          <a:p>
            <a:endParaRPr lang="es-ES" dirty="0"/>
          </a:p>
        </p:txBody>
      </p:sp>
      <p:sp>
        <p:nvSpPr>
          <p:cNvPr id="4" name="Marcador de texto 3"/>
          <p:cNvSpPr>
            <a:spLocks noGrp="1"/>
          </p:cNvSpPr>
          <p:nvPr>
            <p:ph type="body" sz="half" idx="2"/>
          </p:nvPr>
        </p:nvSpPr>
        <p:spPr/>
        <p:txBody>
          <a:bodyPr/>
          <a:lstStyle/>
          <a:p>
            <a:endParaRPr lang="es-ES" dirty="0"/>
          </a:p>
        </p:txBody>
      </p:sp>
      <p:pic>
        <p:nvPicPr>
          <p:cNvPr id="5122" name="Picture 2"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777069"/>
            <a:ext cx="3836876" cy="255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1971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58</TotalTime>
  <Words>488</Words>
  <Application>Microsoft Office PowerPoint</Application>
  <PresentationFormat>Panorámica</PresentationFormat>
  <Paragraphs>44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Presentación de PowerPoint</vt:lpstr>
      <vt:lpstr>Introducción</vt:lpstr>
      <vt:lpstr>Historia de la computadora</vt:lpstr>
      <vt:lpstr>Generaciones de la computadora</vt:lpstr>
      <vt:lpstr>Historia de la programación</vt:lpstr>
      <vt:lpstr>Presentación de PowerPoint</vt:lpstr>
      <vt:lpstr>Mantenimiento Preventivo</vt:lpstr>
      <vt:lpstr>Mantenimiento correctivo </vt:lpstr>
      <vt:lpstr>Mantenimiento predictivo </vt:lpstr>
      <vt:lpstr>Presentación de PowerPoint</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2017-04-19T18:49:53Z</dcterms:created>
  <dcterms:modified xsi:type="dcterms:W3CDTF">2017-04-19T19:48:02Z</dcterms:modified>
</cp:coreProperties>
</file>