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imo Bold Italics" charset="1" panose="020B0704020202090204"/>
      <p:regular r:id="rId12"/>
    </p:embeddedFon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3.pn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1D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472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17340" y="3952875"/>
            <a:ext cx="1125332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2000" i="true">
                <a:solidFill>
                  <a:srgbClr val="FF3131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ifood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011058" y="5743723"/>
            <a:ext cx="1869651" cy="758787"/>
          </a:xfrm>
          <a:custGeom>
            <a:avLst/>
            <a:gdLst/>
            <a:ahLst/>
            <a:cxnLst/>
            <a:rect r="r" b="b" t="t" l="l"/>
            <a:pathLst>
              <a:path h="758787" w="1869651">
                <a:moveTo>
                  <a:pt x="0" y="0"/>
                </a:moveTo>
                <a:lnTo>
                  <a:pt x="1869650" y="0"/>
                </a:lnTo>
                <a:lnTo>
                  <a:pt x="1869650" y="758786"/>
                </a:lnTo>
                <a:lnTo>
                  <a:pt x="0" y="758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3628553">
            <a:off x="8327222" y="4922274"/>
            <a:ext cx="685800" cy="700802"/>
            <a:chOff x="0" y="0"/>
            <a:chExt cx="1026695" cy="10491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6695" cy="1049154"/>
            </a:xfrm>
            <a:custGeom>
              <a:avLst/>
              <a:gdLst/>
              <a:ahLst/>
              <a:cxnLst/>
              <a:rect r="r" b="b" t="t" l="l"/>
              <a:pathLst>
                <a:path h="1049154" w="1026695">
                  <a:moveTo>
                    <a:pt x="513347" y="0"/>
                  </a:moveTo>
                  <a:cubicBezTo>
                    <a:pt x="229833" y="0"/>
                    <a:pt x="0" y="234861"/>
                    <a:pt x="0" y="524577"/>
                  </a:cubicBezTo>
                  <a:cubicBezTo>
                    <a:pt x="0" y="814293"/>
                    <a:pt x="229833" y="1049154"/>
                    <a:pt x="513347" y="1049154"/>
                  </a:cubicBezTo>
                  <a:cubicBezTo>
                    <a:pt x="796861" y="1049154"/>
                    <a:pt x="1026695" y="814293"/>
                    <a:pt x="1026695" y="524577"/>
                  </a:cubicBezTo>
                  <a:cubicBezTo>
                    <a:pt x="1026695" y="234861"/>
                    <a:pt x="796861" y="0"/>
                    <a:pt x="513347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96253" y="41208"/>
              <a:ext cx="834189" cy="90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869019" y="6397734"/>
            <a:ext cx="6549961" cy="65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 spc="9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CASE</a:t>
            </a:r>
          </a:p>
        </p:txBody>
      </p:sp>
      <p:grpSp>
        <p:nvGrpSpPr>
          <p:cNvPr name="Group 11" id="11"/>
          <p:cNvGrpSpPr/>
          <p:nvPr/>
        </p:nvGrpSpPr>
        <p:grpSpPr>
          <a:xfrm rot="-3628553">
            <a:off x="9274978" y="4922274"/>
            <a:ext cx="685800" cy="700802"/>
            <a:chOff x="0" y="0"/>
            <a:chExt cx="1026695" cy="10491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6695" cy="1049154"/>
            </a:xfrm>
            <a:custGeom>
              <a:avLst/>
              <a:gdLst/>
              <a:ahLst/>
              <a:cxnLst/>
              <a:rect r="r" b="b" t="t" l="l"/>
              <a:pathLst>
                <a:path h="1049154" w="1026695">
                  <a:moveTo>
                    <a:pt x="513347" y="0"/>
                  </a:moveTo>
                  <a:cubicBezTo>
                    <a:pt x="229833" y="0"/>
                    <a:pt x="0" y="234861"/>
                    <a:pt x="0" y="524577"/>
                  </a:cubicBezTo>
                  <a:cubicBezTo>
                    <a:pt x="0" y="814293"/>
                    <a:pt x="229833" y="1049154"/>
                    <a:pt x="513347" y="1049154"/>
                  </a:cubicBezTo>
                  <a:cubicBezTo>
                    <a:pt x="796861" y="1049154"/>
                    <a:pt x="1026695" y="814293"/>
                    <a:pt x="1026695" y="524577"/>
                  </a:cubicBezTo>
                  <a:cubicBezTo>
                    <a:pt x="1026695" y="234861"/>
                    <a:pt x="796861" y="0"/>
                    <a:pt x="513347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96253" y="41208"/>
              <a:ext cx="834189" cy="90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4568725">
            <a:off x="10193470" y="4964054"/>
            <a:ext cx="636018" cy="614589"/>
            <a:chOff x="0" y="0"/>
            <a:chExt cx="1085736" cy="104915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85736" cy="1049154"/>
            </a:xfrm>
            <a:custGeom>
              <a:avLst/>
              <a:gdLst/>
              <a:ahLst/>
              <a:cxnLst/>
              <a:rect r="r" b="b" t="t" l="l"/>
              <a:pathLst>
                <a:path h="1049154" w="1085736">
                  <a:moveTo>
                    <a:pt x="542868" y="0"/>
                  </a:moveTo>
                  <a:cubicBezTo>
                    <a:pt x="243050" y="0"/>
                    <a:pt x="0" y="234861"/>
                    <a:pt x="0" y="524577"/>
                  </a:cubicBezTo>
                  <a:cubicBezTo>
                    <a:pt x="0" y="814293"/>
                    <a:pt x="243050" y="1049154"/>
                    <a:pt x="542868" y="1049154"/>
                  </a:cubicBezTo>
                  <a:cubicBezTo>
                    <a:pt x="842686" y="1049154"/>
                    <a:pt x="1085736" y="814293"/>
                    <a:pt x="1085736" y="524577"/>
                  </a:cubicBezTo>
                  <a:cubicBezTo>
                    <a:pt x="1085736" y="234861"/>
                    <a:pt x="842686" y="0"/>
                    <a:pt x="542868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01788" y="41208"/>
              <a:ext cx="882161" cy="90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34627" y="-73061"/>
            <a:ext cx="9021163" cy="10433123"/>
          </a:xfrm>
          <a:custGeom>
            <a:avLst/>
            <a:gdLst/>
            <a:ahLst/>
            <a:cxnLst/>
            <a:rect r="r" b="b" t="t" l="l"/>
            <a:pathLst>
              <a:path h="10433123" w="9021163">
                <a:moveTo>
                  <a:pt x="0" y="0"/>
                </a:moveTo>
                <a:lnTo>
                  <a:pt x="9021163" y="0"/>
                </a:lnTo>
                <a:lnTo>
                  <a:pt x="9021163" y="10433122"/>
                </a:lnTo>
                <a:lnTo>
                  <a:pt x="0" y="10433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718" t="0" r="-5388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52211"/>
            <a:ext cx="10657955" cy="742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Empresas como o iFood utilizam cupons para atrair e reter clientes, mas o envio indiscriminado dessas ofertas pode gerar desperdício e baixa efetividade.</a:t>
            </a:r>
          </a:p>
          <a:p>
            <a:pPr algn="l">
              <a:lnSpc>
                <a:spcPts val="3464"/>
              </a:lnSpc>
            </a:pP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Neste projeto, buscamos responder:</a:t>
            </a:r>
          </a:p>
          <a:p>
            <a:pPr algn="l">
              <a:lnSpc>
                <a:spcPts val="3464"/>
              </a:lnSpc>
            </a:pPr>
            <a:r>
              <a:rPr lang="en-US" sz="247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Como usar dados para enviar a oferta certa, para a pessoa certa, na hora certa?</a:t>
            </a:r>
          </a:p>
          <a:p>
            <a:pPr algn="l">
              <a:lnSpc>
                <a:spcPts val="3464"/>
              </a:lnSpc>
            </a:pPr>
          </a:p>
          <a:p>
            <a:pPr algn="l">
              <a:lnSpc>
                <a:spcPts val="3464"/>
              </a:lnSpc>
            </a:pPr>
            <a:r>
              <a:rPr lang="en-US" sz="247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Ao analisar o comportamento de milhares de clientes e suas interações com ofertas passadas, desenvolvemos uma abordagem baseada em dados que identifica quais clientes têm maior probabilidade de aproveitar uma oferta.</a:t>
            </a:r>
          </a:p>
          <a:p>
            <a:pPr algn="l">
              <a:lnSpc>
                <a:spcPts val="3464"/>
              </a:lnSpc>
            </a:pPr>
          </a:p>
          <a:p>
            <a:pPr algn="l">
              <a:lnSpc>
                <a:spcPts val="3464"/>
              </a:lnSpc>
            </a:pPr>
            <a:r>
              <a:rPr lang="en-US" sz="247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 isso, o iFood pode aumentar a taxa de conversão, reduzir custos com campanhas ineficazes e oferecer uma experiência mais personalizada para cada cliente.</a:t>
            </a:r>
          </a:p>
          <a:p>
            <a:pPr algn="l">
              <a:lnSpc>
                <a:spcPts val="318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541" r="0" b="-1154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71700" y="866775"/>
            <a:ext cx="464825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3154">
            <a:off x="13575552" y="2767575"/>
            <a:ext cx="1301857" cy="875795"/>
          </a:xfrm>
          <a:custGeom>
            <a:avLst/>
            <a:gdLst/>
            <a:ahLst/>
            <a:cxnLst/>
            <a:rect r="r" b="b" t="t" l="l"/>
            <a:pathLst>
              <a:path h="875795" w="1301857">
                <a:moveTo>
                  <a:pt x="0" y="0"/>
                </a:moveTo>
                <a:lnTo>
                  <a:pt x="1301857" y="0"/>
                </a:lnTo>
                <a:lnTo>
                  <a:pt x="1301857" y="875795"/>
                </a:lnTo>
                <a:lnTo>
                  <a:pt x="0" y="87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24345" y="2915330"/>
            <a:ext cx="1556706" cy="1615450"/>
          </a:xfrm>
          <a:custGeom>
            <a:avLst/>
            <a:gdLst/>
            <a:ahLst/>
            <a:cxnLst/>
            <a:rect r="r" b="b" t="t" l="l"/>
            <a:pathLst>
              <a:path h="1615450" w="1556706">
                <a:moveTo>
                  <a:pt x="0" y="0"/>
                </a:moveTo>
                <a:lnTo>
                  <a:pt x="1556706" y="0"/>
                </a:lnTo>
                <a:lnTo>
                  <a:pt x="1556706" y="1615450"/>
                </a:lnTo>
                <a:lnTo>
                  <a:pt x="0" y="1615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55928" y="3204607"/>
            <a:ext cx="3593240" cy="1326173"/>
            <a:chOff x="0" y="0"/>
            <a:chExt cx="4790986" cy="17682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31501" cy="1768231"/>
            </a:xfrm>
            <a:custGeom>
              <a:avLst/>
              <a:gdLst/>
              <a:ahLst/>
              <a:cxnLst/>
              <a:rect r="r" b="b" t="t" l="l"/>
              <a:pathLst>
                <a:path h="1768231" w="1831501">
                  <a:moveTo>
                    <a:pt x="0" y="0"/>
                  </a:moveTo>
                  <a:lnTo>
                    <a:pt x="1831501" y="0"/>
                  </a:lnTo>
                  <a:lnTo>
                    <a:pt x="1831501" y="1768231"/>
                  </a:lnTo>
                  <a:lnTo>
                    <a:pt x="0" y="1768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022755" y="0"/>
              <a:ext cx="1768231" cy="1768231"/>
            </a:xfrm>
            <a:custGeom>
              <a:avLst/>
              <a:gdLst/>
              <a:ahLst/>
              <a:cxnLst/>
              <a:rect r="r" b="b" t="t" l="l"/>
              <a:pathLst>
                <a:path h="1768231" w="1768231">
                  <a:moveTo>
                    <a:pt x="0" y="0"/>
                  </a:moveTo>
                  <a:lnTo>
                    <a:pt x="1768231" y="0"/>
                  </a:lnTo>
                  <a:lnTo>
                    <a:pt x="1768231" y="1768231"/>
                  </a:lnTo>
                  <a:lnTo>
                    <a:pt x="0" y="17682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086196" y="36430"/>
              <a:ext cx="682949" cy="15620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2"/>
                </a:lnSpc>
              </a:pPr>
              <a:r>
                <a:rPr lang="en-US" sz="7066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+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79856" y="2836897"/>
            <a:ext cx="2328288" cy="1816155"/>
          </a:xfrm>
          <a:custGeom>
            <a:avLst/>
            <a:gdLst/>
            <a:ahLst/>
            <a:cxnLst/>
            <a:rect r="r" b="b" t="t" l="l"/>
            <a:pathLst>
              <a:path h="1816155" w="2328288">
                <a:moveTo>
                  <a:pt x="0" y="0"/>
                </a:moveTo>
                <a:lnTo>
                  <a:pt x="2328288" y="0"/>
                </a:lnTo>
                <a:lnTo>
                  <a:pt x="2328288" y="1816154"/>
                </a:lnTo>
                <a:lnTo>
                  <a:pt x="0" y="18161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88349" y="4724400"/>
            <a:ext cx="4128398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primeiro pas</a:t>
            </a: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 foi integrar diferentes fontes de dados: histórico de transações, perfil dos clientes e características das ofertas.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72887" y="4724400"/>
            <a:ext cx="4777919" cy="3189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mod</a:t>
            </a: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elo com melhor equilíbrio entre desempenho e interpretabilidade foi a Random Forest, com </a:t>
            </a:r>
            <a:r>
              <a:rPr lang="en-US" b="true" sz="2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AUC-ROC de 92%</a:t>
            </a: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— uma métrica que mede o quão bem o modelo distingue quem vai aproveitar uma oferta de quem não vai.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40518" y="4717699"/>
            <a:ext cx="4206965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essa ba</a:t>
            </a: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estruturada, testamos diversos algoritmos de machine learning para prever a probabilidade de um cliente completar uma oferta.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424377"/>
            <a:ext cx="162306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Assim, co</a:t>
            </a: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nseguimos antecipar o comportamento de cada cliente e personalizar o envio de ofertas com base no seu histórico e perfil.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989288"/>
            <a:ext cx="8811115" cy="887772"/>
            <a:chOff x="0" y="0"/>
            <a:chExt cx="11748153" cy="118369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473783" y="-161925"/>
              <a:ext cx="10274370" cy="12930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40"/>
                </a:lnSpc>
              </a:pPr>
              <a:r>
                <a:rPr lang="en-US" sz="56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COMO RESOLVEMOS?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52549"/>
              <a:ext cx="1392257" cy="1131147"/>
            </a:xfrm>
            <a:custGeom>
              <a:avLst/>
              <a:gdLst/>
              <a:ahLst/>
              <a:cxnLst/>
              <a:rect r="r" b="b" t="t" l="l"/>
              <a:pathLst>
                <a:path h="1131147" w="1392257">
                  <a:moveTo>
                    <a:pt x="0" y="0"/>
                  </a:moveTo>
                  <a:lnTo>
                    <a:pt x="1392257" y="0"/>
                  </a:lnTo>
                  <a:lnTo>
                    <a:pt x="1392257" y="1131147"/>
                  </a:lnTo>
                  <a:lnTo>
                    <a:pt x="0" y="11311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-11541" r="0" b="-11541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995659" y="2893415"/>
            <a:ext cx="3324550" cy="332455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206793" y="2856722"/>
            <a:ext cx="3324550" cy="332455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134037" y="827363"/>
            <a:ext cx="8931260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RESULTADOS DO MODELO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67393"/>
            <a:ext cx="8115300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Depoi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de testarmos diferentes algoritmos, escolhemos o modelo Random Forest, que apresentou desempenho superior em prever quais clientes completariam uma oferta.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67701" y="6051107"/>
            <a:ext cx="2775461" cy="70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sz="41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Acurácia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83839" y="6014414"/>
            <a:ext cx="2775461" cy="70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sz="414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AUC-ROC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053511"/>
            <a:ext cx="7723868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 modelo atingiu uma acurácia de 85% e 92% de capacidade de distinção entre perfis (AUC-ROC).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 seja, conseguimos identificar com alta precisão quem tem mais chance de usar um cupom.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210550"/>
            <a:ext cx="162306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 esse modelo, o iFood pode melhorar a performa</a:t>
            </a: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nce das campanhas, reduzir custos por conversão e aumentar o engajamento com ofertas relevantes.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980793"/>
            <a:ext cx="7353076" cy="1563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Esse resultado nos permite aplicar uma estratégia de envio muito mais inteligente, segmentando clientes com base em probabilidade de resposta e reduzindo desperdícios.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11867" y="4850265"/>
            <a:ext cx="1004168" cy="1004168"/>
          </a:xfrm>
          <a:custGeom>
            <a:avLst/>
            <a:gdLst/>
            <a:ahLst/>
            <a:cxnLst/>
            <a:rect r="r" b="b" t="t" l="l"/>
            <a:pathLst>
              <a:path h="1004168" w="1004168">
                <a:moveTo>
                  <a:pt x="0" y="0"/>
                </a:moveTo>
                <a:lnTo>
                  <a:pt x="1004168" y="0"/>
                </a:lnTo>
                <a:lnTo>
                  <a:pt x="1004168" y="1004168"/>
                </a:lnTo>
                <a:lnTo>
                  <a:pt x="0" y="1004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86429" y="4850265"/>
            <a:ext cx="1004168" cy="1004168"/>
          </a:xfrm>
          <a:custGeom>
            <a:avLst/>
            <a:gdLst/>
            <a:ahLst/>
            <a:cxnLst/>
            <a:rect r="r" b="b" t="t" l="l"/>
            <a:pathLst>
              <a:path h="1004168" w="1004168">
                <a:moveTo>
                  <a:pt x="0" y="0"/>
                </a:moveTo>
                <a:lnTo>
                  <a:pt x="1004168" y="0"/>
                </a:lnTo>
                <a:lnTo>
                  <a:pt x="1004168" y="1004168"/>
                </a:lnTo>
                <a:lnTo>
                  <a:pt x="0" y="10041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3849148" y="4877865"/>
            <a:ext cx="1004168" cy="1004168"/>
          </a:xfrm>
          <a:custGeom>
            <a:avLst/>
            <a:gdLst/>
            <a:ahLst/>
            <a:cxnLst/>
            <a:rect r="r" b="b" t="t" l="l"/>
            <a:pathLst>
              <a:path h="1004168" w="1004168">
                <a:moveTo>
                  <a:pt x="0" y="0"/>
                </a:moveTo>
                <a:lnTo>
                  <a:pt x="1004168" y="0"/>
                </a:lnTo>
                <a:lnTo>
                  <a:pt x="1004168" y="1004168"/>
                </a:lnTo>
                <a:lnTo>
                  <a:pt x="0" y="10041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34037" y="827363"/>
            <a:ext cx="9617060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IMPACTO PARA O NEGÓCIO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122819"/>
            <a:ext cx="6938229" cy="101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2"/>
              </a:lnSpc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o modelo d</a:t>
            </a: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recomendação implementado, o iFood pode tornar suas campanhas promocionais muito mais eficientes.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38938"/>
            <a:ext cx="6645064" cy="101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2"/>
              </a:lnSpc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Ao prev</a:t>
            </a: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 quais clientes têm maior chance de usar uma oferta, evitamos desperdício no envio de cupons e aumentamos a taxa de conversão.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0333" y="5884962"/>
            <a:ext cx="1502214" cy="658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DISPERDÍCIO </a:t>
            </a:r>
          </a:p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CUPONS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53613" y="6051903"/>
            <a:ext cx="1407674" cy="32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81825" y="6051903"/>
            <a:ext cx="1213376" cy="32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RETENÇÃO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30367"/>
            <a:ext cx="6938229" cy="1014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2"/>
              </a:lnSpc>
              <a:spcBef>
                <a:spcPct val="0"/>
              </a:spcBef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Além disso, campanhas mais inteligentes tornam a experiência do cliente mais personalizada — o que ajuda na retenção e no engajamento de longo prazo.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41716" y="2113294"/>
            <a:ext cx="3879978" cy="43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0"/>
              </a:lnSpc>
            </a:pPr>
            <a:r>
              <a:rPr lang="en-US" sz="256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5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stimativas de impacto: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40865" y="2687025"/>
            <a:ext cx="6318435" cy="2040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4546" indent="-212273" lvl="1">
              <a:lnSpc>
                <a:spcPts val="2752"/>
              </a:lnSpc>
              <a:buFont typeface="Arial"/>
              <a:buChar char="•"/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Redução de até 25% </a:t>
            </a: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envio de ofertas não utilizadas</a:t>
            </a:r>
          </a:p>
          <a:p>
            <a:pPr algn="l" marL="424546" indent="-212273" lvl="1">
              <a:lnSpc>
                <a:spcPts val="2752"/>
              </a:lnSpc>
              <a:buFont typeface="Arial"/>
              <a:buChar char="•"/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Potencial de aumento de 20% na taxa de conversão</a:t>
            </a:r>
          </a:p>
          <a:p>
            <a:pPr algn="l" marL="424546" indent="-212273" lvl="1">
              <a:lnSpc>
                <a:spcPts val="2752"/>
              </a:lnSpc>
              <a:buFont typeface="Arial"/>
              <a:buChar char="•"/>
            </a:pPr>
            <a:r>
              <a:rPr lang="en-US" sz="19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Redução do custo por aquisição e maior retorno por campanha</a:t>
            </a:r>
          </a:p>
        </p:txBody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904854" y="4930215"/>
            <a:ext cx="2842345" cy="2842345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653817" y="4930215"/>
            <a:ext cx="2842345" cy="2842345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11825517" y="6033894"/>
            <a:ext cx="1001018" cy="57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333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-25%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521721" y="6058616"/>
            <a:ext cx="1106537" cy="57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333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+25%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574919" y="7668611"/>
            <a:ext cx="1502214" cy="658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DISPERDÍCIO </a:t>
            </a:r>
          </a:p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CUPONS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71153" y="7883367"/>
            <a:ext cx="1407674" cy="32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sz="188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CONVERSÃO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0" y="9154097"/>
            <a:ext cx="18268777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Além disso, campanhas mais inteligentes tornam a experiência do cliente mais personalizada — o que ajuda na retenção e no engajamento de longo prazo.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044193" cy="848360"/>
          </a:xfrm>
          <a:custGeom>
            <a:avLst/>
            <a:gdLst/>
            <a:ahLst/>
            <a:cxnLst/>
            <a:rect r="r" b="b" t="t" l="l"/>
            <a:pathLst>
              <a:path h="848360" w="1044193">
                <a:moveTo>
                  <a:pt x="0" y="0"/>
                </a:moveTo>
                <a:lnTo>
                  <a:pt x="1044193" y="0"/>
                </a:lnTo>
                <a:lnTo>
                  <a:pt x="1044193" y="848360"/>
                </a:lnTo>
                <a:lnTo>
                  <a:pt x="0" y="8483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541" r="0" b="-1154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34037" y="827363"/>
            <a:ext cx="11870987" cy="299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CONCLUSÃO E PRÓXIMOS PASSOS</a:t>
            </a:r>
          </a:p>
          <a:p>
            <a:pPr algn="l">
              <a:lnSpc>
                <a:spcPts val="7840"/>
              </a:lnSpc>
            </a:pPr>
          </a:p>
          <a:p>
            <a:pPr algn="l">
              <a:lnSpc>
                <a:spcPts val="78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65968"/>
            <a:ext cx="10112799" cy="710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modelo desenvolvido se mostrou altamente eficaz em prever quais clientes têm maior probabilidade de utilizar uma oferta.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isso, o iFood pode tornar suas campanhas mais eficientes, personalizadas e com melhor retorno.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aplicar essa solução em escala, sugerimos os seguintes próximos passos: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Rodar um teste A/B com e sem modelo para medir impacto real em campanhas reais.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Integrar o modelo ao pipeline de marketing para automatizar o envio de ofertas.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Monitorar KPIs estratégicos, como taxa de uso do cupom, custo por conversão e impacto em LTV.</a:t>
            </a:r>
          </a:p>
          <a:p>
            <a:pPr algn="l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Ajustar o modelo continuamente, incorporando feedback real e novos dados de comportamento.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190899" y="3346943"/>
            <a:ext cx="5628250" cy="5177990"/>
          </a:xfrm>
          <a:custGeom>
            <a:avLst/>
            <a:gdLst/>
            <a:ahLst/>
            <a:cxnLst/>
            <a:rect r="r" b="b" t="t" l="l"/>
            <a:pathLst>
              <a:path h="5177990" w="5628250">
                <a:moveTo>
                  <a:pt x="0" y="0"/>
                </a:moveTo>
                <a:lnTo>
                  <a:pt x="5628250" y="0"/>
                </a:lnTo>
                <a:lnTo>
                  <a:pt x="5628250" y="5177990"/>
                </a:lnTo>
                <a:lnTo>
                  <a:pt x="0" y="5177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DAGqu40deEI</dc:identifier>
  <dcterms:modified xsi:type="dcterms:W3CDTF">2011-08-01T06:04:30Z</dcterms:modified>
  <cp:revision>1</cp:revision>
  <dc:title>IFOOD</dc:title>
</cp:coreProperties>
</file>