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258" r:id="rId3"/>
    <p:sldId id="259" r:id="rId4"/>
    <p:sldId id="304" r:id="rId5"/>
    <p:sldId id="270" r:id="rId6"/>
    <p:sldId id="298" r:id="rId7"/>
    <p:sldId id="263" r:id="rId8"/>
    <p:sldId id="260" r:id="rId9"/>
    <p:sldId id="299" r:id="rId10"/>
    <p:sldId id="262" r:id="rId11"/>
    <p:sldId id="300" r:id="rId12"/>
    <p:sldId id="264" r:id="rId13"/>
    <p:sldId id="301" r:id="rId14"/>
    <p:sldId id="302" r:id="rId15"/>
    <p:sldId id="303" r:id="rId16"/>
    <p:sldId id="279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ighteous" panose="020B0604020202020204" charset="0"/>
      <p:regular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  <p:embeddedFont>
      <p:font typeface="Squada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4"/>
    <a:srgbClr val="86CECB"/>
    <a:srgbClr val="9EAEBC"/>
    <a:srgbClr val="91D5D0"/>
    <a:srgbClr val="89A3B1"/>
    <a:srgbClr val="85CCC9"/>
    <a:srgbClr val="86CCCB"/>
    <a:srgbClr val="515277"/>
    <a:srgbClr val="97B5BF"/>
    <a:srgbClr val="638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198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49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906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09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557095241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557095241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57095241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57095241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57095241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57095241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57095241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57095241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18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57095241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57095241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59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588152" y="3535042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600" dirty="0"/>
              <a:t>MOOC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962902" y="3891598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(</a:t>
            </a:r>
            <a:r>
              <a:rPr lang="en-US" sz="1800" dirty="0" err="1"/>
              <a:t>Masive</a:t>
            </a:r>
            <a:r>
              <a:rPr lang="en-US" sz="1800" dirty="0"/>
              <a:t> Online Open Course</a:t>
            </a:r>
            <a:r>
              <a:rPr lang="en-US" sz="1200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OPORTUNIDADES Y DESAFÍO</a:t>
            </a:r>
          </a:p>
        </p:txBody>
      </p:sp>
      <p:sp>
        <p:nvSpPr>
          <p:cNvPr id="376" name="Google Shape;376;p49"/>
          <p:cNvSpPr txBox="1">
            <a:spLocks noGrp="1"/>
          </p:cNvSpPr>
          <p:nvPr>
            <p:ph type="subTitle" idx="1"/>
          </p:nvPr>
        </p:nvSpPr>
        <p:spPr>
          <a:xfrm>
            <a:off x="2336788" y="2357100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La metodología que sigue los MOOC está fuertemente vinculada a la enseñanza y el aprendizaje, como alternativa para la investigación está poco matizada, sin embargo, el cumulo de materiales de los cursos permiten conocer los últimos avances de un campo de investigación determinado</a:t>
            </a:r>
            <a:endParaRPr sz="1100"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4721588" y="2601300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Actualmente, los estudios están enfocándose en la propuesta de metodologías para diseñar y construir MOOC, comprenden la estructura del proyecto, de los cursos y el diseño del programa de estudios.</a:t>
            </a:r>
            <a:endParaRPr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OPORTUNIDADES Y DESAFÍO</a:t>
            </a:r>
          </a:p>
        </p:txBody>
      </p:sp>
      <p:sp>
        <p:nvSpPr>
          <p:cNvPr id="376" name="Google Shape;376;p49"/>
          <p:cNvSpPr txBox="1">
            <a:spLocks noGrp="1"/>
          </p:cNvSpPr>
          <p:nvPr>
            <p:ph type="subTitle" idx="1"/>
          </p:nvPr>
        </p:nvSpPr>
        <p:spPr>
          <a:xfrm>
            <a:off x="2336788" y="2571750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/>
              <a:t>El seguimiento del estado de los MOOC dará cuenta de las tendencias en la educación superior, para facilitar el cambio estratégico en su modalidad institucional, regional, nacional o mundial.</a:t>
            </a:r>
            <a:endParaRPr sz="1050" dirty="0"/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4721588" y="2701845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 dirty="0"/>
              <a:t>Prevalecen interrogantes sobre cómo ofrecer retroalimentación a grupos masivos y cómo crear los mecanismos de evaluación entre pares dentro de los entornos de aprendizaje colectivo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264577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54E65F9-0E79-43CF-B2BE-0FEDC072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42" y="1876107"/>
            <a:ext cx="1237147" cy="6495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AD67CF-DF07-40F7-AA66-CEAEE39A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671" y="1793204"/>
            <a:ext cx="925767" cy="9257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BF1A89-617F-402D-8328-1565A0818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954" y="2122233"/>
            <a:ext cx="1029503" cy="206630"/>
          </a:xfrm>
          <a:prstGeom prst="rect">
            <a:avLst/>
          </a:prstGeom>
        </p:spPr>
      </p:pic>
      <p:sp>
        <p:nvSpPr>
          <p:cNvPr id="388" name="Google Shape;388;p51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Ejemplo de algunas plataformas MOOC</a:t>
            </a:r>
            <a:endParaRPr dirty="0"/>
          </a:p>
        </p:txBody>
      </p:sp>
      <p:grpSp>
        <p:nvGrpSpPr>
          <p:cNvPr id="389" name="Google Shape;389;p51"/>
          <p:cNvGrpSpPr/>
          <p:nvPr/>
        </p:nvGrpSpPr>
        <p:grpSpPr>
          <a:xfrm>
            <a:off x="732811" y="1469015"/>
            <a:ext cx="1740826" cy="1858770"/>
            <a:chOff x="1781155" y="1973175"/>
            <a:chExt cx="1095440" cy="1169581"/>
          </a:xfrm>
        </p:grpSpPr>
        <p:cxnSp>
          <p:nvCxnSpPr>
            <p:cNvPr id="390" name="Google Shape;390;p51"/>
            <p:cNvCxnSpPr>
              <a:cxnSpLocks/>
            </p:cNvCxnSpPr>
            <p:nvPr/>
          </p:nvCxnSpPr>
          <p:spPr>
            <a:xfrm>
              <a:off x="2271308" y="2677975"/>
              <a:ext cx="15209" cy="464781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93" name="Google Shape;393;p51"/>
            <p:cNvSpPr/>
            <p:nvPr/>
          </p:nvSpPr>
          <p:spPr>
            <a:xfrm>
              <a:off x="178115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1882902" y="2060446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1"/>
          <p:cNvSpPr txBox="1">
            <a:spLocks noGrp="1"/>
          </p:cNvSpPr>
          <p:nvPr>
            <p:ph type="ctrTitle" idx="4294967295"/>
          </p:nvPr>
        </p:nvSpPr>
        <p:spPr>
          <a:xfrm>
            <a:off x="926541" y="3612893"/>
            <a:ext cx="1364256" cy="340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lt1"/>
                </a:solidFill>
              </a:rPr>
              <a:t>GARAGE DIGITAL</a:t>
            </a:r>
            <a:endParaRPr lang="es-CO" sz="1600" dirty="0"/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4294967295"/>
          </p:nvPr>
        </p:nvSpPr>
        <p:spPr>
          <a:xfrm>
            <a:off x="869396" y="3889524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 dirty="0"/>
              <a:t>https://learndigital.withgoogle.com/garagedigital</a:t>
            </a:r>
            <a:endParaRPr sz="1100" dirty="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401" name="Google Shape;401;p51"/>
          <p:cNvSpPr txBox="1">
            <a:spLocks noGrp="1"/>
          </p:cNvSpPr>
          <p:nvPr>
            <p:ph type="ctrTitle" idx="4294967295"/>
          </p:nvPr>
        </p:nvSpPr>
        <p:spPr>
          <a:xfrm>
            <a:off x="2851259" y="3611724"/>
            <a:ext cx="1247700" cy="353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>
                <a:solidFill>
                  <a:schemeClr val="lt1"/>
                </a:solidFill>
              </a:rPr>
              <a:t>COURSERA</a:t>
            </a:r>
            <a:endParaRPr sz="1600" dirty="0"/>
          </a:p>
        </p:txBody>
      </p:sp>
      <p:sp>
        <p:nvSpPr>
          <p:cNvPr id="402" name="Google Shape;402;p51"/>
          <p:cNvSpPr txBox="1">
            <a:spLocks noGrp="1"/>
          </p:cNvSpPr>
          <p:nvPr>
            <p:ph type="subTitle" idx="4294967295"/>
          </p:nvPr>
        </p:nvSpPr>
        <p:spPr>
          <a:xfrm>
            <a:off x="2703869" y="3879893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1100" dirty="0"/>
              <a:t>https://www.coursera.org/</a:t>
            </a:r>
            <a:endParaRPr sz="1100" dirty="0"/>
          </a:p>
        </p:txBody>
      </p:sp>
      <p:sp>
        <p:nvSpPr>
          <p:cNvPr id="403" name="Google Shape;403;p51"/>
          <p:cNvSpPr txBox="1">
            <a:spLocks noGrp="1"/>
          </p:cNvSpPr>
          <p:nvPr>
            <p:ph type="ctrTitle" idx="4294967295"/>
          </p:nvPr>
        </p:nvSpPr>
        <p:spPr>
          <a:xfrm>
            <a:off x="4554646" y="3611724"/>
            <a:ext cx="1381200" cy="334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>
                <a:solidFill>
                  <a:schemeClr val="lt1"/>
                </a:solidFill>
              </a:rPr>
              <a:t>CREHANA</a:t>
            </a:r>
            <a:endParaRPr sz="1600" dirty="0"/>
          </a:p>
        </p:txBody>
      </p:sp>
      <p:sp>
        <p:nvSpPr>
          <p:cNvPr id="404" name="Google Shape;404;p51"/>
          <p:cNvSpPr txBox="1">
            <a:spLocks noGrp="1"/>
          </p:cNvSpPr>
          <p:nvPr>
            <p:ph type="subTitle" idx="4294967295"/>
          </p:nvPr>
        </p:nvSpPr>
        <p:spPr>
          <a:xfrm>
            <a:off x="4540756" y="3920431"/>
            <a:ext cx="13812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1100" dirty="0"/>
              <a:t>https://www.crehana.com</a:t>
            </a:r>
            <a:endParaRPr sz="1100" dirty="0"/>
          </a:p>
        </p:txBody>
      </p:sp>
      <p:sp>
        <p:nvSpPr>
          <p:cNvPr id="405" name="Google Shape;405;p51"/>
          <p:cNvSpPr txBox="1">
            <a:spLocks noGrp="1"/>
          </p:cNvSpPr>
          <p:nvPr>
            <p:ph type="ctrTitle" idx="4294967295"/>
          </p:nvPr>
        </p:nvSpPr>
        <p:spPr>
          <a:xfrm>
            <a:off x="6497253" y="3592524"/>
            <a:ext cx="1247700" cy="3534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>
                <a:solidFill>
                  <a:schemeClr val="lt1"/>
                </a:solidFill>
              </a:rPr>
              <a:t>UDEMY</a:t>
            </a:r>
            <a:endParaRPr sz="1600" dirty="0"/>
          </a:p>
        </p:txBody>
      </p:sp>
      <p:sp>
        <p:nvSpPr>
          <p:cNvPr id="406" name="Google Shape;406;p51"/>
          <p:cNvSpPr txBox="1">
            <a:spLocks noGrp="1"/>
          </p:cNvSpPr>
          <p:nvPr>
            <p:ph type="subTitle" idx="4294967295"/>
          </p:nvPr>
        </p:nvSpPr>
        <p:spPr>
          <a:xfrm>
            <a:off x="6363752" y="3879893"/>
            <a:ext cx="1635576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1100" dirty="0"/>
              <a:t>https://www.udemy.com/</a:t>
            </a:r>
            <a:endParaRPr sz="1100" dirty="0"/>
          </a:p>
        </p:txBody>
      </p:sp>
      <p:grpSp>
        <p:nvGrpSpPr>
          <p:cNvPr id="407" name="Google Shape;407;p51"/>
          <p:cNvGrpSpPr/>
          <p:nvPr/>
        </p:nvGrpSpPr>
        <p:grpSpPr>
          <a:xfrm>
            <a:off x="2606578" y="1451288"/>
            <a:ext cx="1740826" cy="1814658"/>
            <a:chOff x="3247580" y="1973175"/>
            <a:chExt cx="1095440" cy="1141900"/>
          </a:xfrm>
        </p:grpSpPr>
        <p:sp>
          <p:nvSpPr>
            <p:cNvPr id="408" name="Google Shape;408;p51"/>
            <p:cNvSpPr/>
            <p:nvPr/>
          </p:nvSpPr>
          <p:spPr>
            <a:xfrm>
              <a:off x="324758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334932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334932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2" name="Google Shape;412;p51"/>
            <p:cNvCxnSpPr/>
            <p:nvPr/>
          </p:nvCxnSpPr>
          <p:spPr>
            <a:xfrm>
              <a:off x="379575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13" name="Google Shape;413;p51"/>
          <p:cNvGrpSpPr/>
          <p:nvPr/>
        </p:nvGrpSpPr>
        <p:grpSpPr>
          <a:xfrm>
            <a:off x="4451435" y="1466558"/>
            <a:ext cx="1740826" cy="1814658"/>
            <a:chOff x="4714005" y="1973175"/>
            <a:chExt cx="1095440" cy="1141900"/>
          </a:xfrm>
        </p:grpSpPr>
        <p:sp>
          <p:nvSpPr>
            <p:cNvPr id="414" name="Google Shape;414;p51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8" name="Google Shape;418;p51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419" name="Google Shape;419;p51"/>
          <p:cNvGrpSpPr/>
          <p:nvPr/>
        </p:nvGrpSpPr>
        <p:grpSpPr>
          <a:xfrm>
            <a:off x="6258502" y="1451288"/>
            <a:ext cx="1740826" cy="1814658"/>
            <a:chOff x="6180430" y="1973175"/>
            <a:chExt cx="1095440" cy="1141900"/>
          </a:xfrm>
        </p:grpSpPr>
        <p:sp>
          <p:nvSpPr>
            <p:cNvPr id="420" name="Google Shape;420;p51"/>
            <p:cNvSpPr/>
            <p:nvPr/>
          </p:nvSpPr>
          <p:spPr>
            <a:xfrm>
              <a:off x="618043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28217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1176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4" name="Google Shape;424;p51"/>
            <p:cNvCxnSpPr/>
            <p:nvPr/>
          </p:nvCxnSpPr>
          <p:spPr>
            <a:xfrm>
              <a:off x="6728025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75576E3-8F2C-425B-B4FA-DDA43E838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672" y="2057202"/>
            <a:ext cx="892305" cy="3587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721600" y="1671777"/>
            <a:ext cx="3433572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SPOCs son una adaptación de los MOOC, manteniendo su componente social, pero pensados para comunidades más reducidas sujetas a la pertenencia a un grupo, como pueden ser los alumnos matriculados a una determinada asignatura o los empleados que trabajan para una determinada organización.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-750056" y="2041073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SPOC</a:t>
            </a:r>
            <a:endParaRPr dirty="0"/>
          </a:p>
        </p:txBody>
      </p:sp>
      <p:sp>
        <p:nvSpPr>
          <p:cNvPr id="5" name="Google Shape;373;p49">
            <a:extLst>
              <a:ext uri="{FF2B5EF4-FFF2-40B4-BE49-F238E27FC236}">
                <a16:creationId xmlns:a16="http://schemas.microsoft.com/office/drawing/2014/main" id="{8534A9B7-55B9-4007-A226-DDAA2825D1AA}"/>
              </a:ext>
            </a:extLst>
          </p:cNvPr>
          <p:cNvSpPr txBox="1">
            <a:spLocks/>
          </p:cNvSpPr>
          <p:nvPr/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-CO" sz="4000" dirty="0"/>
              <a:t>TENDENCIAS</a:t>
            </a:r>
          </a:p>
        </p:txBody>
      </p:sp>
      <p:sp>
        <p:nvSpPr>
          <p:cNvPr id="6" name="Google Shape;324;p45">
            <a:extLst>
              <a:ext uri="{FF2B5EF4-FFF2-40B4-BE49-F238E27FC236}">
                <a16:creationId xmlns:a16="http://schemas.microsoft.com/office/drawing/2014/main" id="{612D1787-45CB-41F3-9AF8-D18240753336}"/>
              </a:ext>
            </a:extLst>
          </p:cNvPr>
          <p:cNvSpPr txBox="1">
            <a:spLocks/>
          </p:cNvSpPr>
          <p:nvPr/>
        </p:nvSpPr>
        <p:spPr>
          <a:xfrm>
            <a:off x="1064000" y="2458586"/>
            <a:ext cx="3433572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/>
            <a:r>
              <a:rPr lang="es-ES" dirty="0"/>
              <a:t> Small Private Online Course. Mantienen una característica principal de los MOOC, que son online, pero ni son masivos, ni son abiertos..</a:t>
            </a:r>
          </a:p>
        </p:txBody>
      </p:sp>
      <p:pic>
        <p:nvPicPr>
          <p:cNvPr id="3" name="Gráfico 2" descr="Portátil">
            <a:extLst>
              <a:ext uri="{FF2B5EF4-FFF2-40B4-BE49-F238E27FC236}">
                <a16:creationId xmlns:a16="http://schemas.microsoft.com/office/drawing/2014/main" id="{4D2B927E-4BD3-4ADE-AEC2-FB115C6DD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7402" y="1580895"/>
            <a:ext cx="1755381" cy="1755381"/>
          </a:xfrm>
          <a:prstGeom prst="rect">
            <a:avLst/>
          </a:prstGeom>
        </p:spPr>
      </p:pic>
      <p:pic>
        <p:nvPicPr>
          <p:cNvPr id="8" name="Gráfico 7" descr="Candado">
            <a:extLst>
              <a:ext uri="{FF2B5EF4-FFF2-40B4-BE49-F238E27FC236}">
                <a16:creationId xmlns:a16="http://schemas.microsoft.com/office/drawing/2014/main" id="{FF2F12A6-0257-46D2-BAD1-85B632010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8252" y="22093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6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721600" y="1671777"/>
            <a:ext cx="3433572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Corporate Open Online Course. Para los SPOCs generados específicamente para una organización, hay quién ha preferido ir un paso más allá y bautizarlos como COOC. Se trata de cursos generados por la propia organización que pueden ser para todos sus empleados o para posiciones geográficas o jerárquicas seleccionadas.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-791966" y="2434605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COOC</a:t>
            </a:r>
            <a:endParaRPr dirty="0"/>
          </a:p>
        </p:txBody>
      </p:sp>
      <p:sp>
        <p:nvSpPr>
          <p:cNvPr id="5" name="Google Shape;373;p49">
            <a:extLst>
              <a:ext uri="{FF2B5EF4-FFF2-40B4-BE49-F238E27FC236}">
                <a16:creationId xmlns:a16="http://schemas.microsoft.com/office/drawing/2014/main" id="{8534A9B7-55B9-4007-A226-DDAA2825D1AA}"/>
              </a:ext>
            </a:extLst>
          </p:cNvPr>
          <p:cNvSpPr txBox="1">
            <a:spLocks/>
          </p:cNvSpPr>
          <p:nvPr/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-CO" sz="4000" dirty="0"/>
              <a:t>TENDENCIAS</a:t>
            </a:r>
          </a:p>
        </p:txBody>
      </p:sp>
      <p:pic>
        <p:nvPicPr>
          <p:cNvPr id="2" name="Gráfico 1" descr="Portátil">
            <a:extLst>
              <a:ext uri="{FF2B5EF4-FFF2-40B4-BE49-F238E27FC236}">
                <a16:creationId xmlns:a16="http://schemas.microsoft.com/office/drawing/2014/main" id="{4B7AEB05-F002-43B6-AE77-C6ADD44A7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362" y="2016519"/>
            <a:ext cx="1755381" cy="1755381"/>
          </a:xfrm>
          <a:prstGeom prst="rect">
            <a:avLst/>
          </a:prstGeom>
        </p:spPr>
      </p:pic>
      <p:pic>
        <p:nvPicPr>
          <p:cNvPr id="4" name="Gráfico 3" descr="Jerarquía">
            <a:extLst>
              <a:ext uri="{FF2B5EF4-FFF2-40B4-BE49-F238E27FC236}">
                <a16:creationId xmlns:a16="http://schemas.microsoft.com/office/drawing/2014/main" id="{6A329697-CF6B-4445-8289-D085CA18A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4134" y="2857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2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736565" y="1453631"/>
            <a:ext cx="3433572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Son ideales para públicos segmentados que necesiten formación especialmente dentro de un área. A diferencia de los MOOCs, deben responder a un proceso de inscripción gratuita y culminación en un período de tiempo determinado. Por lo general los NOOCs tienen una de duración entre 1 a 20 horas, el tiempo de duración va a depender de la magnitud del contenido especializado que se quiera divulgar.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-1092398" y="3785782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NOOC</a:t>
            </a:r>
            <a:endParaRPr dirty="0"/>
          </a:p>
        </p:txBody>
      </p:sp>
      <p:sp>
        <p:nvSpPr>
          <p:cNvPr id="5" name="Google Shape;373;p49">
            <a:extLst>
              <a:ext uri="{FF2B5EF4-FFF2-40B4-BE49-F238E27FC236}">
                <a16:creationId xmlns:a16="http://schemas.microsoft.com/office/drawing/2014/main" id="{8534A9B7-55B9-4007-A226-DDAA2825D1AA}"/>
              </a:ext>
            </a:extLst>
          </p:cNvPr>
          <p:cNvSpPr txBox="1">
            <a:spLocks/>
          </p:cNvSpPr>
          <p:nvPr/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s-CO" sz="4000" dirty="0"/>
              <a:t>TENDENCIAS</a:t>
            </a:r>
          </a:p>
        </p:txBody>
      </p:sp>
      <p:sp>
        <p:nvSpPr>
          <p:cNvPr id="6" name="Google Shape;324;p45">
            <a:extLst>
              <a:ext uri="{FF2B5EF4-FFF2-40B4-BE49-F238E27FC236}">
                <a16:creationId xmlns:a16="http://schemas.microsoft.com/office/drawing/2014/main" id="{76C8B380-2A7C-4F25-AC9D-5C0FF7C7B525}"/>
              </a:ext>
            </a:extLst>
          </p:cNvPr>
          <p:cNvSpPr txBox="1">
            <a:spLocks/>
          </p:cNvSpPr>
          <p:nvPr/>
        </p:nvSpPr>
        <p:spPr>
          <a:xfrm>
            <a:off x="780465" y="1506935"/>
            <a:ext cx="3433572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just"/>
            <a:r>
              <a:rPr lang="es-ES" dirty="0"/>
              <a:t>Los Nano-MOOC son pequeñas dosis formativas específicas de un tema, pueden estar dentro de un programa de aprendizaje amplio o pueden ser divulgados de forma aislada. El NOOC tiene carácter independiente, ya que no necesita estar anclado a un programa estructurado de módulos formativos, sin embargo, es necesario complementarlos con actividades donde el usuario pueda evaluar su evolución dentro del proceso de aprendizaje. </a:t>
            </a:r>
          </a:p>
        </p:txBody>
      </p:sp>
      <p:pic>
        <p:nvPicPr>
          <p:cNvPr id="16" name="Gráfico 15" descr="Portátil">
            <a:extLst>
              <a:ext uri="{FF2B5EF4-FFF2-40B4-BE49-F238E27FC236}">
                <a16:creationId xmlns:a16="http://schemas.microsoft.com/office/drawing/2014/main" id="{7360F445-9D97-46FF-8D92-2881D1081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283" y="3388119"/>
            <a:ext cx="1755381" cy="1755381"/>
          </a:xfrm>
          <a:prstGeom prst="rect">
            <a:avLst/>
          </a:prstGeom>
        </p:spPr>
      </p:pic>
      <p:pic>
        <p:nvPicPr>
          <p:cNvPr id="18" name="Gráfico 17" descr="Libros en estantería">
            <a:extLst>
              <a:ext uri="{FF2B5EF4-FFF2-40B4-BE49-F238E27FC236}">
                <a16:creationId xmlns:a16="http://schemas.microsoft.com/office/drawing/2014/main" id="{36299553-9BDB-4DA6-AD63-943951FB3F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2320" y="39278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6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>
            <a:spLocks noGrp="1"/>
          </p:cNvSpPr>
          <p:nvPr>
            <p:ph type="ctrTitle"/>
          </p:nvPr>
        </p:nvSpPr>
        <p:spPr>
          <a:xfrm flipH="1">
            <a:off x="2033601" y="201777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BIBLIOGRAFÍA</a:t>
            </a:r>
            <a:endParaRPr dirty="0"/>
          </a:p>
        </p:txBody>
      </p:sp>
      <p:sp>
        <p:nvSpPr>
          <p:cNvPr id="878" name="Google Shape;878;p66"/>
          <p:cNvSpPr txBox="1">
            <a:spLocks noGrp="1"/>
          </p:cNvSpPr>
          <p:nvPr>
            <p:ph type="subTitle" idx="1"/>
          </p:nvPr>
        </p:nvSpPr>
        <p:spPr>
          <a:xfrm>
            <a:off x="1416783" y="3449958"/>
            <a:ext cx="3012600" cy="11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López Zamorano, Cristina. (2013). Los MOOC como una alternativa para la enseñanza y la investigación.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 MOOC es un curso en línea que da la opción de registro libre y abierto, un plan de estudios público y resultados sin plazos definidos. Los MOOCs integran redes sociales, recursos en línea y recursos facilitados por los guías profesionales del campo de estudio. </a:t>
            </a:r>
            <a:endParaRPr dirty="0"/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0" y="1996077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MOOC</a:t>
            </a:r>
            <a:endParaRPr dirty="0"/>
          </a:p>
        </p:txBody>
      </p:sp>
      <p:sp>
        <p:nvSpPr>
          <p:cNvPr id="2" name="Google Shape;4633;p73">
            <a:extLst>
              <a:ext uri="{FF2B5EF4-FFF2-40B4-BE49-F238E27FC236}">
                <a16:creationId xmlns:a16="http://schemas.microsoft.com/office/drawing/2014/main" id="{848A92EA-F448-40F5-A825-B471416489AD}"/>
              </a:ext>
            </a:extLst>
          </p:cNvPr>
          <p:cNvSpPr/>
          <p:nvPr/>
        </p:nvSpPr>
        <p:spPr>
          <a:xfrm>
            <a:off x="2386390" y="1766580"/>
            <a:ext cx="1920011" cy="179999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ctrTitle"/>
          </p:nvPr>
        </p:nvSpPr>
        <p:spPr>
          <a:xfrm flipH="1">
            <a:off x="4009453" y="1966400"/>
            <a:ext cx="2667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¿EN QUÉ SE BASAN? </a:t>
            </a:r>
            <a:endParaRPr dirty="0"/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1"/>
          </p:nvPr>
        </p:nvSpPr>
        <p:spPr>
          <a:xfrm>
            <a:off x="1397424" y="2809300"/>
            <a:ext cx="3174575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“Los MOOCs se basan en la participación de los estudiantes, quienes organizan esta participación según sus objetivos de aprendizaje, sus conocimientos y habilidades previas y sus intereses comunes.”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McAuley et al. (2010:10)</a:t>
            </a:r>
            <a:endParaRPr dirty="0"/>
          </a:p>
        </p:txBody>
      </p:sp>
      <p:sp>
        <p:nvSpPr>
          <p:cNvPr id="2" name="Google Shape;6336;p77">
            <a:extLst>
              <a:ext uri="{FF2B5EF4-FFF2-40B4-BE49-F238E27FC236}">
                <a16:creationId xmlns:a16="http://schemas.microsoft.com/office/drawing/2014/main" id="{6F6A6B52-D887-489E-BA1E-501B1AFFF5A2}"/>
              </a:ext>
            </a:extLst>
          </p:cNvPr>
          <p:cNvSpPr/>
          <p:nvPr/>
        </p:nvSpPr>
        <p:spPr>
          <a:xfrm>
            <a:off x="2183649" y="1449670"/>
            <a:ext cx="971354" cy="88453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7"/>
          <p:cNvSpPr txBox="1"/>
          <p:nvPr/>
        </p:nvSpPr>
        <p:spPr>
          <a:xfrm>
            <a:off x="4320936" y="2243100"/>
            <a:ext cx="3902149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“Un curso abierto en línea a gran escala (CALGE) es un curso en el que tanto los participantes como los materiales del curso están distribuidos a través de la Web.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Esto sólo es posible si el curso está disponible en abierto, y funciona significativamente mejor si el curso es grande. El curso no es un punto de reunión, sino más bien una manera de conectar a los profesores con los alumnos a través de un tema común”.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34" name="Google Shape;365;p48">
            <a:extLst>
              <a:ext uri="{FF2B5EF4-FFF2-40B4-BE49-F238E27FC236}">
                <a16:creationId xmlns:a16="http://schemas.microsoft.com/office/drawing/2014/main" id="{937B3547-12D8-4DCB-AACF-7B6F17B2B8D0}"/>
              </a:ext>
            </a:extLst>
          </p:cNvPr>
          <p:cNvSpPr txBox="1">
            <a:spLocks/>
          </p:cNvSpPr>
          <p:nvPr/>
        </p:nvSpPr>
        <p:spPr>
          <a:xfrm>
            <a:off x="3017824" y="1073773"/>
            <a:ext cx="6436243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quada One"/>
              <a:buNone/>
              <a:defRPr sz="36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ighteous"/>
              <a:buNone/>
              <a:defRPr sz="24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s-ES" dirty="0"/>
              <a:t>Luján Mora (2012) maneja la siguiente definición:</a:t>
            </a:r>
          </a:p>
        </p:txBody>
      </p:sp>
      <p:grpSp>
        <p:nvGrpSpPr>
          <p:cNvPr id="40" name="Google Shape;6379;p77">
            <a:extLst>
              <a:ext uri="{FF2B5EF4-FFF2-40B4-BE49-F238E27FC236}">
                <a16:creationId xmlns:a16="http://schemas.microsoft.com/office/drawing/2014/main" id="{F3F6B8CF-0B46-4F21-AF5E-524C9A4CBD3C}"/>
              </a:ext>
            </a:extLst>
          </p:cNvPr>
          <p:cNvGrpSpPr/>
          <p:nvPr/>
        </p:nvGrpSpPr>
        <p:grpSpPr>
          <a:xfrm>
            <a:off x="1078800" y="2337778"/>
            <a:ext cx="1977437" cy="1550548"/>
            <a:chOff x="-41694200" y="2382950"/>
            <a:chExt cx="317425" cy="248900"/>
          </a:xfrm>
        </p:grpSpPr>
        <p:sp>
          <p:nvSpPr>
            <p:cNvPr id="41" name="Google Shape;6380;p77">
              <a:extLst>
                <a:ext uri="{FF2B5EF4-FFF2-40B4-BE49-F238E27FC236}">
                  <a16:creationId xmlns:a16="http://schemas.microsoft.com/office/drawing/2014/main" id="{5E194FC7-6827-480B-A751-1900EEBF7187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6381;p77">
              <a:extLst>
                <a:ext uri="{FF2B5EF4-FFF2-40B4-BE49-F238E27FC236}">
                  <a16:creationId xmlns:a16="http://schemas.microsoft.com/office/drawing/2014/main" id="{8A6A966E-02F6-4610-A7F6-90C52DAC88D0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054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7"/>
          <p:cNvSpPr/>
          <p:nvPr/>
        </p:nvSpPr>
        <p:spPr>
          <a:xfrm>
            <a:off x="175746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        </a:t>
            </a:r>
            <a:endParaRPr dirty="0"/>
          </a:p>
        </p:txBody>
      </p:sp>
      <p:sp>
        <p:nvSpPr>
          <p:cNvPr id="556" name="Google Shape;556;p57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5375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558" name="Google Shape;558;p57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CARACTERÍSTICAS TEÓRICAS COMUNES</a:t>
            </a:r>
          </a:p>
        </p:txBody>
      </p:sp>
      <p:sp>
        <p:nvSpPr>
          <p:cNvPr id="559" name="Google Shape;559;p57"/>
          <p:cNvSpPr txBox="1"/>
          <p:nvPr/>
        </p:nvSpPr>
        <p:spPr>
          <a:xfrm flipH="1">
            <a:off x="5686700" y="140140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16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2" name="Google Shape;562;p57"/>
          <p:cNvSpPr txBox="1"/>
          <p:nvPr/>
        </p:nvSpPr>
        <p:spPr>
          <a:xfrm flipH="1">
            <a:off x="3930378" y="1899098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2</a:t>
            </a:r>
            <a:endParaRPr sz="16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5" name="Google Shape;565;p57"/>
          <p:cNvSpPr txBox="1"/>
          <p:nvPr/>
        </p:nvSpPr>
        <p:spPr>
          <a:xfrm flipH="1">
            <a:off x="2081402" y="1470714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</a:t>
            </a:r>
            <a:endParaRPr sz="16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3948680" y="3799827"/>
            <a:ext cx="1223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Son cursos abiertos.</a:t>
            </a:r>
          </a:p>
        </p:txBody>
      </p:sp>
      <p:sp>
        <p:nvSpPr>
          <p:cNvPr id="585" name="Google Shape;585;p57"/>
          <p:cNvSpPr txBox="1"/>
          <p:nvPr/>
        </p:nvSpPr>
        <p:spPr>
          <a:xfrm>
            <a:off x="5725594" y="2571750"/>
            <a:ext cx="1524852" cy="26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Los materiales de los cursos están en acceso abierto en línea, y/o son dispuestos por los facilitadores, además de hacer uso de las redes sociales.</a:t>
            </a:r>
            <a:endParaRPr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6" name="Google Shape;586;p57"/>
          <p:cNvSpPr txBox="1"/>
          <p:nvPr/>
        </p:nvSpPr>
        <p:spPr>
          <a:xfrm>
            <a:off x="2162600" y="2919800"/>
            <a:ext cx="1223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Son cursos masivos en línea.</a:t>
            </a:r>
          </a:p>
        </p:txBody>
      </p:sp>
      <p:grpSp>
        <p:nvGrpSpPr>
          <p:cNvPr id="34" name="Google Shape;8294;p82">
            <a:extLst>
              <a:ext uri="{FF2B5EF4-FFF2-40B4-BE49-F238E27FC236}">
                <a16:creationId xmlns:a16="http://schemas.microsoft.com/office/drawing/2014/main" id="{CCC645D6-2600-4D1B-97A9-D5B7B6251A3B}"/>
              </a:ext>
            </a:extLst>
          </p:cNvPr>
          <p:cNvGrpSpPr/>
          <p:nvPr/>
        </p:nvGrpSpPr>
        <p:grpSpPr>
          <a:xfrm>
            <a:off x="2434637" y="1958606"/>
            <a:ext cx="762626" cy="671894"/>
            <a:chOff x="-3137650" y="2067900"/>
            <a:chExt cx="291450" cy="256775"/>
          </a:xfrm>
        </p:grpSpPr>
        <p:sp>
          <p:nvSpPr>
            <p:cNvPr id="35" name="Google Shape;8295;p82">
              <a:extLst>
                <a:ext uri="{FF2B5EF4-FFF2-40B4-BE49-F238E27FC236}">
                  <a16:creationId xmlns:a16="http://schemas.microsoft.com/office/drawing/2014/main" id="{E1A8207E-9E49-4F4F-8F7C-0A477338A8BB}"/>
                </a:ext>
              </a:extLst>
            </p:cNvPr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96;p82">
              <a:extLst>
                <a:ext uri="{FF2B5EF4-FFF2-40B4-BE49-F238E27FC236}">
                  <a16:creationId xmlns:a16="http://schemas.microsoft.com/office/drawing/2014/main" id="{832FB940-A09C-4710-BD22-A7BF12CAAD4F}"/>
                </a:ext>
              </a:extLst>
            </p:cNvPr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97;p82">
              <a:extLst>
                <a:ext uri="{FF2B5EF4-FFF2-40B4-BE49-F238E27FC236}">
                  <a16:creationId xmlns:a16="http://schemas.microsoft.com/office/drawing/2014/main" id="{1D61DFC7-DC7F-461B-AEC9-5C66EA688BF4}"/>
                </a:ext>
              </a:extLst>
            </p:cNvPr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4927;p74">
            <a:extLst>
              <a:ext uri="{FF2B5EF4-FFF2-40B4-BE49-F238E27FC236}">
                <a16:creationId xmlns:a16="http://schemas.microsoft.com/office/drawing/2014/main" id="{F287AEAB-68AA-49B6-AE1A-893E424239C9}"/>
              </a:ext>
            </a:extLst>
          </p:cNvPr>
          <p:cNvGrpSpPr/>
          <p:nvPr/>
        </p:nvGrpSpPr>
        <p:grpSpPr>
          <a:xfrm>
            <a:off x="4182190" y="2595961"/>
            <a:ext cx="800650" cy="801663"/>
            <a:chOff x="-61784125" y="1931250"/>
            <a:chExt cx="316650" cy="317050"/>
          </a:xfrm>
        </p:grpSpPr>
        <p:sp>
          <p:nvSpPr>
            <p:cNvPr id="39" name="Google Shape;4928;p74">
              <a:extLst>
                <a:ext uri="{FF2B5EF4-FFF2-40B4-BE49-F238E27FC236}">
                  <a16:creationId xmlns:a16="http://schemas.microsoft.com/office/drawing/2014/main" id="{C2AC0EB2-B03F-4251-9EA1-C711C84F0E33}"/>
                </a:ext>
              </a:extLst>
            </p:cNvPr>
            <p:cNvSpPr/>
            <p:nvPr/>
          </p:nvSpPr>
          <p:spPr>
            <a:xfrm>
              <a:off x="-61688025" y="1931250"/>
              <a:ext cx="124450" cy="134300"/>
            </a:xfrm>
            <a:custGeom>
              <a:avLst/>
              <a:gdLst/>
              <a:ahLst/>
              <a:cxnLst/>
              <a:rect l="l" t="t" r="r" b="b"/>
              <a:pathLst>
                <a:path w="4978" h="5372" extrusionOk="0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929;p74">
              <a:extLst>
                <a:ext uri="{FF2B5EF4-FFF2-40B4-BE49-F238E27FC236}">
                  <a16:creationId xmlns:a16="http://schemas.microsoft.com/office/drawing/2014/main" id="{C0A6698A-81CB-472A-A56F-CCA9D58F6818}"/>
                </a:ext>
              </a:extLst>
            </p:cNvPr>
            <p:cNvSpPr/>
            <p:nvPr/>
          </p:nvSpPr>
          <p:spPr>
            <a:xfrm>
              <a:off x="-61784125" y="2113325"/>
              <a:ext cx="124450" cy="134975"/>
            </a:xfrm>
            <a:custGeom>
              <a:avLst/>
              <a:gdLst/>
              <a:ahLst/>
              <a:cxnLst/>
              <a:rect l="l" t="t" r="r" b="b"/>
              <a:pathLst>
                <a:path w="4978" h="5399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30;p74">
              <a:extLst>
                <a:ext uri="{FF2B5EF4-FFF2-40B4-BE49-F238E27FC236}">
                  <a16:creationId xmlns:a16="http://schemas.microsoft.com/office/drawing/2014/main" id="{9D81E04A-519B-4479-8A44-4A022FC19CDC}"/>
                </a:ext>
              </a:extLst>
            </p:cNvPr>
            <p:cNvSpPr/>
            <p:nvPr/>
          </p:nvSpPr>
          <p:spPr>
            <a:xfrm>
              <a:off x="-61591150" y="2113325"/>
              <a:ext cx="123675" cy="134175"/>
            </a:xfrm>
            <a:custGeom>
              <a:avLst/>
              <a:gdLst/>
              <a:ahLst/>
              <a:cxnLst/>
              <a:rect l="l" t="t" r="r" b="b"/>
              <a:pathLst>
                <a:path w="4947" h="5367" extrusionOk="0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31;p74">
              <a:extLst>
                <a:ext uri="{FF2B5EF4-FFF2-40B4-BE49-F238E27FC236}">
                  <a16:creationId xmlns:a16="http://schemas.microsoft.com/office/drawing/2014/main" id="{17862203-A1D7-4B46-8DA7-27E0E39C0344}"/>
                </a:ext>
              </a:extLst>
            </p:cNvPr>
            <p:cNvSpPr/>
            <p:nvPr/>
          </p:nvSpPr>
          <p:spPr>
            <a:xfrm>
              <a:off x="-61677800" y="2072225"/>
              <a:ext cx="106350" cy="62450"/>
            </a:xfrm>
            <a:custGeom>
              <a:avLst/>
              <a:gdLst/>
              <a:ahLst/>
              <a:cxnLst/>
              <a:rect l="l" t="t" r="r" b="b"/>
              <a:pathLst>
                <a:path w="4254" h="2498" extrusionOk="0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286;p82">
            <a:extLst>
              <a:ext uri="{FF2B5EF4-FFF2-40B4-BE49-F238E27FC236}">
                <a16:creationId xmlns:a16="http://schemas.microsoft.com/office/drawing/2014/main" id="{3CFC449F-9AF1-44C2-A5FB-1FF45C928D79}"/>
              </a:ext>
            </a:extLst>
          </p:cNvPr>
          <p:cNvSpPr/>
          <p:nvPr/>
        </p:nvSpPr>
        <p:spPr>
          <a:xfrm>
            <a:off x="6195621" y="1832543"/>
            <a:ext cx="584798" cy="578513"/>
          </a:xfrm>
          <a:custGeom>
            <a:avLst/>
            <a:gdLst/>
            <a:ahLst/>
            <a:cxnLst/>
            <a:rect l="l" t="t" r="r" b="b"/>
            <a:pathLst>
              <a:path w="11816" h="11689" extrusionOk="0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879;p66">
            <a:extLst>
              <a:ext uri="{FF2B5EF4-FFF2-40B4-BE49-F238E27FC236}">
                <a16:creationId xmlns:a16="http://schemas.microsoft.com/office/drawing/2014/main" id="{98DDBFEC-D33D-4BC5-9C3F-F059C90CF89D}"/>
              </a:ext>
            </a:extLst>
          </p:cNvPr>
          <p:cNvSpPr/>
          <p:nvPr/>
        </p:nvSpPr>
        <p:spPr>
          <a:xfrm>
            <a:off x="6664818" y="2344376"/>
            <a:ext cx="167027" cy="159511"/>
          </a:xfrm>
          <a:custGeom>
            <a:avLst/>
            <a:gdLst/>
            <a:ahLst/>
            <a:cxnLst/>
            <a:rect l="l" t="t" r="r" b="b"/>
            <a:pathLst>
              <a:path w="39025" h="37269" extrusionOk="0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880;p66">
            <a:extLst>
              <a:ext uri="{FF2B5EF4-FFF2-40B4-BE49-F238E27FC236}">
                <a16:creationId xmlns:a16="http://schemas.microsoft.com/office/drawing/2014/main" id="{7F93B0FC-5D61-4BA4-A134-AE1ADC1971EB}"/>
              </a:ext>
            </a:extLst>
          </p:cNvPr>
          <p:cNvSpPr/>
          <p:nvPr/>
        </p:nvSpPr>
        <p:spPr>
          <a:xfrm>
            <a:off x="6222524" y="1737710"/>
            <a:ext cx="185661" cy="128081"/>
          </a:xfrm>
          <a:custGeom>
            <a:avLst/>
            <a:gdLst/>
            <a:ahLst/>
            <a:cxnLst/>
            <a:rect l="l" t="t" r="r" b="b"/>
            <a:pathLst>
              <a:path w="39025" h="26922" extrusionOk="0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881;p66">
            <a:extLst>
              <a:ext uri="{FF2B5EF4-FFF2-40B4-BE49-F238E27FC236}">
                <a16:creationId xmlns:a16="http://schemas.microsoft.com/office/drawing/2014/main" id="{B1235A4E-F1FA-4A43-A0A5-F521DF5F6DA0}"/>
              </a:ext>
            </a:extLst>
          </p:cNvPr>
          <p:cNvSpPr/>
          <p:nvPr/>
        </p:nvSpPr>
        <p:spPr>
          <a:xfrm>
            <a:off x="6084821" y="2318226"/>
            <a:ext cx="86334" cy="185661"/>
          </a:xfrm>
          <a:custGeom>
            <a:avLst/>
            <a:gdLst/>
            <a:ahLst/>
            <a:cxnLst/>
            <a:rect l="l" t="t" r="r" b="b"/>
            <a:pathLst>
              <a:path w="18147" h="39025" extrusionOk="0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7"/>
          <p:cNvSpPr/>
          <p:nvPr/>
        </p:nvSpPr>
        <p:spPr>
          <a:xfrm>
            <a:off x="175746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         </a:t>
            </a:r>
            <a:endParaRPr dirty="0"/>
          </a:p>
        </p:txBody>
      </p:sp>
      <p:sp>
        <p:nvSpPr>
          <p:cNvPr id="556" name="Google Shape;556;p57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5375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558" name="Google Shape;558;p57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CARACTERÍSTICAS TEÓRICAS COMUNES</a:t>
            </a:r>
          </a:p>
        </p:txBody>
      </p:sp>
      <p:sp>
        <p:nvSpPr>
          <p:cNvPr id="559" name="Google Shape;559;p57"/>
          <p:cNvSpPr txBox="1"/>
          <p:nvPr/>
        </p:nvSpPr>
        <p:spPr>
          <a:xfrm flipH="1">
            <a:off x="5686700" y="1401403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endParaRPr sz="16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2" name="Google Shape;562;p57"/>
          <p:cNvSpPr txBox="1"/>
          <p:nvPr/>
        </p:nvSpPr>
        <p:spPr>
          <a:xfrm flipH="1">
            <a:off x="3930378" y="1899098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5</a:t>
            </a:r>
            <a:endParaRPr sz="16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65" name="Google Shape;565;p57"/>
          <p:cNvSpPr txBox="1"/>
          <p:nvPr/>
        </p:nvSpPr>
        <p:spPr>
          <a:xfrm flipH="1">
            <a:off x="2081402" y="1470714"/>
            <a:ext cx="13653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4</a:t>
            </a:r>
            <a:endParaRPr sz="16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4" name="Google Shape;584;p57"/>
          <p:cNvSpPr txBox="1"/>
          <p:nvPr/>
        </p:nvSpPr>
        <p:spPr>
          <a:xfrm>
            <a:off x="4001178" y="3480114"/>
            <a:ext cx="12237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 los cursos, se promueve la participación entre los estudiantes y los profesores o guías profesionales.</a:t>
            </a:r>
            <a:endParaRPr lang="es-CO"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5" name="Google Shape;585;p57"/>
          <p:cNvSpPr txBox="1"/>
          <p:nvPr/>
        </p:nvSpPr>
        <p:spPr>
          <a:xfrm>
            <a:off x="5671038" y="3042054"/>
            <a:ext cx="1524852" cy="26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 los cursos, predomina el interés común de participar en ellos.</a:t>
            </a:r>
            <a:endParaRPr sz="11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86" name="Google Shape;586;p57"/>
          <p:cNvSpPr txBox="1"/>
          <p:nvPr/>
        </p:nvSpPr>
        <p:spPr>
          <a:xfrm>
            <a:off x="2162600" y="2919800"/>
            <a:ext cx="1223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En los cursos, la participación de los estudiantes es significativa.</a:t>
            </a:r>
          </a:p>
        </p:txBody>
      </p:sp>
      <p:grpSp>
        <p:nvGrpSpPr>
          <p:cNvPr id="22" name="Google Shape;8816;p83">
            <a:extLst>
              <a:ext uri="{FF2B5EF4-FFF2-40B4-BE49-F238E27FC236}">
                <a16:creationId xmlns:a16="http://schemas.microsoft.com/office/drawing/2014/main" id="{4939E2B6-82A3-4EF4-9C42-FDEE5D417A4C}"/>
              </a:ext>
            </a:extLst>
          </p:cNvPr>
          <p:cNvGrpSpPr/>
          <p:nvPr/>
        </p:nvGrpSpPr>
        <p:grpSpPr>
          <a:xfrm>
            <a:off x="2330358" y="1890057"/>
            <a:ext cx="865044" cy="921356"/>
            <a:chOff x="5421475" y="1945826"/>
            <a:chExt cx="278050" cy="296149"/>
          </a:xfrm>
        </p:grpSpPr>
        <p:sp>
          <p:nvSpPr>
            <p:cNvPr id="23" name="Google Shape;8817;p83">
              <a:extLst>
                <a:ext uri="{FF2B5EF4-FFF2-40B4-BE49-F238E27FC236}">
                  <a16:creationId xmlns:a16="http://schemas.microsoft.com/office/drawing/2014/main" id="{DFC7CEE2-3475-4701-BF17-C6ADDBE5CD9F}"/>
                </a:ext>
              </a:extLst>
            </p:cNvPr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8818;p83">
              <a:extLst>
                <a:ext uri="{FF2B5EF4-FFF2-40B4-BE49-F238E27FC236}">
                  <a16:creationId xmlns:a16="http://schemas.microsoft.com/office/drawing/2014/main" id="{9292A7E1-4499-49B0-A184-98561F27F65F}"/>
                </a:ext>
              </a:extLst>
            </p:cNvPr>
            <p:cNvSpPr/>
            <p:nvPr/>
          </p:nvSpPr>
          <p:spPr>
            <a:xfrm>
              <a:off x="5559300" y="1945826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19;p83">
              <a:extLst>
                <a:ext uri="{FF2B5EF4-FFF2-40B4-BE49-F238E27FC236}">
                  <a16:creationId xmlns:a16="http://schemas.microsoft.com/office/drawing/2014/main" id="{46276112-A758-42F8-BD4A-B4CE40D8F06C}"/>
                </a:ext>
              </a:extLst>
            </p:cNvPr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20;p83">
              <a:extLst>
                <a:ext uri="{FF2B5EF4-FFF2-40B4-BE49-F238E27FC236}">
                  <a16:creationId xmlns:a16="http://schemas.microsoft.com/office/drawing/2014/main" id="{3A100FE4-59B8-4518-944D-162E67E9BC5E}"/>
                </a:ext>
              </a:extLst>
            </p:cNvPr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21;p83">
              <a:extLst>
                <a:ext uri="{FF2B5EF4-FFF2-40B4-BE49-F238E27FC236}">
                  <a16:creationId xmlns:a16="http://schemas.microsoft.com/office/drawing/2014/main" id="{6B22C4B6-21D5-4A67-98BD-11447AFE9728}"/>
                </a:ext>
              </a:extLst>
            </p:cNvPr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22;p83">
              <a:extLst>
                <a:ext uri="{FF2B5EF4-FFF2-40B4-BE49-F238E27FC236}">
                  <a16:creationId xmlns:a16="http://schemas.microsoft.com/office/drawing/2014/main" id="{10D0BD50-F2D6-4F30-B1F3-2AAD971B8509}"/>
                </a:ext>
              </a:extLst>
            </p:cNvPr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23;p83">
              <a:extLst>
                <a:ext uri="{FF2B5EF4-FFF2-40B4-BE49-F238E27FC236}">
                  <a16:creationId xmlns:a16="http://schemas.microsoft.com/office/drawing/2014/main" id="{3738B6EC-6D80-4785-A355-FAA73F91426A}"/>
                </a:ext>
              </a:extLst>
            </p:cNvPr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24;p83">
              <a:extLst>
                <a:ext uri="{FF2B5EF4-FFF2-40B4-BE49-F238E27FC236}">
                  <a16:creationId xmlns:a16="http://schemas.microsoft.com/office/drawing/2014/main" id="{45CC9541-9C4D-47F6-A2D7-F350C7436826}"/>
                </a:ext>
              </a:extLst>
            </p:cNvPr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834;p83">
            <a:extLst>
              <a:ext uri="{FF2B5EF4-FFF2-40B4-BE49-F238E27FC236}">
                <a16:creationId xmlns:a16="http://schemas.microsoft.com/office/drawing/2014/main" id="{A1F81140-675F-4A37-B590-1F6604D7E2CA}"/>
              </a:ext>
            </a:extLst>
          </p:cNvPr>
          <p:cNvGrpSpPr/>
          <p:nvPr/>
        </p:nvGrpSpPr>
        <p:grpSpPr>
          <a:xfrm>
            <a:off x="4230024" y="2347969"/>
            <a:ext cx="764358" cy="762298"/>
            <a:chOff x="2141000" y="1954475"/>
            <a:chExt cx="296975" cy="296175"/>
          </a:xfrm>
        </p:grpSpPr>
        <p:sp>
          <p:nvSpPr>
            <p:cNvPr id="32" name="Google Shape;8835;p83">
              <a:extLst>
                <a:ext uri="{FF2B5EF4-FFF2-40B4-BE49-F238E27FC236}">
                  <a16:creationId xmlns:a16="http://schemas.microsoft.com/office/drawing/2014/main" id="{C57C4B24-4B7B-4C27-80BC-09CA9065FF35}"/>
                </a:ext>
              </a:extLst>
            </p:cNvPr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36;p83">
              <a:extLst>
                <a:ext uri="{FF2B5EF4-FFF2-40B4-BE49-F238E27FC236}">
                  <a16:creationId xmlns:a16="http://schemas.microsoft.com/office/drawing/2014/main" id="{6E906FCB-0718-432C-8658-7E1D2096C481}"/>
                </a:ext>
              </a:extLst>
            </p:cNvPr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37;p83">
              <a:extLst>
                <a:ext uri="{FF2B5EF4-FFF2-40B4-BE49-F238E27FC236}">
                  <a16:creationId xmlns:a16="http://schemas.microsoft.com/office/drawing/2014/main" id="{AA852214-E4CA-47FB-92AB-65C6AC4E9B90}"/>
                </a:ext>
              </a:extLst>
            </p:cNvPr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38;p83">
              <a:extLst>
                <a:ext uri="{FF2B5EF4-FFF2-40B4-BE49-F238E27FC236}">
                  <a16:creationId xmlns:a16="http://schemas.microsoft.com/office/drawing/2014/main" id="{7799562F-15E2-4E62-B4F8-69D27F82F9B0}"/>
                </a:ext>
              </a:extLst>
            </p:cNvPr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5855;p76">
            <a:extLst>
              <a:ext uri="{FF2B5EF4-FFF2-40B4-BE49-F238E27FC236}">
                <a16:creationId xmlns:a16="http://schemas.microsoft.com/office/drawing/2014/main" id="{B1C45001-4203-4DE0-AADE-20D0E3C8ACB3}"/>
              </a:ext>
            </a:extLst>
          </p:cNvPr>
          <p:cNvGrpSpPr/>
          <p:nvPr/>
        </p:nvGrpSpPr>
        <p:grpSpPr>
          <a:xfrm>
            <a:off x="6112586" y="1939198"/>
            <a:ext cx="627546" cy="817542"/>
            <a:chOff x="-45998575" y="2702625"/>
            <a:chExt cx="229225" cy="298625"/>
          </a:xfrm>
        </p:grpSpPr>
        <p:sp>
          <p:nvSpPr>
            <p:cNvPr id="46" name="Google Shape;5856;p76">
              <a:extLst>
                <a:ext uri="{FF2B5EF4-FFF2-40B4-BE49-F238E27FC236}">
                  <a16:creationId xmlns:a16="http://schemas.microsoft.com/office/drawing/2014/main" id="{B40B63AD-9187-4CD5-AC4B-B2777608E42F}"/>
                </a:ext>
              </a:extLst>
            </p:cNvPr>
            <p:cNvSpPr/>
            <p:nvPr/>
          </p:nvSpPr>
          <p:spPr>
            <a:xfrm>
              <a:off x="-45944225" y="2702625"/>
              <a:ext cx="125250" cy="298625"/>
            </a:xfrm>
            <a:custGeom>
              <a:avLst/>
              <a:gdLst/>
              <a:ahLst/>
              <a:cxnLst/>
              <a:rect l="l" t="t" r="r" b="b"/>
              <a:pathLst>
                <a:path w="5010" h="11945" extrusionOk="0">
                  <a:moveTo>
                    <a:pt x="2427" y="682"/>
                  </a:moveTo>
                  <a:cubicBezTo>
                    <a:pt x="2860" y="682"/>
                    <a:pt x="3308" y="817"/>
                    <a:pt x="3624" y="1107"/>
                  </a:cubicBezTo>
                  <a:cubicBezTo>
                    <a:pt x="4033" y="1454"/>
                    <a:pt x="4254" y="1926"/>
                    <a:pt x="4254" y="2430"/>
                  </a:cubicBezTo>
                  <a:cubicBezTo>
                    <a:pt x="4159" y="2745"/>
                    <a:pt x="4096" y="3060"/>
                    <a:pt x="3939" y="3344"/>
                  </a:cubicBezTo>
                  <a:cubicBezTo>
                    <a:pt x="3844" y="3470"/>
                    <a:pt x="3813" y="3533"/>
                    <a:pt x="3750" y="3659"/>
                  </a:cubicBezTo>
                  <a:cubicBezTo>
                    <a:pt x="3498" y="4005"/>
                    <a:pt x="3214" y="4446"/>
                    <a:pt x="3151" y="4919"/>
                  </a:cubicBezTo>
                  <a:lnTo>
                    <a:pt x="2805" y="4919"/>
                  </a:lnTo>
                  <a:lnTo>
                    <a:pt x="2805" y="2808"/>
                  </a:lnTo>
                  <a:lnTo>
                    <a:pt x="3151" y="2808"/>
                  </a:lnTo>
                  <a:cubicBezTo>
                    <a:pt x="3340" y="2808"/>
                    <a:pt x="3498" y="2651"/>
                    <a:pt x="3498" y="2430"/>
                  </a:cubicBezTo>
                  <a:cubicBezTo>
                    <a:pt x="3498" y="2241"/>
                    <a:pt x="3340" y="2084"/>
                    <a:pt x="3151" y="2084"/>
                  </a:cubicBezTo>
                  <a:lnTo>
                    <a:pt x="1733" y="2084"/>
                  </a:lnTo>
                  <a:cubicBezTo>
                    <a:pt x="1544" y="2084"/>
                    <a:pt x="1387" y="2241"/>
                    <a:pt x="1387" y="2430"/>
                  </a:cubicBezTo>
                  <a:cubicBezTo>
                    <a:pt x="1387" y="2651"/>
                    <a:pt x="1544" y="2808"/>
                    <a:pt x="1733" y="2808"/>
                  </a:cubicBezTo>
                  <a:lnTo>
                    <a:pt x="2080" y="2808"/>
                  </a:lnTo>
                  <a:lnTo>
                    <a:pt x="2080" y="4919"/>
                  </a:lnTo>
                  <a:lnTo>
                    <a:pt x="1733" y="4919"/>
                  </a:lnTo>
                  <a:cubicBezTo>
                    <a:pt x="1639" y="4478"/>
                    <a:pt x="1418" y="4100"/>
                    <a:pt x="1166" y="3690"/>
                  </a:cubicBezTo>
                  <a:cubicBezTo>
                    <a:pt x="1072" y="3533"/>
                    <a:pt x="977" y="3375"/>
                    <a:pt x="914" y="3218"/>
                  </a:cubicBezTo>
                  <a:cubicBezTo>
                    <a:pt x="757" y="2871"/>
                    <a:pt x="662" y="2525"/>
                    <a:pt x="757" y="2115"/>
                  </a:cubicBezTo>
                  <a:cubicBezTo>
                    <a:pt x="883" y="1422"/>
                    <a:pt x="1450" y="823"/>
                    <a:pt x="2174" y="697"/>
                  </a:cubicBezTo>
                  <a:cubicBezTo>
                    <a:pt x="2257" y="687"/>
                    <a:pt x="2342" y="682"/>
                    <a:pt x="2427" y="682"/>
                  </a:cubicBezTo>
                  <a:close/>
                  <a:moveTo>
                    <a:pt x="3151" y="5644"/>
                  </a:moveTo>
                  <a:lnTo>
                    <a:pt x="3151" y="6337"/>
                  </a:lnTo>
                  <a:lnTo>
                    <a:pt x="1733" y="6337"/>
                  </a:lnTo>
                  <a:lnTo>
                    <a:pt x="1733" y="5644"/>
                  </a:lnTo>
                  <a:close/>
                  <a:moveTo>
                    <a:pt x="3151" y="7061"/>
                  </a:moveTo>
                  <a:lnTo>
                    <a:pt x="3151" y="8983"/>
                  </a:lnTo>
                  <a:cubicBezTo>
                    <a:pt x="2915" y="8904"/>
                    <a:pt x="2671" y="8865"/>
                    <a:pt x="2430" y="8865"/>
                  </a:cubicBezTo>
                  <a:cubicBezTo>
                    <a:pt x="2190" y="8865"/>
                    <a:pt x="1954" y="8904"/>
                    <a:pt x="1733" y="8983"/>
                  </a:cubicBezTo>
                  <a:lnTo>
                    <a:pt x="1733" y="7061"/>
                  </a:lnTo>
                  <a:close/>
                  <a:moveTo>
                    <a:pt x="2442" y="9558"/>
                  </a:moveTo>
                  <a:cubicBezTo>
                    <a:pt x="2639" y="9558"/>
                    <a:pt x="2836" y="9598"/>
                    <a:pt x="3025" y="9676"/>
                  </a:cubicBezTo>
                  <a:lnTo>
                    <a:pt x="2427" y="10873"/>
                  </a:lnTo>
                  <a:lnTo>
                    <a:pt x="1859" y="9676"/>
                  </a:lnTo>
                  <a:cubicBezTo>
                    <a:pt x="2048" y="9598"/>
                    <a:pt x="2245" y="9558"/>
                    <a:pt x="2442" y="9558"/>
                  </a:cubicBezTo>
                  <a:close/>
                  <a:moveTo>
                    <a:pt x="2441" y="1"/>
                  </a:moveTo>
                  <a:cubicBezTo>
                    <a:pt x="2309" y="1"/>
                    <a:pt x="2178" y="12"/>
                    <a:pt x="2048" y="36"/>
                  </a:cubicBezTo>
                  <a:cubicBezTo>
                    <a:pt x="1072" y="193"/>
                    <a:pt x="221" y="1012"/>
                    <a:pt x="64" y="1989"/>
                  </a:cubicBezTo>
                  <a:cubicBezTo>
                    <a:pt x="1" y="2556"/>
                    <a:pt x="64" y="3060"/>
                    <a:pt x="316" y="3533"/>
                  </a:cubicBezTo>
                  <a:cubicBezTo>
                    <a:pt x="379" y="3753"/>
                    <a:pt x="505" y="3911"/>
                    <a:pt x="631" y="4068"/>
                  </a:cubicBezTo>
                  <a:cubicBezTo>
                    <a:pt x="820" y="4320"/>
                    <a:pt x="977" y="4604"/>
                    <a:pt x="1072" y="4888"/>
                  </a:cubicBezTo>
                  <a:lnTo>
                    <a:pt x="410" y="4888"/>
                  </a:lnTo>
                  <a:cubicBezTo>
                    <a:pt x="190" y="4888"/>
                    <a:pt x="32" y="5045"/>
                    <a:pt x="32" y="5234"/>
                  </a:cubicBezTo>
                  <a:cubicBezTo>
                    <a:pt x="32" y="5423"/>
                    <a:pt x="190" y="5581"/>
                    <a:pt x="410" y="5581"/>
                  </a:cubicBezTo>
                  <a:lnTo>
                    <a:pt x="1103" y="5581"/>
                  </a:lnTo>
                  <a:lnTo>
                    <a:pt x="1103" y="9487"/>
                  </a:lnTo>
                  <a:cubicBezTo>
                    <a:pt x="1103" y="9645"/>
                    <a:pt x="1103" y="9582"/>
                    <a:pt x="2206" y="11724"/>
                  </a:cubicBezTo>
                  <a:cubicBezTo>
                    <a:pt x="2301" y="11850"/>
                    <a:pt x="2395" y="11945"/>
                    <a:pt x="2521" y="11945"/>
                  </a:cubicBezTo>
                  <a:cubicBezTo>
                    <a:pt x="2647" y="11945"/>
                    <a:pt x="2773" y="11850"/>
                    <a:pt x="2836" y="11724"/>
                  </a:cubicBezTo>
                  <a:cubicBezTo>
                    <a:pt x="3939" y="9519"/>
                    <a:pt x="3939" y="9613"/>
                    <a:pt x="3939" y="9487"/>
                  </a:cubicBezTo>
                  <a:lnTo>
                    <a:pt x="3939" y="5581"/>
                  </a:lnTo>
                  <a:lnTo>
                    <a:pt x="4663" y="5581"/>
                  </a:lnTo>
                  <a:cubicBezTo>
                    <a:pt x="4852" y="5581"/>
                    <a:pt x="5010" y="5423"/>
                    <a:pt x="5010" y="5234"/>
                  </a:cubicBezTo>
                  <a:cubicBezTo>
                    <a:pt x="5010" y="5045"/>
                    <a:pt x="4852" y="4888"/>
                    <a:pt x="4663" y="4888"/>
                  </a:cubicBezTo>
                  <a:lnTo>
                    <a:pt x="3970" y="4888"/>
                  </a:lnTo>
                  <a:cubicBezTo>
                    <a:pt x="4065" y="4604"/>
                    <a:pt x="4254" y="4289"/>
                    <a:pt x="4443" y="4005"/>
                  </a:cubicBezTo>
                  <a:cubicBezTo>
                    <a:pt x="4411" y="3942"/>
                    <a:pt x="4506" y="3816"/>
                    <a:pt x="4569" y="3690"/>
                  </a:cubicBezTo>
                  <a:cubicBezTo>
                    <a:pt x="4821" y="3344"/>
                    <a:pt x="4915" y="2903"/>
                    <a:pt x="4915" y="2493"/>
                  </a:cubicBezTo>
                  <a:cubicBezTo>
                    <a:pt x="4915" y="1769"/>
                    <a:pt x="4600" y="1075"/>
                    <a:pt x="4065" y="603"/>
                  </a:cubicBezTo>
                  <a:cubicBezTo>
                    <a:pt x="3603" y="218"/>
                    <a:pt x="3017" y="1"/>
                    <a:pt x="2441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857;p76">
              <a:extLst>
                <a:ext uri="{FF2B5EF4-FFF2-40B4-BE49-F238E27FC236}">
                  <a16:creationId xmlns:a16="http://schemas.microsoft.com/office/drawing/2014/main" id="{0BE867CA-BAEA-4143-8094-7EFD289CC580}"/>
                </a:ext>
              </a:extLst>
            </p:cNvPr>
            <p:cNvSpPr/>
            <p:nvPr/>
          </p:nvSpPr>
          <p:spPr>
            <a:xfrm>
              <a:off x="-45804025" y="2755500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1040" y="725"/>
                  </a:lnTo>
                  <a:cubicBezTo>
                    <a:pt x="1261" y="725"/>
                    <a:pt x="1387" y="567"/>
                    <a:pt x="1387" y="378"/>
                  </a:cubicBezTo>
                  <a:cubicBezTo>
                    <a:pt x="1387" y="158"/>
                    <a:pt x="1261" y="0"/>
                    <a:pt x="104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858;p76">
              <a:extLst>
                <a:ext uri="{FF2B5EF4-FFF2-40B4-BE49-F238E27FC236}">
                  <a16:creationId xmlns:a16="http://schemas.microsoft.com/office/drawing/2014/main" id="{58E88DF9-6FF8-4082-945F-ABD41EE404ED}"/>
                </a:ext>
              </a:extLst>
            </p:cNvPr>
            <p:cNvSpPr/>
            <p:nvPr/>
          </p:nvSpPr>
          <p:spPr>
            <a:xfrm>
              <a:off x="-45998575" y="27555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693"/>
                    <a:pt x="1419" y="536"/>
                    <a:pt x="1419" y="378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859;p76">
              <a:extLst>
                <a:ext uri="{FF2B5EF4-FFF2-40B4-BE49-F238E27FC236}">
                  <a16:creationId xmlns:a16="http://schemas.microsoft.com/office/drawing/2014/main" id="{DCC1DD60-D07C-4D27-AB11-69C93FC3941B}"/>
                </a:ext>
              </a:extLst>
            </p:cNvPr>
            <p:cNvSpPr/>
            <p:nvPr/>
          </p:nvSpPr>
          <p:spPr>
            <a:xfrm>
              <a:off x="-45818200" y="2703175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991" y="1"/>
                  </a:moveTo>
                  <a:cubicBezTo>
                    <a:pt x="930" y="1"/>
                    <a:pt x="870" y="15"/>
                    <a:pt x="820" y="45"/>
                  </a:cubicBezTo>
                  <a:lnTo>
                    <a:pt x="252" y="423"/>
                  </a:lnTo>
                  <a:cubicBezTo>
                    <a:pt x="95" y="486"/>
                    <a:pt x="0" y="738"/>
                    <a:pt x="126" y="896"/>
                  </a:cubicBezTo>
                  <a:cubicBezTo>
                    <a:pt x="205" y="994"/>
                    <a:pt x="309" y="1044"/>
                    <a:pt x="414" y="1044"/>
                  </a:cubicBezTo>
                  <a:cubicBezTo>
                    <a:pt x="476" y="1044"/>
                    <a:pt x="540" y="1026"/>
                    <a:pt x="599" y="990"/>
                  </a:cubicBezTo>
                  <a:lnTo>
                    <a:pt x="1166" y="644"/>
                  </a:lnTo>
                  <a:cubicBezTo>
                    <a:pt x="1324" y="581"/>
                    <a:pt x="1418" y="329"/>
                    <a:pt x="1292" y="171"/>
                  </a:cubicBezTo>
                  <a:cubicBezTo>
                    <a:pt x="1249" y="64"/>
                    <a:pt x="1119" y="1"/>
                    <a:pt x="991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60;p76">
              <a:extLst>
                <a:ext uri="{FF2B5EF4-FFF2-40B4-BE49-F238E27FC236}">
                  <a16:creationId xmlns:a16="http://schemas.microsoft.com/office/drawing/2014/main" id="{BD00C788-7F58-494D-866A-DF79DBE33981}"/>
                </a:ext>
              </a:extLst>
            </p:cNvPr>
            <p:cNvSpPr/>
            <p:nvPr/>
          </p:nvSpPr>
          <p:spPr>
            <a:xfrm>
              <a:off x="-45984400" y="2799050"/>
              <a:ext cx="35475" cy="26100"/>
            </a:xfrm>
            <a:custGeom>
              <a:avLst/>
              <a:gdLst/>
              <a:ahLst/>
              <a:cxnLst/>
              <a:rect l="l" t="t" r="r" b="b"/>
              <a:pathLst>
                <a:path w="1419" h="1044" extrusionOk="0">
                  <a:moveTo>
                    <a:pt x="1014" y="1"/>
                  </a:moveTo>
                  <a:cubicBezTo>
                    <a:pt x="947" y="1"/>
                    <a:pt x="879" y="18"/>
                    <a:pt x="820" y="54"/>
                  </a:cubicBezTo>
                  <a:lnTo>
                    <a:pt x="221" y="400"/>
                  </a:lnTo>
                  <a:cubicBezTo>
                    <a:pt x="64" y="463"/>
                    <a:pt x="1" y="716"/>
                    <a:pt x="95" y="873"/>
                  </a:cubicBezTo>
                  <a:cubicBezTo>
                    <a:pt x="160" y="980"/>
                    <a:pt x="282" y="1043"/>
                    <a:pt x="403" y="1043"/>
                  </a:cubicBezTo>
                  <a:cubicBezTo>
                    <a:pt x="461" y="1043"/>
                    <a:pt x="517" y="1029"/>
                    <a:pt x="568" y="999"/>
                  </a:cubicBezTo>
                  <a:lnTo>
                    <a:pt x="1167" y="621"/>
                  </a:lnTo>
                  <a:cubicBezTo>
                    <a:pt x="1324" y="558"/>
                    <a:pt x="1419" y="306"/>
                    <a:pt x="1293" y="148"/>
                  </a:cubicBezTo>
                  <a:cubicBezTo>
                    <a:pt x="1234" y="50"/>
                    <a:pt x="1125" y="1"/>
                    <a:pt x="1014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61;p76">
              <a:extLst>
                <a:ext uri="{FF2B5EF4-FFF2-40B4-BE49-F238E27FC236}">
                  <a16:creationId xmlns:a16="http://schemas.microsoft.com/office/drawing/2014/main" id="{7D7A2C2A-702C-4693-9E60-A9E48EEE4573}"/>
                </a:ext>
              </a:extLst>
            </p:cNvPr>
            <p:cNvSpPr/>
            <p:nvPr/>
          </p:nvSpPr>
          <p:spPr>
            <a:xfrm>
              <a:off x="-45815850" y="2799050"/>
              <a:ext cx="33900" cy="25750"/>
            </a:xfrm>
            <a:custGeom>
              <a:avLst/>
              <a:gdLst/>
              <a:ahLst/>
              <a:cxnLst/>
              <a:rect l="l" t="t" r="r" b="b"/>
              <a:pathLst>
                <a:path w="1356" h="1030" extrusionOk="0">
                  <a:moveTo>
                    <a:pt x="343" y="1"/>
                  </a:moveTo>
                  <a:cubicBezTo>
                    <a:pt x="231" y="1"/>
                    <a:pt x="123" y="50"/>
                    <a:pt x="64" y="148"/>
                  </a:cubicBezTo>
                  <a:cubicBezTo>
                    <a:pt x="1" y="306"/>
                    <a:pt x="32" y="558"/>
                    <a:pt x="190" y="621"/>
                  </a:cubicBezTo>
                  <a:lnTo>
                    <a:pt x="789" y="999"/>
                  </a:lnTo>
                  <a:cubicBezTo>
                    <a:pt x="838" y="1019"/>
                    <a:pt x="895" y="1029"/>
                    <a:pt x="951" y="1029"/>
                  </a:cubicBezTo>
                  <a:cubicBezTo>
                    <a:pt x="1073" y="1029"/>
                    <a:pt x="1197" y="981"/>
                    <a:pt x="1261" y="873"/>
                  </a:cubicBezTo>
                  <a:cubicBezTo>
                    <a:pt x="1356" y="716"/>
                    <a:pt x="1293" y="526"/>
                    <a:pt x="1135" y="400"/>
                  </a:cubicBezTo>
                  <a:lnTo>
                    <a:pt x="537" y="54"/>
                  </a:lnTo>
                  <a:cubicBezTo>
                    <a:pt x="477" y="18"/>
                    <a:pt x="410" y="1"/>
                    <a:pt x="343" y="1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62;p76">
              <a:extLst>
                <a:ext uri="{FF2B5EF4-FFF2-40B4-BE49-F238E27FC236}">
                  <a16:creationId xmlns:a16="http://schemas.microsoft.com/office/drawing/2014/main" id="{E153DACE-84F0-42F9-9BC8-B0E7F3034563}"/>
                </a:ext>
              </a:extLst>
            </p:cNvPr>
            <p:cNvSpPr/>
            <p:nvPr/>
          </p:nvSpPr>
          <p:spPr>
            <a:xfrm>
              <a:off x="-45983600" y="2702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98" y="0"/>
                  </a:moveTo>
                  <a:cubicBezTo>
                    <a:pt x="269" y="0"/>
                    <a:pt x="138" y="49"/>
                    <a:pt x="95" y="157"/>
                  </a:cubicBezTo>
                  <a:cubicBezTo>
                    <a:pt x="0" y="314"/>
                    <a:pt x="32" y="535"/>
                    <a:pt x="189" y="629"/>
                  </a:cubicBezTo>
                  <a:lnTo>
                    <a:pt x="788" y="976"/>
                  </a:lnTo>
                  <a:cubicBezTo>
                    <a:pt x="839" y="1006"/>
                    <a:pt x="899" y="1020"/>
                    <a:pt x="959" y="1020"/>
                  </a:cubicBezTo>
                  <a:cubicBezTo>
                    <a:pt x="1088" y="1020"/>
                    <a:pt x="1218" y="957"/>
                    <a:pt x="1261" y="850"/>
                  </a:cubicBezTo>
                  <a:cubicBezTo>
                    <a:pt x="1387" y="692"/>
                    <a:pt x="1292" y="503"/>
                    <a:pt x="1135" y="377"/>
                  </a:cubicBezTo>
                  <a:lnTo>
                    <a:pt x="567" y="31"/>
                  </a:lnTo>
                  <a:cubicBezTo>
                    <a:pt x="518" y="11"/>
                    <a:pt x="458" y="0"/>
                    <a:pt x="398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59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>
            <a:spLocks noGrp="1"/>
          </p:cNvSpPr>
          <p:nvPr>
            <p:ph type="subTitle" idx="1"/>
          </p:nvPr>
        </p:nvSpPr>
        <p:spPr>
          <a:xfrm>
            <a:off x="4486349" y="3501711"/>
            <a:ext cx="415792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Los MOOC son masivos en el entendido que se ofrecen para una gran audiencia interesada en un tema, incluso llegan a contar con millones de personas inscritas. El adjetivo de abierto apela al modo de inscripción, al material para el fomento de la capacidad de e-learning, al trabajo compartido y a tomar el curso sin pagar, salvo en los casos que exista un cobro por la certificación del  mismo. </a:t>
            </a:r>
            <a:endParaRPr lang="en-US" sz="11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DD0802-33BF-4AC2-8D47-797E021D6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6"/>
          <a:stretch/>
        </p:blipFill>
        <p:spPr>
          <a:xfrm>
            <a:off x="308345" y="489836"/>
            <a:ext cx="4263655" cy="18493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3571295" y="322114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425883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Objetivos de los MOOCs</a:t>
            </a:r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2750107" y="1990558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MOOC están diseñados para ampliar el acceso a cursos de calidad entre un gran número de personas alrededor del mundo.</a:t>
            </a:r>
            <a:endParaRPr dirty="0"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800154" y="2174458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Asegurar el acceso a conjuntos de datos que provean oportunidades de aprendizaje en línea.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6"/>
          </p:nvPr>
        </p:nvSpPr>
        <p:spPr>
          <a:xfrm>
            <a:off x="3786900" y="4358710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Hacer asequible, atractiva y eficaz la educación superior.</a:t>
            </a:r>
            <a:endParaRPr lang="en-US" dirty="0"/>
          </a:p>
        </p:txBody>
      </p:sp>
      <p:pic>
        <p:nvPicPr>
          <p:cNvPr id="9" name="Gráfico 8" descr="Conexiones">
            <a:extLst>
              <a:ext uri="{FF2B5EF4-FFF2-40B4-BE49-F238E27FC236}">
                <a16:creationId xmlns:a16="http://schemas.microsoft.com/office/drawing/2014/main" id="{E5C7FD88-2DE7-403C-8EC6-8C110E009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2074" y="1230706"/>
            <a:ext cx="849714" cy="849714"/>
          </a:xfrm>
          <a:prstGeom prst="rect">
            <a:avLst/>
          </a:prstGeom>
        </p:spPr>
      </p:pic>
      <p:pic>
        <p:nvPicPr>
          <p:cNvPr id="11" name="Gráfico 10" descr="Internet">
            <a:extLst>
              <a:ext uri="{FF2B5EF4-FFF2-40B4-BE49-F238E27FC236}">
                <a16:creationId xmlns:a16="http://schemas.microsoft.com/office/drawing/2014/main" id="{F8583043-6CEF-4DC1-A70A-3AB2DF609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7767" y="1304858"/>
            <a:ext cx="914400" cy="914400"/>
          </a:xfrm>
          <a:prstGeom prst="rect">
            <a:avLst/>
          </a:prstGeom>
        </p:spPr>
      </p:pic>
      <p:pic>
        <p:nvPicPr>
          <p:cNvPr id="13" name="Gráfico 12" descr="Imágenes">
            <a:extLst>
              <a:ext uri="{FF2B5EF4-FFF2-40B4-BE49-F238E27FC236}">
                <a16:creationId xmlns:a16="http://schemas.microsoft.com/office/drawing/2014/main" id="{76F86CDB-A76D-4FF9-A64C-BCE53EC05B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0306" y="3531064"/>
            <a:ext cx="708893" cy="7088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/>
          <p:cNvSpPr/>
          <p:nvPr/>
        </p:nvSpPr>
        <p:spPr>
          <a:xfrm rot="5400000">
            <a:off x="3571295" y="322114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099" y="507400"/>
            <a:ext cx="425883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Objetivos de los MOOCs</a:t>
            </a:r>
          </a:p>
        </p:txBody>
      </p:sp>
      <p:sp>
        <p:nvSpPr>
          <p:cNvPr id="345" name="Google Shape;345;p47"/>
          <p:cNvSpPr txBox="1">
            <a:spLocks noGrp="1"/>
          </p:cNvSpPr>
          <p:nvPr>
            <p:ph type="subTitle" idx="1"/>
          </p:nvPr>
        </p:nvSpPr>
        <p:spPr>
          <a:xfrm>
            <a:off x="2750107" y="1990558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 un puente entre la educación informal (que contempla intereses y necesidades propias) y la educación formal.</a:t>
            </a:r>
            <a:endParaRPr dirty="0"/>
          </a:p>
        </p:txBody>
      </p:sp>
      <p:sp>
        <p:nvSpPr>
          <p:cNvPr id="347" name="Google Shape;347;p47"/>
          <p:cNvSpPr txBox="1">
            <a:spLocks noGrp="1"/>
          </p:cNvSpPr>
          <p:nvPr>
            <p:ph type="subTitle" idx="4"/>
          </p:nvPr>
        </p:nvSpPr>
        <p:spPr>
          <a:xfrm>
            <a:off x="4800154" y="2174458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Permitir el aprendizaje de los cursos en la lengua preferida sin restricciones o regulaciones.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6"/>
          </p:nvPr>
        </p:nvSpPr>
        <p:spPr>
          <a:xfrm>
            <a:off x="3786900" y="4175868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el aprendizaje por medio de la autoevaluación y la evaluación por pares</a:t>
            </a:r>
            <a:endParaRPr lang="en-US" dirty="0"/>
          </a:p>
        </p:txBody>
      </p:sp>
      <p:pic>
        <p:nvPicPr>
          <p:cNvPr id="5" name="Gráfico 4" descr="Libro abierto">
            <a:extLst>
              <a:ext uri="{FF2B5EF4-FFF2-40B4-BE49-F238E27FC236}">
                <a16:creationId xmlns:a16="http://schemas.microsoft.com/office/drawing/2014/main" id="{FFE7B9A0-D42C-4C37-BF51-05EEFB037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153" y="1203740"/>
            <a:ext cx="997685" cy="997685"/>
          </a:xfrm>
          <a:prstGeom prst="rect">
            <a:avLst/>
          </a:prstGeom>
        </p:spPr>
      </p:pic>
      <p:pic>
        <p:nvPicPr>
          <p:cNvPr id="3" name="Gráfico 2" descr="Vínculo">
            <a:extLst>
              <a:ext uri="{FF2B5EF4-FFF2-40B4-BE49-F238E27FC236}">
                <a16:creationId xmlns:a16="http://schemas.microsoft.com/office/drawing/2014/main" id="{1E538CD4-493D-491B-BA58-00E013D2C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3788" y="1438241"/>
            <a:ext cx="380437" cy="380437"/>
          </a:xfrm>
          <a:prstGeom prst="rect">
            <a:avLst/>
          </a:prstGeom>
        </p:spPr>
      </p:pic>
      <p:grpSp>
        <p:nvGrpSpPr>
          <p:cNvPr id="13" name="Google Shape;7007;p78">
            <a:extLst>
              <a:ext uri="{FF2B5EF4-FFF2-40B4-BE49-F238E27FC236}">
                <a16:creationId xmlns:a16="http://schemas.microsoft.com/office/drawing/2014/main" id="{D2850F19-103D-4798-8447-D96FD9905EEE}"/>
              </a:ext>
            </a:extLst>
          </p:cNvPr>
          <p:cNvGrpSpPr/>
          <p:nvPr/>
        </p:nvGrpSpPr>
        <p:grpSpPr>
          <a:xfrm>
            <a:off x="5244364" y="1437634"/>
            <a:ext cx="681779" cy="679871"/>
            <a:chOff x="2821450" y="2957850"/>
            <a:chExt cx="259275" cy="258550"/>
          </a:xfrm>
        </p:grpSpPr>
        <p:sp>
          <p:nvSpPr>
            <p:cNvPr id="14" name="Google Shape;7008;p78">
              <a:extLst>
                <a:ext uri="{FF2B5EF4-FFF2-40B4-BE49-F238E27FC236}">
                  <a16:creationId xmlns:a16="http://schemas.microsoft.com/office/drawing/2014/main" id="{9A5B806A-CD4F-4792-876C-B8063E983FEE}"/>
                </a:ext>
              </a:extLst>
            </p:cNvPr>
            <p:cNvSpPr/>
            <p:nvPr/>
          </p:nvSpPr>
          <p:spPr>
            <a:xfrm>
              <a:off x="2821450" y="3080500"/>
              <a:ext cx="259275" cy="135900"/>
            </a:xfrm>
            <a:custGeom>
              <a:avLst/>
              <a:gdLst/>
              <a:ahLst/>
              <a:cxnLst/>
              <a:rect l="l" t="t" r="r" b="b"/>
              <a:pathLst>
                <a:path w="10371" h="5436" extrusionOk="0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09;p78">
              <a:extLst>
                <a:ext uri="{FF2B5EF4-FFF2-40B4-BE49-F238E27FC236}">
                  <a16:creationId xmlns:a16="http://schemas.microsoft.com/office/drawing/2014/main" id="{A0FA1DD7-F94B-4DD8-9035-74F665CF83B6}"/>
                </a:ext>
              </a:extLst>
            </p:cNvPr>
            <p:cNvSpPr/>
            <p:nvPr/>
          </p:nvSpPr>
          <p:spPr>
            <a:xfrm>
              <a:off x="2831900" y="2957850"/>
              <a:ext cx="228625" cy="106350"/>
            </a:xfrm>
            <a:custGeom>
              <a:avLst/>
              <a:gdLst/>
              <a:ahLst/>
              <a:cxnLst/>
              <a:rect l="l" t="t" r="r" b="b"/>
              <a:pathLst>
                <a:path w="9145" h="4254" extrusionOk="0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10;p78">
              <a:extLst>
                <a:ext uri="{FF2B5EF4-FFF2-40B4-BE49-F238E27FC236}">
                  <a16:creationId xmlns:a16="http://schemas.microsoft.com/office/drawing/2014/main" id="{57E8BE05-7F04-49E0-967C-EECD54A752FF}"/>
                </a:ext>
              </a:extLst>
            </p:cNvPr>
            <p:cNvSpPr/>
            <p:nvPr/>
          </p:nvSpPr>
          <p:spPr>
            <a:xfrm>
              <a:off x="3024600" y="2966925"/>
              <a:ext cx="29875" cy="58497"/>
            </a:xfrm>
            <a:custGeom>
              <a:avLst/>
              <a:gdLst/>
              <a:ahLst/>
              <a:cxnLst/>
              <a:rect l="l" t="t" r="r" b="b"/>
              <a:pathLst>
                <a:path w="1195" h="2376" extrusionOk="0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grpSp>
        <p:nvGrpSpPr>
          <p:cNvPr id="17" name="Google Shape;8744;p83">
            <a:extLst>
              <a:ext uri="{FF2B5EF4-FFF2-40B4-BE49-F238E27FC236}">
                <a16:creationId xmlns:a16="http://schemas.microsoft.com/office/drawing/2014/main" id="{D813C797-06E0-46F8-A1E7-D1E2798FE0AE}"/>
              </a:ext>
            </a:extLst>
          </p:cNvPr>
          <p:cNvGrpSpPr/>
          <p:nvPr/>
        </p:nvGrpSpPr>
        <p:grpSpPr>
          <a:xfrm>
            <a:off x="4388695" y="3523454"/>
            <a:ext cx="597568" cy="591314"/>
            <a:chOff x="1049375" y="2318350"/>
            <a:chExt cx="298525" cy="295400"/>
          </a:xfrm>
        </p:grpSpPr>
        <p:sp>
          <p:nvSpPr>
            <p:cNvPr id="18" name="Google Shape;8745;p83">
              <a:extLst>
                <a:ext uri="{FF2B5EF4-FFF2-40B4-BE49-F238E27FC236}">
                  <a16:creationId xmlns:a16="http://schemas.microsoft.com/office/drawing/2014/main" id="{EF71E1B4-E32B-4F9F-9F96-27A8CD5CEF7D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46;p83">
              <a:extLst>
                <a:ext uri="{FF2B5EF4-FFF2-40B4-BE49-F238E27FC236}">
                  <a16:creationId xmlns:a16="http://schemas.microsoft.com/office/drawing/2014/main" id="{F9F75A0D-7849-408B-9870-813741F7EAFC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47;p83">
              <a:extLst>
                <a:ext uri="{FF2B5EF4-FFF2-40B4-BE49-F238E27FC236}">
                  <a16:creationId xmlns:a16="http://schemas.microsoft.com/office/drawing/2014/main" id="{BAF8073F-FE9D-4417-842F-16FFE2C74B4C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48;p83">
              <a:extLst>
                <a:ext uri="{FF2B5EF4-FFF2-40B4-BE49-F238E27FC236}">
                  <a16:creationId xmlns:a16="http://schemas.microsoft.com/office/drawing/2014/main" id="{0472DB7E-2A19-418C-83A9-1E1249949247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501114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962</Words>
  <Application>Microsoft Office PowerPoint</Application>
  <PresentationFormat>Presentación en pantalla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Righteous</vt:lpstr>
      <vt:lpstr>Fira Sans Extra Condensed Medium</vt:lpstr>
      <vt:lpstr>Arial</vt:lpstr>
      <vt:lpstr>Squada One</vt:lpstr>
      <vt:lpstr>Roboto Condensed Light</vt:lpstr>
      <vt:lpstr>Tech Startup by Slidesgo</vt:lpstr>
      <vt:lpstr>MOOC</vt:lpstr>
      <vt:lpstr>MOOC</vt:lpstr>
      <vt:lpstr>¿EN QUÉ SE BASAN? </vt:lpstr>
      <vt:lpstr>Presentación de PowerPoint</vt:lpstr>
      <vt:lpstr>CARACTERÍSTICAS TEÓRICAS COMUNES</vt:lpstr>
      <vt:lpstr>CARACTERÍSTICAS TEÓRICAS COMUNES</vt:lpstr>
      <vt:lpstr>Presentación de PowerPoint</vt:lpstr>
      <vt:lpstr>Objetivos de los MOOCs</vt:lpstr>
      <vt:lpstr>Objetivos de los MOOCs</vt:lpstr>
      <vt:lpstr>OPORTUNIDADES Y DESAFÍO</vt:lpstr>
      <vt:lpstr>OPORTUNIDADES Y DESAFÍO</vt:lpstr>
      <vt:lpstr>Ejemplo de algunas plataformas MOOC</vt:lpstr>
      <vt:lpstr>SPOC</vt:lpstr>
      <vt:lpstr>COOC</vt:lpstr>
      <vt:lpstr>NOOC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MOOC</dc:title>
  <cp:lastModifiedBy>Luisa Fernanda</cp:lastModifiedBy>
  <cp:revision>28</cp:revision>
  <dcterms:modified xsi:type="dcterms:W3CDTF">2020-10-20T21:41:45Z</dcterms:modified>
</cp:coreProperties>
</file>