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2" r:id="rId3"/>
    <p:sldId id="267" r:id="rId4"/>
    <p:sldId id="284" r:id="rId5"/>
    <p:sldId id="283" r:id="rId6"/>
    <p:sldId id="286" r:id="rId7"/>
    <p:sldId id="290" r:id="rId8"/>
    <p:sldId id="287" r:id="rId9"/>
    <p:sldId id="288" r:id="rId10"/>
    <p:sldId id="268" r:id="rId11"/>
    <p:sldId id="269" r:id="rId12"/>
    <p:sldId id="270" r:id="rId13"/>
    <p:sldId id="271" r:id="rId14"/>
    <p:sldId id="302" r:id="rId15"/>
    <p:sldId id="303" r:id="rId16"/>
    <p:sldId id="289" r:id="rId17"/>
    <p:sldId id="285" r:id="rId18"/>
    <p:sldId id="292" r:id="rId19"/>
    <p:sldId id="291" r:id="rId20"/>
    <p:sldId id="293" r:id="rId21"/>
    <p:sldId id="304" r:id="rId22"/>
    <p:sldId id="294" r:id="rId23"/>
    <p:sldId id="295" r:id="rId24"/>
    <p:sldId id="296" r:id="rId25"/>
    <p:sldId id="297" r:id="rId26"/>
    <p:sldId id="300" r:id="rId27"/>
    <p:sldId id="298" r:id="rId28"/>
    <p:sldId id="301" r:id="rId29"/>
    <p:sldId id="29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84045" autoAdjust="0"/>
  </p:normalViewPr>
  <p:slideViewPr>
    <p:cSldViewPr snapToGrid="0">
      <p:cViewPr>
        <p:scale>
          <a:sx n="19" d="100"/>
          <a:sy n="19" d="100"/>
        </p:scale>
        <p:origin x="174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5ABE1-5A24-4088-80CD-F3C3864EA66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C533F-F5DF-420B-91C7-FF3549289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interesting feature of such graphs is that</a:t>
            </a:r>
            <a:r>
              <a:rPr lang="en-US" baseline="0" dirty="0"/>
              <a:t> for any inner node the in flow is equal to the out flow. &lt;&gt;</a:t>
            </a:r>
          </a:p>
          <a:p>
            <a:endParaRPr lang="en-US" baseline="0" dirty="0"/>
          </a:p>
          <a:p>
            <a:r>
              <a:rPr lang="en-US" sz="1200" dirty="0"/>
              <a:t>The best representation is ordering the nodes in a straight line, such that to minimize the total weight of all feedback arcs.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1230-FF90-4A51-BEEE-539C67F01C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5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Opposite</a:t>
            </a:r>
            <a:r>
              <a:rPr lang="mk-MK" dirty="0"/>
              <a:t> -спротивни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C533F-F5DF-420B-91C7-FF35492890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9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see what we can expect</a:t>
            </a:r>
            <a:r>
              <a:rPr lang="en-US" baseline="0" dirty="0"/>
              <a:t> about minimal weight of feedback edges, we will analyze minimal path vectors of level equal to the max flow- minimal </a:t>
            </a:r>
            <a:r>
              <a:rPr lang="en-US" baseline="0"/>
              <a:t>weight function </a:t>
            </a:r>
            <a:r>
              <a:rPr lang="en-US" baseline="0" dirty="0"/>
              <a:t>that allow flow 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1230-FF90-4A51-BEEE-539C67F01C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1230-FF90-4A51-BEEE-539C67F01C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6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Broken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1230-FF90-4A51-BEEE-539C67F01C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59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interesting feature</a:t>
            </a:r>
            <a:r>
              <a:rPr lang="en-US" baseline="0" dirty="0"/>
              <a:t> is that the rest of the graph is a collection of simple cycles &lt;&gt;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1230-FF90-4A51-BEEE-539C67F01C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1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if we</a:t>
            </a:r>
            <a:r>
              <a:rPr lang="en-US" baseline="0" dirty="0"/>
              <a:t> delete that cycles we will obtain min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1230-FF90-4A51-BEEE-539C67F01C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2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if we</a:t>
            </a:r>
            <a:r>
              <a:rPr lang="en-US" baseline="0" dirty="0"/>
              <a:t> delete that cycles we will obtain min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1230-FF90-4A51-BEEE-539C67F01C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0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if we</a:t>
            </a:r>
            <a:r>
              <a:rPr lang="en-US" baseline="0" dirty="0"/>
              <a:t> delete that cycles we will obtain min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71230-FF90-4A51-BEEE-539C67F01C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9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D1E693-8AE1-4359-8C11-DFEAF94445D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6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693-8AE1-4359-8C11-DFEAF94445D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D1E693-8AE1-4359-8C11-DFEAF94445D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9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693-8AE1-4359-8C11-DFEAF94445D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0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D1E693-8AE1-4359-8C11-DFEAF94445D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693-8AE1-4359-8C11-DFEAF94445D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3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693-8AE1-4359-8C11-DFEAF94445D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5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693-8AE1-4359-8C11-DFEAF94445D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6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693-8AE1-4359-8C11-DFEAF94445D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2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D1E693-8AE1-4359-8C11-DFEAF94445D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E693-8AE1-4359-8C11-DFEAF94445D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0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D1E693-8AE1-4359-8C11-DFEAF94445D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124B1B-CE88-4888-A50D-AFE6F6AAE0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19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76D1-C4C3-4B6C-A259-E255DAC1B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Efficient Algorithm for Finding all Minimal Path Vectors in Two-terminal Flow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4F511-4603-4260-8195-05287E08F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Marija </a:t>
            </a:r>
            <a:r>
              <a:rPr lang="en-US" dirty="0" err="1"/>
              <a:t>Mihova</a:t>
            </a:r>
            <a:r>
              <a:rPr lang="en-US" dirty="0"/>
              <a:t>, Faculty of computer sciences and engineering, Ss. Cyril and Methodious, Skopje</a:t>
            </a:r>
          </a:p>
        </p:txBody>
      </p:sp>
    </p:spTree>
    <p:extLst>
      <p:ext uri="{BB962C8B-B14F-4D97-AF65-F5344CB8AC3E}">
        <p14:creationId xmlns:p14="http://schemas.microsoft.com/office/powerpoint/2010/main" val="229491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d-MP and flow function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6657682" y="420902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6133592" y="5130593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8500284" y="418389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6651580" y="3078694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64" name="Curved Connector 63"/>
          <p:cNvCxnSpPr>
            <a:stCxn id="61" idx="6"/>
            <a:endCxn id="60" idx="4"/>
          </p:cNvCxnSpPr>
          <p:nvPr/>
        </p:nvCxnSpPr>
        <p:spPr bwMode="auto">
          <a:xfrm flipV="1">
            <a:off x="6618047" y="470042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7290614" y="3696284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66" name="Curved Connector 65"/>
          <p:cNvCxnSpPr>
            <a:stCxn id="60" idx="0"/>
            <a:endCxn id="63" idx="4"/>
          </p:cNvCxnSpPr>
          <p:nvPr/>
        </p:nvCxnSpPr>
        <p:spPr bwMode="auto">
          <a:xfrm rot="16200000" flipV="1">
            <a:off x="6602992" y="3894639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Curved Connector 66"/>
          <p:cNvCxnSpPr>
            <a:stCxn id="60" idx="6"/>
            <a:endCxn id="62" idx="2"/>
          </p:cNvCxnSpPr>
          <p:nvPr/>
        </p:nvCxnSpPr>
        <p:spPr bwMode="auto">
          <a:xfrm flipV="1">
            <a:off x="7177080" y="444596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4724844" y="427031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10365396" y="423039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70" name="Curved Connector 69"/>
          <p:cNvCxnSpPr>
            <a:stCxn id="62" idx="3"/>
            <a:endCxn id="61" idx="6"/>
          </p:cNvCxnSpPr>
          <p:nvPr/>
        </p:nvCxnSpPr>
        <p:spPr bwMode="auto">
          <a:xfrm rot="5400000">
            <a:off x="7220561" y="4028773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8433669" y="3506805"/>
            <a:ext cx="4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18047" y="4788324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94499" y="507978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4" name="Curved Connector 73"/>
          <p:cNvCxnSpPr>
            <a:stCxn id="63" idx="5"/>
            <a:endCxn id="62" idx="2"/>
          </p:cNvCxnSpPr>
          <p:nvPr/>
        </p:nvCxnSpPr>
        <p:spPr bwMode="auto">
          <a:xfrm rot="16200000" flipH="1">
            <a:off x="7333218" y="3278902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9608628" y="413463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6" name="Curved Connector 75"/>
          <p:cNvCxnSpPr>
            <a:stCxn id="62" idx="6"/>
            <a:endCxn id="69" idx="2"/>
          </p:cNvCxnSpPr>
          <p:nvPr/>
        </p:nvCxnSpPr>
        <p:spPr bwMode="auto">
          <a:xfrm>
            <a:off x="8995434" y="4445969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7316502" y="4462352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8" name="Curved Connector 77"/>
          <p:cNvCxnSpPr>
            <a:stCxn id="68" idx="0"/>
            <a:endCxn id="63" idx="2"/>
          </p:cNvCxnSpPr>
          <p:nvPr/>
        </p:nvCxnSpPr>
        <p:spPr bwMode="auto">
          <a:xfrm rot="5400000" flipH="1" flipV="1">
            <a:off x="5322664" y="294140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443464" y="3156161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0" name="Curved Connector 79"/>
          <p:cNvCxnSpPr>
            <a:stCxn id="68" idx="6"/>
            <a:endCxn id="60" idx="2"/>
          </p:cNvCxnSpPr>
          <p:nvPr/>
        </p:nvCxnSpPr>
        <p:spPr bwMode="auto">
          <a:xfrm flipV="1">
            <a:off x="5144337" y="4454725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Curved Connector 80"/>
          <p:cNvCxnSpPr>
            <a:stCxn id="62" idx="0"/>
            <a:endCxn id="63" idx="6"/>
          </p:cNvCxnSpPr>
          <p:nvPr/>
        </p:nvCxnSpPr>
        <p:spPr bwMode="auto">
          <a:xfrm rot="16200000" flipV="1">
            <a:off x="7538304" y="2974335"/>
            <a:ext cx="854414" cy="156469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6647552" y="362815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80606" y="407070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4" name="Curved Connector 83"/>
          <p:cNvCxnSpPr>
            <a:stCxn id="63" idx="6"/>
            <a:endCxn id="69" idx="0"/>
          </p:cNvCxnSpPr>
          <p:nvPr/>
        </p:nvCxnSpPr>
        <p:spPr bwMode="auto">
          <a:xfrm>
            <a:off x="7183163" y="3329476"/>
            <a:ext cx="3412822" cy="900922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14346" y="4894481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6" name="Curved Connector 85"/>
          <p:cNvCxnSpPr>
            <a:stCxn id="68" idx="4"/>
            <a:endCxn id="61" idx="2"/>
          </p:cNvCxnSpPr>
          <p:nvPr/>
        </p:nvCxnSpPr>
        <p:spPr bwMode="auto">
          <a:xfrm rot="16200000" flipH="1">
            <a:off x="5166399" y="441381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9052587" y="318052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8" name="Curved Connector 87"/>
          <p:cNvCxnSpPr/>
          <p:nvPr/>
        </p:nvCxnSpPr>
        <p:spPr bwMode="auto">
          <a:xfrm rot="16200000" flipH="1">
            <a:off x="5081065" y="448192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3" name="Curved Connector 92"/>
          <p:cNvCxnSpPr/>
          <p:nvPr/>
        </p:nvCxnSpPr>
        <p:spPr bwMode="auto">
          <a:xfrm flipV="1">
            <a:off x="6717834" y="4734474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4" name="Curved Connector 93"/>
          <p:cNvCxnSpPr/>
          <p:nvPr/>
        </p:nvCxnSpPr>
        <p:spPr bwMode="auto">
          <a:xfrm flipV="1">
            <a:off x="7177080" y="4519436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5" name="Curved Connector 94"/>
          <p:cNvCxnSpPr/>
          <p:nvPr/>
        </p:nvCxnSpPr>
        <p:spPr bwMode="auto">
          <a:xfrm>
            <a:off x="8995434" y="4519436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6" name="Curved Connector 95"/>
          <p:cNvCxnSpPr/>
          <p:nvPr/>
        </p:nvCxnSpPr>
        <p:spPr bwMode="auto">
          <a:xfrm flipV="1">
            <a:off x="5100063" y="4380469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7" name="Curved Connector 96"/>
          <p:cNvCxnSpPr/>
          <p:nvPr/>
        </p:nvCxnSpPr>
        <p:spPr bwMode="auto">
          <a:xfrm flipV="1">
            <a:off x="7177080" y="4368124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8" name="Curved Connector 97"/>
          <p:cNvCxnSpPr/>
          <p:nvPr/>
        </p:nvCxnSpPr>
        <p:spPr bwMode="auto">
          <a:xfrm>
            <a:off x="8995434" y="4368124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9" name="Curved Connector 98"/>
          <p:cNvCxnSpPr/>
          <p:nvPr/>
        </p:nvCxnSpPr>
        <p:spPr bwMode="auto">
          <a:xfrm rot="5400000" flipH="1" flipV="1">
            <a:off x="5248778" y="286898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2" name="Curved Connector 101"/>
          <p:cNvCxnSpPr/>
          <p:nvPr/>
        </p:nvCxnSpPr>
        <p:spPr bwMode="auto">
          <a:xfrm>
            <a:off x="7274178" y="3256424"/>
            <a:ext cx="3412822" cy="900922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3" name="Curved Connector 102"/>
          <p:cNvCxnSpPr/>
          <p:nvPr/>
        </p:nvCxnSpPr>
        <p:spPr bwMode="auto">
          <a:xfrm rot="5400000" flipH="1" flipV="1">
            <a:off x="5401178" y="302138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5" name="Curved Connector 104"/>
          <p:cNvCxnSpPr/>
          <p:nvPr/>
        </p:nvCxnSpPr>
        <p:spPr bwMode="auto">
          <a:xfrm rot="16200000" flipH="1">
            <a:off x="7367467" y="3192983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6" name="Curved Connector 105"/>
          <p:cNvCxnSpPr/>
          <p:nvPr/>
        </p:nvCxnSpPr>
        <p:spPr bwMode="auto">
          <a:xfrm>
            <a:off x="8980589" y="4282901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>
                <a:off x="341652" y="2854289"/>
                <a:ext cx="349076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1" i="1" dirty="0"/>
                  <a:t>Theorem</a:t>
                </a:r>
                <a:r>
                  <a:rPr lang="en-US" sz="2400" dirty="0"/>
                  <a:t>: The state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d-MP </a:t>
                </a:r>
                <a:r>
                  <a:rPr lang="en-US" sz="2400" dirty="0"/>
                  <a:t>for the two-terminal flow network 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V</a:t>
                </a:r>
                <a:r>
                  <a:rPr lang="en-US" sz="2400" dirty="0"/>
                  <a:t>, </a:t>
                </a:r>
                <a:r>
                  <a:rPr lang="en-US" sz="2400" i="1" dirty="0"/>
                  <a:t>E, c</a:t>
                </a:r>
                <a:r>
                  <a:rPr lang="en-US" sz="2400" dirty="0"/>
                  <a:t>)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corresponds to a flow function with flow </a:t>
                </a:r>
                <a:r>
                  <a:rPr lang="en-US" sz="2400" i="1" dirty="0"/>
                  <a:t>d</a:t>
                </a:r>
                <a:r>
                  <a:rPr lang="en-US" sz="2400" dirty="0"/>
                  <a:t> and the corresponding graph 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V</a:t>
                </a:r>
                <a:r>
                  <a:rPr lang="en-US" sz="2400" dirty="0"/>
                  <a:t>, </a:t>
                </a:r>
                <a:r>
                  <a:rPr lang="en-US" sz="2400" i="1" dirty="0"/>
                  <a:t>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has no cycles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52" y="2854289"/>
                <a:ext cx="3490760" cy="3046988"/>
              </a:xfrm>
              <a:prstGeom prst="rect">
                <a:avLst/>
              </a:prstGeom>
              <a:blipFill>
                <a:blip r:embed="rId3"/>
                <a:stretch>
                  <a:fillRect l="-2618" t="-1600" r="-11344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67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d-MP and flow function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6657682" y="420902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6133592" y="5130593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8500284" y="418389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6651580" y="3078694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64" name="Curved Connector 63"/>
          <p:cNvCxnSpPr>
            <a:stCxn id="61" idx="6"/>
            <a:endCxn id="60" idx="4"/>
          </p:cNvCxnSpPr>
          <p:nvPr/>
        </p:nvCxnSpPr>
        <p:spPr bwMode="auto">
          <a:xfrm flipV="1">
            <a:off x="6618047" y="470042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7290614" y="3696284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66" name="Curved Connector 65"/>
          <p:cNvCxnSpPr>
            <a:stCxn id="60" idx="0"/>
            <a:endCxn id="63" idx="4"/>
          </p:cNvCxnSpPr>
          <p:nvPr/>
        </p:nvCxnSpPr>
        <p:spPr bwMode="auto">
          <a:xfrm rot="16200000" flipV="1">
            <a:off x="6602992" y="3894639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Curved Connector 66"/>
          <p:cNvCxnSpPr>
            <a:stCxn id="60" idx="6"/>
            <a:endCxn id="62" idx="2"/>
          </p:cNvCxnSpPr>
          <p:nvPr/>
        </p:nvCxnSpPr>
        <p:spPr bwMode="auto">
          <a:xfrm flipV="1">
            <a:off x="7177080" y="444596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4724844" y="427031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10365396" y="423039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70" name="Curved Connector 69"/>
          <p:cNvCxnSpPr>
            <a:stCxn id="62" idx="3"/>
            <a:endCxn id="61" idx="6"/>
          </p:cNvCxnSpPr>
          <p:nvPr/>
        </p:nvCxnSpPr>
        <p:spPr bwMode="auto">
          <a:xfrm rot="5400000">
            <a:off x="7220561" y="4028773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8433669" y="3506805"/>
            <a:ext cx="4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18047" y="4788324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94499" y="507978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4" name="Curved Connector 73"/>
          <p:cNvCxnSpPr>
            <a:stCxn id="63" idx="5"/>
            <a:endCxn id="62" idx="2"/>
          </p:cNvCxnSpPr>
          <p:nvPr/>
        </p:nvCxnSpPr>
        <p:spPr bwMode="auto">
          <a:xfrm rot="16200000" flipH="1">
            <a:off x="7333218" y="3278902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9608628" y="413463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6" name="Curved Connector 75"/>
          <p:cNvCxnSpPr>
            <a:stCxn id="62" idx="6"/>
            <a:endCxn id="69" idx="2"/>
          </p:cNvCxnSpPr>
          <p:nvPr/>
        </p:nvCxnSpPr>
        <p:spPr bwMode="auto">
          <a:xfrm>
            <a:off x="8995434" y="4445969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7316502" y="4462352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8" name="Curved Connector 77"/>
          <p:cNvCxnSpPr>
            <a:stCxn id="68" idx="0"/>
            <a:endCxn id="63" idx="2"/>
          </p:cNvCxnSpPr>
          <p:nvPr/>
        </p:nvCxnSpPr>
        <p:spPr bwMode="auto">
          <a:xfrm rot="5400000" flipH="1" flipV="1">
            <a:off x="5322664" y="294140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443464" y="3156161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0" name="Curved Connector 79"/>
          <p:cNvCxnSpPr>
            <a:stCxn id="68" idx="6"/>
            <a:endCxn id="60" idx="2"/>
          </p:cNvCxnSpPr>
          <p:nvPr/>
        </p:nvCxnSpPr>
        <p:spPr bwMode="auto">
          <a:xfrm flipV="1">
            <a:off x="5144337" y="4454725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Curved Connector 80"/>
          <p:cNvCxnSpPr>
            <a:stCxn id="62" idx="0"/>
            <a:endCxn id="63" idx="6"/>
          </p:cNvCxnSpPr>
          <p:nvPr/>
        </p:nvCxnSpPr>
        <p:spPr bwMode="auto">
          <a:xfrm rot="16200000" flipV="1">
            <a:off x="7538304" y="2974335"/>
            <a:ext cx="854414" cy="156469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6647552" y="362815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80606" y="407070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4" name="Curved Connector 83"/>
          <p:cNvCxnSpPr>
            <a:stCxn id="63" idx="6"/>
            <a:endCxn id="69" idx="0"/>
          </p:cNvCxnSpPr>
          <p:nvPr/>
        </p:nvCxnSpPr>
        <p:spPr bwMode="auto">
          <a:xfrm>
            <a:off x="7183163" y="3329476"/>
            <a:ext cx="3412822" cy="900922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14346" y="4894481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6" name="Curved Connector 85"/>
          <p:cNvCxnSpPr>
            <a:stCxn id="68" idx="4"/>
            <a:endCxn id="61" idx="2"/>
          </p:cNvCxnSpPr>
          <p:nvPr/>
        </p:nvCxnSpPr>
        <p:spPr bwMode="auto">
          <a:xfrm rot="16200000" flipH="1">
            <a:off x="5166399" y="441381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9052587" y="318052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8" name="Curved Connector 87"/>
          <p:cNvCxnSpPr/>
          <p:nvPr/>
        </p:nvCxnSpPr>
        <p:spPr bwMode="auto">
          <a:xfrm rot="16200000" flipH="1">
            <a:off x="5081065" y="448192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3" name="Curved Connector 92"/>
          <p:cNvCxnSpPr/>
          <p:nvPr/>
        </p:nvCxnSpPr>
        <p:spPr bwMode="auto">
          <a:xfrm flipV="1">
            <a:off x="6717834" y="4734474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4" name="Curved Connector 93"/>
          <p:cNvCxnSpPr/>
          <p:nvPr/>
        </p:nvCxnSpPr>
        <p:spPr bwMode="auto">
          <a:xfrm flipV="1">
            <a:off x="7177080" y="4519436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5" name="Curved Connector 94"/>
          <p:cNvCxnSpPr/>
          <p:nvPr/>
        </p:nvCxnSpPr>
        <p:spPr bwMode="auto">
          <a:xfrm>
            <a:off x="8995434" y="4519436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6" name="Curved Connector 95"/>
          <p:cNvCxnSpPr/>
          <p:nvPr/>
        </p:nvCxnSpPr>
        <p:spPr bwMode="auto">
          <a:xfrm flipV="1">
            <a:off x="5100063" y="4380469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7" name="Curved Connector 96"/>
          <p:cNvCxnSpPr/>
          <p:nvPr/>
        </p:nvCxnSpPr>
        <p:spPr bwMode="auto">
          <a:xfrm flipV="1">
            <a:off x="7177080" y="4368124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8" name="Curved Connector 97"/>
          <p:cNvCxnSpPr/>
          <p:nvPr/>
        </p:nvCxnSpPr>
        <p:spPr bwMode="auto">
          <a:xfrm>
            <a:off x="8995434" y="4368124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9" name="Curved Connector 98"/>
          <p:cNvCxnSpPr/>
          <p:nvPr/>
        </p:nvCxnSpPr>
        <p:spPr bwMode="auto">
          <a:xfrm rot="5400000" flipH="1" flipV="1">
            <a:off x="5248778" y="286898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2" name="Curved Connector 101"/>
          <p:cNvCxnSpPr/>
          <p:nvPr/>
        </p:nvCxnSpPr>
        <p:spPr bwMode="auto">
          <a:xfrm>
            <a:off x="7274178" y="3256424"/>
            <a:ext cx="3412822" cy="900922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3" name="Curved Connector 102"/>
          <p:cNvCxnSpPr/>
          <p:nvPr/>
        </p:nvCxnSpPr>
        <p:spPr bwMode="auto">
          <a:xfrm rot="5400000" flipH="1" flipV="1">
            <a:off x="5401178" y="302138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5" name="Curved Connector 104"/>
          <p:cNvCxnSpPr/>
          <p:nvPr/>
        </p:nvCxnSpPr>
        <p:spPr bwMode="auto">
          <a:xfrm rot="16200000" flipH="1">
            <a:off x="7367467" y="3192983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6" name="Curved Connector 105"/>
          <p:cNvCxnSpPr/>
          <p:nvPr/>
        </p:nvCxnSpPr>
        <p:spPr bwMode="auto">
          <a:xfrm>
            <a:off x="8980589" y="4282901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642425" y="3913027"/>
            <a:ext cx="3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10242" y="4874427"/>
            <a:ext cx="3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97917" y="4453229"/>
            <a:ext cx="3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0C7BEAC-E076-463C-B40A-A2D16BA6C07D}"/>
                  </a:ext>
                </a:extLst>
              </p:cNvPr>
              <p:cNvSpPr/>
              <p:nvPr/>
            </p:nvSpPr>
            <p:spPr>
              <a:xfrm>
                <a:off x="341652" y="2854289"/>
                <a:ext cx="349076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b="1" i="1" dirty="0"/>
                  <a:t>Theorem</a:t>
                </a:r>
                <a:r>
                  <a:rPr lang="en-US" sz="2400" dirty="0"/>
                  <a:t>: The state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d-MP </a:t>
                </a:r>
                <a:r>
                  <a:rPr lang="en-US" sz="2400" dirty="0"/>
                  <a:t>for the two-terminal flow network 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V</a:t>
                </a:r>
                <a:r>
                  <a:rPr lang="en-US" sz="2400" dirty="0"/>
                  <a:t>, </a:t>
                </a:r>
                <a:r>
                  <a:rPr lang="en-US" sz="2400" i="1" dirty="0"/>
                  <a:t>E, c</a:t>
                </a:r>
                <a:r>
                  <a:rPr lang="en-US" sz="2400" dirty="0"/>
                  <a:t>) </a:t>
                </a:r>
                <a:r>
                  <a:rPr lang="en-US" sz="2400" dirty="0" err="1"/>
                  <a:t>iff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corresponds to a flow function with flow </a:t>
                </a:r>
                <a:r>
                  <a:rPr lang="en-US" sz="2400" i="1" dirty="0"/>
                  <a:t>d</a:t>
                </a:r>
                <a:r>
                  <a:rPr lang="en-US" sz="2400" dirty="0"/>
                  <a:t> and the corresponding graph 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V</a:t>
                </a:r>
                <a:r>
                  <a:rPr lang="en-US" sz="2400" dirty="0"/>
                  <a:t>, </a:t>
                </a:r>
                <a:r>
                  <a:rPr lang="en-US" sz="2400" i="1" dirty="0"/>
                  <a:t>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has no cycles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0C7BEAC-E076-463C-B40A-A2D16BA6C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52" y="2854289"/>
                <a:ext cx="3490760" cy="3046988"/>
              </a:xfrm>
              <a:prstGeom prst="rect">
                <a:avLst/>
              </a:prstGeom>
              <a:blipFill>
                <a:blip r:embed="rId3"/>
                <a:stretch>
                  <a:fillRect l="-2618" t="-1600" r="-11344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7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2" grpId="0"/>
      <p:bldP spid="75" grpId="0"/>
      <p:bldP spid="77" grpId="0"/>
      <p:bldP spid="79" grpId="0"/>
      <p:bldP spid="83" grpId="0"/>
      <p:bldP spid="85" grpId="0"/>
      <p:bldP spid="87" grpId="0"/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d-MP and flow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1" y="2197106"/>
                <a:ext cx="3897819" cy="13096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Corollary: </a:t>
                </a:r>
                <a:r>
                  <a:rPr lang="en-US" dirty="0"/>
                  <a:t>Each flow function for level 0 is a sum of simple cycles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2197106"/>
                <a:ext cx="3897819" cy="1309699"/>
              </a:xfrm>
              <a:blipFill>
                <a:blip r:embed="rId3"/>
                <a:stretch>
                  <a:fillRect l="-1250" r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 bwMode="auto">
          <a:xfrm>
            <a:off x="6657682" y="420902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6133592" y="5130593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8500284" y="418389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6651580" y="3078694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64" name="Curved Connector 63"/>
          <p:cNvCxnSpPr>
            <a:stCxn id="61" idx="6"/>
            <a:endCxn id="60" idx="4"/>
          </p:cNvCxnSpPr>
          <p:nvPr/>
        </p:nvCxnSpPr>
        <p:spPr bwMode="auto">
          <a:xfrm flipV="1">
            <a:off x="6618047" y="470042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Curved Connector 65"/>
          <p:cNvCxnSpPr>
            <a:stCxn id="60" idx="0"/>
            <a:endCxn id="63" idx="4"/>
          </p:cNvCxnSpPr>
          <p:nvPr/>
        </p:nvCxnSpPr>
        <p:spPr bwMode="auto">
          <a:xfrm rot="16200000" flipV="1">
            <a:off x="6602992" y="3894639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Curved Connector 66"/>
          <p:cNvCxnSpPr>
            <a:stCxn id="60" idx="6"/>
            <a:endCxn id="62" idx="2"/>
          </p:cNvCxnSpPr>
          <p:nvPr/>
        </p:nvCxnSpPr>
        <p:spPr bwMode="auto">
          <a:xfrm flipV="1">
            <a:off x="7177080" y="444596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4724844" y="427031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10365396" y="423039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70" name="Curved Connector 69"/>
          <p:cNvCxnSpPr>
            <a:stCxn id="62" idx="3"/>
            <a:endCxn id="61" idx="6"/>
          </p:cNvCxnSpPr>
          <p:nvPr/>
        </p:nvCxnSpPr>
        <p:spPr bwMode="auto">
          <a:xfrm rot="5400000">
            <a:off x="7220561" y="4028773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8433669" y="3506805"/>
            <a:ext cx="4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94499" y="507978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4" name="Curved Connector 73"/>
          <p:cNvCxnSpPr>
            <a:stCxn id="63" idx="5"/>
            <a:endCxn id="62" idx="2"/>
          </p:cNvCxnSpPr>
          <p:nvPr/>
        </p:nvCxnSpPr>
        <p:spPr bwMode="auto">
          <a:xfrm rot="16200000" flipH="1">
            <a:off x="7333218" y="3278902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Curved Connector 80"/>
          <p:cNvCxnSpPr>
            <a:stCxn id="62" idx="0"/>
            <a:endCxn id="63" idx="6"/>
          </p:cNvCxnSpPr>
          <p:nvPr/>
        </p:nvCxnSpPr>
        <p:spPr bwMode="auto">
          <a:xfrm rot="16200000" flipV="1">
            <a:off x="7538304" y="2974335"/>
            <a:ext cx="854414" cy="156469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6647552" y="362815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42425" y="3913027"/>
            <a:ext cx="3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910242" y="4874427"/>
            <a:ext cx="3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97917" y="4453229"/>
            <a:ext cx="3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Curved Connector 47"/>
          <p:cNvCxnSpPr/>
          <p:nvPr/>
        </p:nvCxnSpPr>
        <p:spPr bwMode="auto">
          <a:xfrm flipV="1">
            <a:off x="6690611" y="4725559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9" name="Curved Connector 48"/>
          <p:cNvCxnSpPr/>
          <p:nvPr/>
        </p:nvCxnSpPr>
        <p:spPr bwMode="auto">
          <a:xfrm flipV="1">
            <a:off x="7164016" y="450721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0" name="Curved Connector 49"/>
          <p:cNvCxnSpPr/>
          <p:nvPr/>
        </p:nvCxnSpPr>
        <p:spPr bwMode="auto">
          <a:xfrm rot="5400000">
            <a:off x="7293125" y="4089151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1" name="Curved Connector 50"/>
          <p:cNvCxnSpPr/>
          <p:nvPr/>
        </p:nvCxnSpPr>
        <p:spPr bwMode="auto">
          <a:xfrm flipV="1">
            <a:off x="6567051" y="461691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2" name="Curved Connector 51"/>
          <p:cNvCxnSpPr/>
          <p:nvPr/>
        </p:nvCxnSpPr>
        <p:spPr bwMode="auto">
          <a:xfrm rot="5400000">
            <a:off x="7169565" y="3980502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3" name="Curved Connector 52"/>
          <p:cNvCxnSpPr/>
          <p:nvPr/>
        </p:nvCxnSpPr>
        <p:spPr bwMode="auto">
          <a:xfrm rot="16200000" flipV="1">
            <a:off x="6677203" y="3877602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4" name="Curved Connector 53"/>
          <p:cNvCxnSpPr/>
          <p:nvPr/>
        </p:nvCxnSpPr>
        <p:spPr bwMode="auto">
          <a:xfrm rot="16200000" flipH="1">
            <a:off x="7223810" y="3314727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5" name="Curved Connector 54"/>
          <p:cNvCxnSpPr/>
          <p:nvPr/>
        </p:nvCxnSpPr>
        <p:spPr bwMode="auto">
          <a:xfrm rot="16200000" flipH="1">
            <a:off x="7380578" y="3210377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6" name="Curved Connector 55"/>
          <p:cNvCxnSpPr/>
          <p:nvPr/>
        </p:nvCxnSpPr>
        <p:spPr bwMode="auto">
          <a:xfrm rot="16200000" flipV="1">
            <a:off x="7585664" y="2905810"/>
            <a:ext cx="854414" cy="156469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179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d-P/D-MP and flow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3677808"/>
                <a:ext cx="3868943" cy="259784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b="1" dirty="0"/>
                  <a:t>Corollary: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a flow vector for flow </a:t>
                </a:r>
                <a:r>
                  <a:rPr lang="en-US" i="1" dirty="0"/>
                  <a:t>d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simple cycles then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is a flow vector</a:t>
                </a:r>
                <a:r>
                  <a:rPr lang="en-US" i="1" dirty="0"/>
                  <a:t>.</a:t>
                </a:r>
                <a:r>
                  <a:rPr lang="en-US" dirty="0"/>
                  <a:t> Moreover,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acyclic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a </a:t>
                </a:r>
                <a:r>
                  <a:rPr lang="en-US" i="1" dirty="0"/>
                  <a:t>d-MP 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3677808"/>
                <a:ext cx="3868943" cy="2597848"/>
              </a:xfrm>
              <a:blipFill>
                <a:blip r:embed="rId3"/>
                <a:stretch>
                  <a:fillRect l="-1260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 bwMode="auto">
          <a:xfrm>
            <a:off x="6657682" y="420902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6133592" y="5130593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8500284" y="418389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6651580" y="3078694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64" name="Curved Connector 63"/>
          <p:cNvCxnSpPr>
            <a:stCxn id="61" idx="6"/>
            <a:endCxn id="60" idx="4"/>
          </p:cNvCxnSpPr>
          <p:nvPr/>
        </p:nvCxnSpPr>
        <p:spPr bwMode="auto">
          <a:xfrm flipV="1">
            <a:off x="6618047" y="470042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7290614" y="3696284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66" name="Curved Connector 65"/>
          <p:cNvCxnSpPr>
            <a:stCxn id="60" idx="0"/>
            <a:endCxn id="63" idx="4"/>
          </p:cNvCxnSpPr>
          <p:nvPr/>
        </p:nvCxnSpPr>
        <p:spPr bwMode="auto">
          <a:xfrm rot="16200000" flipV="1">
            <a:off x="6602992" y="3894639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Curved Connector 66"/>
          <p:cNvCxnSpPr>
            <a:stCxn id="60" idx="6"/>
            <a:endCxn id="62" idx="2"/>
          </p:cNvCxnSpPr>
          <p:nvPr/>
        </p:nvCxnSpPr>
        <p:spPr bwMode="auto">
          <a:xfrm flipV="1">
            <a:off x="7177080" y="444596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4724844" y="427031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10365396" y="423039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70" name="Curved Connector 69"/>
          <p:cNvCxnSpPr>
            <a:stCxn id="62" idx="3"/>
            <a:endCxn id="61" idx="6"/>
          </p:cNvCxnSpPr>
          <p:nvPr/>
        </p:nvCxnSpPr>
        <p:spPr bwMode="auto">
          <a:xfrm rot="5400000">
            <a:off x="7220561" y="4028773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8433669" y="3506805"/>
            <a:ext cx="4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18047" y="4788324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94499" y="507978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4" name="Curved Connector 73"/>
          <p:cNvCxnSpPr>
            <a:stCxn id="63" idx="5"/>
            <a:endCxn id="62" idx="2"/>
          </p:cNvCxnSpPr>
          <p:nvPr/>
        </p:nvCxnSpPr>
        <p:spPr bwMode="auto">
          <a:xfrm rot="16200000" flipH="1">
            <a:off x="7333218" y="3278902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9608628" y="413463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6" name="Curved Connector 75"/>
          <p:cNvCxnSpPr>
            <a:stCxn id="62" idx="6"/>
            <a:endCxn id="69" idx="2"/>
          </p:cNvCxnSpPr>
          <p:nvPr/>
        </p:nvCxnSpPr>
        <p:spPr bwMode="auto">
          <a:xfrm>
            <a:off x="8995434" y="4445969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7316502" y="4462352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8" name="Curved Connector 77"/>
          <p:cNvCxnSpPr>
            <a:stCxn id="68" idx="0"/>
            <a:endCxn id="63" idx="2"/>
          </p:cNvCxnSpPr>
          <p:nvPr/>
        </p:nvCxnSpPr>
        <p:spPr bwMode="auto">
          <a:xfrm rot="5400000" flipH="1" flipV="1">
            <a:off x="5322664" y="294140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443464" y="3156161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0" name="Curved Connector 79"/>
          <p:cNvCxnSpPr>
            <a:stCxn id="68" idx="6"/>
            <a:endCxn id="60" idx="2"/>
          </p:cNvCxnSpPr>
          <p:nvPr/>
        </p:nvCxnSpPr>
        <p:spPr bwMode="auto">
          <a:xfrm flipV="1">
            <a:off x="5144337" y="4454725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Curved Connector 80"/>
          <p:cNvCxnSpPr>
            <a:cxnSpLocks/>
            <a:stCxn id="62" idx="0"/>
            <a:endCxn id="63" idx="6"/>
          </p:cNvCxnSpPr>
          <p:nvPr/>
        </p:nvCxnSpPr>
        <p:spPr bwMode="auto">
          <a:xfrm rot="16200000" flipV="1">
            <a:off x="7538304" y="2974335"/>
            <a:ext cx="854414" cy="156469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6647552" y="362815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80606" y="407070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4" name="Curved Connector 83"/>
          <p:cNvCxnSpPr>
            <a:stCxn id="63" idx="6"/>
            <a:endCxn id="69" idx="0"/>
          </p:cNvCxnSpPr>
          <p:nvPr/>
        </p:nvCxnSpPr>
        <p:spPr bwMode="auto">
          <a:xfrm>
            <a:off x="7183163" y="3329476"/>
            <a:ext cx="3412822" cy="900922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14346" y="4894481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6" name="Curved Connector 85"/>
          <p:cNvCxnSpPr>
            <a:stCxn id="68" idx="4"/>
            <a:endCxn id="61" idx="2"/>
          </p:cNvCxnSpPr>
          <p:nvPr/>
        </p:nvCxnSpPr>
        <p:spPr bwMode="auto">
          <a:xfrm rot="16200000" flipH="1">
            <a:off x="5166399" y="441381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9052587" y="318052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1" name="Curved Connector 50"/>
          <p:cNvCxnSpPr/>
          <p:nvPr/>
        </p:nvCxnSpPr>
        <p:spPr bwMode="auto">
          <a:xfrm flipV="1">
            <a:off x="6690611" y="4725559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2" name="Curved Connector 51"/>
          <p:cNvCxnSpPr/>
          <p:nvPr/>
        </p:nvCxnSpPr>
        <p:spPr bwMode="auto">
          <a:xfrm flipV="1">
            <a:off x="7164016" y="450721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3" name="Curved Connector 52"/>
          <p:cNvCxnSpPr/>
          <p:nvPr/>
        </p:nvCxnSpPr>
        <p:spPr bwMode="auto">
          <a:xfrm rot="5400000">
            <a:off x="7283708" y="4104660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4" name="Curved Connector 53"/>
          <p:cNvCxnSpPr/>
          <p:nvPr/>
        </p:nvCxnSpPr>
        <p:spPr bwMode="auto">
          <a:xfrm flipV="1">
            <a:off x="6567051" y="461691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5" name="Curved Connector 54"/>
          <p:cNvCxnSpPr/>
          <p:nvPr/>
        </p:nvCxnSpPr>
        <p:spPr bwMode="auto">
          <a:xfrm rot="5400000">
            <a:off x="7169565" y="3980502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6" name="Curved Connector 55"/>
          <p:cNvCxnSpPr/>
          <p:nvPr/>
        </p:nvCxnSpPr>
        <p:spPr bwMode="auto">
          <a:xfrm rot="16200000" flipV="1">
            <a:off x="6677203" y="3877602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7" name="Curved Connector 56"/>
          <p:cNvCxnSpPr/>
          <p:nvPr/>
        </p:nvCxnSpPr>
        <p:spPr bwMode="auto">
          <a:xfrm rot="16200000" flipH="1">
            <a:off x="7223810" y="3314727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8" name="Curved Connector 57"/>
          <p:cNvCxnSpPr/>
          <p:nvPr/>
        </p:nvCxnSpPr>
        <p:spPr bwMode="auto">
          <a:xfrm rot="16200000" flipH="1">
            <a:off x="7380579" y="3210378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34F1EBE2-820C-4FD5-AC14-7AD5A91544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1" y="2197106"/>
                <a:ext cx="3868943" cy="13096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Corollary: </a:t>
                </a:r>
                <a:r>
                  <a:rPr lang="en-US" dirty="0"/>
                  <a:t>Each flow function for level 0 is a sum of simple cycles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34F1EBE2-820C-4FD5-AC14-7AD5A9154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2197106"/>
                <a:ext cx="3868943" cy="1309699"/>
              </a:xfrm>
              <a:prstGeom prst="rect">
                <a:avLst/>
              </a:prstGeom>
              <a:blipFill>
                <a:blip r:embed="rId4"/>
                <a:stretch>
                  <a:fillRect l="-1260" r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B172EC4-23BA-4B31-83C2-751682E2479D}"/>
              </a:ext>
            </a:extLst>
          </p:cNvPr>
          <p:cNvSpPr txBox="1"/>
          <p:nvPr/>
        </p:nvSpPr>
        <p:spPr>
          <a:xfrm>
            <a:off x="7506820" y="3717586"/>
            <a:ext cx="27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Curved Connector 58">
            <a:extLst>
              <a:ext uri="{FF2B5EF4-FFF2-40B4-BE49-F238E27FC236}">
                <a16:creationId xmlns:a16="http://schemas.microsoft.com/office/drawing/2014/main" id="{49EBA747-7B35-48CE-AFB2-F51C1EDEEF6A}"/>
              </a:ext>
            </a:extLst>
          </p:cNvPr>
          <p:cNvCxnSpPr/>
          <p:nvPr/>
        </p:nvCxnSpPr>
        <p:spPr bwMode="auto">
          <a:xfrm rot="16200000" flipV="1">
            <a:off x="7561985" y="2891186"/>
            <a:ext cx="854414" cy="156469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FFC000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1803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1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urved Connector 55">
            <a:extLst>
              <a:ext uri="{FF2B5EF4-FFF2-40B4-BE49-F238E27FC236}">
                <a16:creationId xmlns:a16="http://schemas.microsoft.com/office/drawing/2014/main" id="{1AD8CDD7-D5A4-48D8-83A0-F8026DE3B8AB}"/>
              </a:ext>
            </a:extLst>
          </p:cNvPr>
          <p:cNvCxnSpPr/>
          <p:nvPr/>
        </p:nvCxnSpPr>
        <p:spPr bwMode="auto">
          <a:xfrm rot="16200000" flipV="1">
            <a:off x="6677203" y="3877201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d-P/D-MP and flow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3677808"/>
                <a:ext cx="3868943" cy="259784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b="1" dirty="0"/>
                  <a:t>Corollary: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a flow vector for flow </a:t>
                </a:r>
                <a:r>
                  <a:rPr lang="en-US" i="1" dirty="0"/>
                  <a:t>d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simple cycles then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is a flow vector</a:t>
                </a:r>
                <a:r>
                  <a:rPr lang="en-US" i="1" dirty="0"/>
                  <a:t>.</a:t>
                </a:r>
                <a:r>
                  <a:rPr lang="en-US" dirty="0"/>
                  <a:t> Moreover,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acyclic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a </a:t>
                </a:r>
                <a:r>
                  <a:rPr lang="en-US" i="1" dirty="0"/>
                  <a:t>d-MP 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3677808"/>
                <a:ext cx="3868943" cy="2597848"/>
              </a:xfrm>
              <a:blipFill>
                <a:blip r:embed="rId3"/>
                <a:stretch>
                  <a:fillRect l="-1260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 bwMode="auto">
          <a:xfrm>
            <a:off x="6657682" y="420902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6133592" y="5130593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8500284" y="418389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6651580" y="3078694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64" name="Curved Connector 63"/>
          <p:cNvCxnSpPr>
            <a:stCxn id="61" idx="6"/>
            <a:endCxn id="60" idx="4"/>
          </p:cNvCxnSpPr>
          <p:nvPr/>
        </p:nvCxnSpPr>
        <p:spPr bwMode="auto">
          <a:xfrm flipV="1">
            <a:off x="6618047" y="470042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Curved Connector 65"/>
          <p:cNvCxnSpPr>
            <a:stCxn id="60" idx="0"/>
            <a:endCxn id="63" idx="4"/>
          </p:cNvCxnSpPr>
          <p:nvPr/>
        </p:nvCxnSpPr>
        <p:spPr bwMode="auto">
          <a:xfrm rot="16200000" flipV="1">
            <a:off x="6602992" y="3894639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Curved Connector 66"/>
          <p:cNvCxnSpPr>
            <a:stCxn id="60" idx="6"/>
            <a:endCxn id="62" idx="2"/>
          </p:cNvCxnSpPr>
          <p:nvPr/>
        </p:nvCxnSpPr>
        <p:spPr bwMode="auto">
          <a:xfrm flipV="1">
            <a:off x="7177080" y="444596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4724844" y="427031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10365396" y="423039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70" name="Curved Connector 69"/>
          <p:cNvCxnSpPr>
            <a:stCxn id="62" idx="3"/>
            <a:endCxn id="61" idx="6"/>
          </p:cNvCxnSpPr>
          <p:nvPr/>
        </p:nvCxnSpPr>
        <p:spPr bwMode="auto">
          <a:xfrm rot="5400000">
            <a:off x="7220561" y="4028773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6618047" y="4788324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894499" y="507978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4" name="Curved Connector 73"/>
          <p:cNvCxnSpPr>
            <a:stCxn id="63" idx="5"/>
            <a:endCxn id="62" idx="2"/>
          </p:cNvCxnSpPr>
          <p:nvPr/>
        </p:nvCxnSpPr>
        <p:spPr bwMode="auto">
          <a:xfrm rot="16200000" flipH="1">
            <a:off x="7333218" y="3278902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9608628" y="413463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6" name="Curved Connector 75"/>
          <p:cNvCxnSpPr>
            <a:stCxn id="62" idx="6"/>
            <a:endCxn id="69" idx="2"/>
          </p:cNvCxnSpPr>
          <p:nvPr/>
        </p:nvCxnSpPr>
        <p:spPr bwMode="auto">
          <a:xfrm>
            <a:off x="8995434" y="4445969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7316502" y="4462352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8" name="Curved Connector 77"/>
          <p:cNvCxnSpPr>
            <a:stCxn id="68" idx="0"/>
            <a:endCxn id="63" idx="2"/>
          </p:cNvCxnSpPr>
          <p:nvPr/>
        </p:nvCxnSpPr>
        <p:spPr bwMode="auto">
          <a:xfrm rot="5400000" flipH="1" flipV="1">
            <a:off x="5322664" y="294140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443464" y="3156161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0" name="Curved Connector 79"/>
          <p:cNvCxnSpPr>
            <a:stCxn id="68" idx="6"/>
            <a:endCxn id="60" idx="2"/>
          </p:cNvCxnSpPr>
          <p:nvPr/>
        </p:nvCxnSpPr>
        <p:spPr bwMode="auto">
          <a:xfrm flipV="1">
            <a:off x="5144337" y="4454725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6647552" y="362815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80606" y="407070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4" name="Curved Connector 83"/>
          <p:cNvCxnSpPr>
            <a:stCxn id="63" idx="6"/>
            <a:endCxn id="69" idx="0"/>
          </p:cNvCxnSpPr>
          <p:nvPr/>
        </p:nvCxnSpPr>
        <p:spPr bwMode="auto">
          <a:xfrm>
            <a:off x="7183163" y="3329476"/>
            <a:ext cx="3412822" cy="900922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14346" y="4894481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6" name="Curved Connector 85"/>
          <p:cNvCxnSpPr>
            <a:stCxn id="68" idx="4"/>
            <a:endCxn id="61" idx="2"/>
          </p:cNvCxnSpPr>
          <p:nvPr/>
        </p:nvCxnSpPr>
        <p:spPr bwMode="auto">
          <a:xfrm rot="16200000" flipH="1">
            <a:off x="5166399" y="441381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9052587" y="318052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1" name="Curved Connector 50"/>
          <p:cNvCxnSpPr/>
          <p:nvPr/>
        </p:nvCxnSpPr>
        <p:spPr bwMode="auto">
          <a:xfrm flipV="1">
            <a:off x="6690611" y="4725559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2" name="Curved Connector 51"/>
          <p:cNvCxnSpPr/>
          <p:nvPr/>
        </p:nvCxnSpPr>
        <p:spPr bwMode="auto">
          <a:xfrm flipV="1">
            <a:off x="7164016" y="450721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3" name="Curved Connector 52"/>
          <p:cNvCxnSpPr/>
          <p:nvPr/>
        </p:nvCxnSpPr>
        <p:spPr bwMode="auto">
          <a:xfrm rot="5400000">
            <a:off x="7283708" y="4104660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5" name="Curved Connector 54"/>
          <p:cNvCxnSpPr/>
          <p:nvPr/>
        </p:nvCxnSpPr>
        <p:spPr bwMode="auto">
          <a:xfrm rot="5400000">
            <a:off x="7169565" y="3980502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654563" y="3862582"/>
            <a:ext cx="35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34F1EBE2-820C-4FD5-AC14-7AD5A91544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1" y="2197106"/>
                <a:ext cx="3868943" cy="13096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US" b="1" dirty="0"/>
                  <a:t>Corollary: </a:t>
                </a:r>
                <a:r>
                  <a:rPr lang="en-US" dirty="0"/>
                  <a:t>Each 0-P is a sum of simple cycles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34F1EBE2-820C-4FD5-AC14-7AD5A9154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2197106"/>
                <a:ext cx="3868943" cy="1309699"/>
              </a:xfrm>
              <a:prstGeom prst="rect">
                <a:avLst/>
              </a:prstGeom>
              <a:blipFill>
                <a:blip r:embed="rId4"/>
                <a:stretch>
                  <a:fillRect l="-1260" r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B172EC4-23BA-4B31-83C2-751682E2479D}"/>
              </a:ext>
            </a:extLst>
          </p:cNvPr>
          <p:cNvSpPr txBox="1"/>
          <p:nvPr/>
        </p:nvSpPr>
        <p:spPr>
          <a:xfrm>
            <a:off x="7506820" y="3717586"/>
            <a:ext cx="27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FCB1AF-4921-4788-910F-1C73C34DBD57}"/>
              </a:ext>
            </a:extLst>
          </p:cNvPr>
          <p:cNvSpPr txBox="1"/>
          <p:nvPr/>
        </p:nvSpPr>
        <p:spPr>
          <a:xfrm>
            <a:off x="6417409" y="4810307"/>
            <a:ext cx="27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Curved Connector 53">
            <a:extLst>
              <a:ext uri="{FF2B5EF4-FFF2-40B4-BE49-F238E27FC236}">
                <a16:creationId xmlns:a16="http://schemas.microsoft.com/office/drawing/2014/main" id="{760D7EDB-ABFA-401F-B4D5-6AFE80606DCE}"/>
              </a:ext>
            </a:extLst>
          </p:cNvPr>
          <p:cNvCxnSpPr/>
          <p:nvPr/>
        </p:nvCxnSpPr>
        <p:spPr bwMode="auto">
          <a:xfrm flipV="1">
            <a:off x="6537044" y="4692452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0" name="Curved Connector 56">
            <a:extLst>
              <a:ext uri="{FF2B5EF4-FFF2-40B4-BE49-F238E27FC236}">
                <a16:creationId xmlns:a16="http://schemas.microsoft.com/office/drawing/2014/main" id="{39F1A1DA-5E52-40BF-BAC3-00388336F97B}"/>
              </a:ext>
            </a:extLst>
          </p:cNvPr>
          <p:cNvCxnSpPr/>
          <p:nvPr/>
        </p:nvCxnSpPr>
        <p:spPr bwMode="auto">
          <a:xfrm rot="16200000" flipH="1">
            <a:off x="7258074" y="3345205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9" name="Curved Connector 65">
            <a:extLst>
              <a:ext uri="{FF2B5EF4-FFF2-40B4-BE49-F238E27FC236}">
                <a16:creationId xmlns:a16="http://schemas.microsoft.com/office/drawing/2014/main" id="{12077E08-6C7A-4D72-90F1-E64C88BBC301}"/>
              </a:ext>
            </a:extLst>
          </p:cNvPr>
          <p:cNvCxnSpPr/>
          <p:nvPr/>
        </p:nvCxnSpPr>
        <p:spPr bwMode="auto">
          <a:xfrm rot="16200000" flipV="1">
            <a:off x="6602993" y="3894640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28EC14D-CCE7-4B70-8EF5-954828661EAC}"/>
              </a:ext>
            </a:extLst>
          </p:cNvPr>
          <p:cNvSpPr txBox="1"/>
          <p:nvPr/>
        </p:nvSpPr>
        <p:spPr>
          <a:xfrm>
            <a:off x="6647553" y="3628158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C5F441-7519-4F39-8FBF-64895FF274F3}"/>
              </a:ext>
            </a:extLst>
          </p:cNvPr>
          <p:cNvSpPr txBox="1"/>
          <p:nvPr/>
        </p:nvSpPr>
        <p:spPr>
          <a:xfrm>
            <a:off x="7758172" y="5239384"/>
            <a:ext cx="35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9654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90" grpId="0"/>
      <p:bldP spid="45" grpId="0"/>
      <p:bldP spid="46" grpId="0"/>
      <p:bldP spid="92" grpId="0"/>
      <p:bldP spid="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between d-P/D-MP and flow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3677808"/>
                <a:ext cx="3868943" cy="259784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b="1" dirty="0"/>
                  <a:t>Corollary: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a flow vector for flow </a:t>
                </a:r>
                <a:r>
                  <a:rPr lang="en-US" i="1" dirty="0"/>
                  <a:t>d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simple cycles then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is a flow vector</a:t>
                </a:r>
                <a:r>
                  <a:rPr lang="en-US" i="1" dirty="0"/>
                  <a:t>.</a:t>
                </a:r>
                <a:r>
                  <a:rPr lang="en-US" dirty="0"/>
                  <a:t> Moreover,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acyclic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a </a:t>
                </a:r>
                <a:r>
                  <a:rPr lang="en-US" i="1" dirty="0"/>
                  <a:t>d-MP 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3677808"/>
                <a:ext cx="3868943" cy="2597848"/>
              </a:xfrm>
              <a:blipFill>
                <a:blip r:embed="rId3"/>
                <a:stretch>
                  <a:fillRect l="-1260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 bwMode="auto">
          <a:xfrm>
            <a:off x="6657682" y="420902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6133592" y="5130593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8500284" y="418389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6651580" y="3078694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64" name="Curved Connector 63"/>
          <p:cNvCxnSpPr>
            <a:stCxn id="61" idx="6"/>
            <a:endCxn id="60" idx="4"/>
          </p:cNvCxnSpPr>
          <p:nvPr/>
        </p:nvCxnSpPr>
        <p:spPr bwMode="auto">
          <a:xfrm flipV="1">
            <a:off x="6618047" y="470042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Curved Connector 65"/>
          <p:cNvCxnSpPr>
            <a:stCxn id="60" idx="0"/>
            <a:endCxn id="63" idx="4"/>
          </p:cNvCxnSpPr>
          <p:nvPr/>
        </p:nvCxnSpPr>
        <p:spPr bwMode="auto">
          <a:xfrm rot="16200000" flipV="1">
            <a:off x="6602992" y="3894639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Curved Connector 66"/>
          <p:cNvCxnSpPr>
            <a:stCxn id="60" idx="6"/>
            <a:endCxn id="62" idx="2"/>
          </p:cNvCxnSpPr>
          <p:nvPr/>
        </p:nvCxnSpPr>
        <p:spPr bwMode="auto">
          <a:xfrm flipV="1">
            <a:off x="7177080" y="444596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4724844" y="427031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10365396" y="423039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70" name="Curved Connector 69"/>
          <p:cNvCxnSpPr>
            <a:stCxn id="62" idx="3"/>
            <a:endCxn id="61" idx="6"/>
          </p:cNvCxnSpPr>
          <p:nvPr/>
        </p:nvCxnSpPr>
        <p:spPr bwMode="auto">
          <a:xfrm rot="5400000">
            <a:off x="7220561" y="4028773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Curved Connector 73"/>
          <p:cNvCxnSpPr>
            <a:stCxn id="63" idx="5"/>
            <a:endCxn id="62" idx="2"/>
          </p:cNvCxnSpPr>
          <p:nvPr/>
        </p:nvCxnSpPr>
        <p:spPr bwMode="auto">
          <a:xfrm rot="16200000" flipH="1">
            <a:off x="7333218" y="3278902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9608628" y="413463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6" name="Curved Connector 75"/>
          <p:cNvCxnSpPr>
            <a:stCxn id="62" idx="6"/>
            <a:endCxn id="69" idx="2"/>
          </p:cNvCxnSpPr>
          <p:nvPr/>
        </p:nvCxnSpPr>
        <p:spPr bwMode="auto">
          <a:xfrm>
            <a:off x="8995434" y="4445969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7316502" y="4462352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Curved Connector 77"/>
          <p:cNvCxnSpPr>
            <a:stCxn id="68" idx="0"/>
            <a:endCxn id="63" idx="2"/>
          </p:cNvCxnSpPr>
          <p:nvPr/>
        </p:nvCxnSpPr>
        <p:spPr bwMode="auto">
          <a:xfrm rot="5400000" flipH="1" flipV="1">
            <a:off x="5322664" y="294140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443464" y="3156161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0" name="Curved Connector 79"/>
          <p:cNvCxnSpPr>
            <a:stCxn id="68" idx="6"/>
            <a:endCxn id="60" idx="2"/>
          </p:cNvCxnSpPr>
          <p:nvPr/>
        </p:nvCxnSpPr>
        <p:spPr bwMode="auto">
          <a:xfrm flipV="1">
            <a:off x="5144337" y="4454725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6647552" y="362815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80606" y="407070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4" name="Curved Connector 83"/>
          <p:cNvCxnSpPr>
            <a:stCxn id="63" idx="6"/>
            <a:endCxn id="69" idx="0"/>
          </p:cNvCxnSpPr>
          <p:nvPr/>
        </p:nvCxnSpPr>
        <p:spPr bwMode="auto">
          <a:xfrm>
            <a:off x="7183163" y="3329476"/>
            <a:ext cx="3412822" cy="900922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314346" y="4894481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6" name="Curved Connector 85"/>
          <p:cNvCxnSpPr>
            <a:stCxn id="68" idx="4"/>
            <a:endCxn id="61" idx="2"/>
          </p:cNvCxnSpPr>
          <p:nvPr/>
        </p:nvCxnSpPr>
        <p:spPr bwMode="auto">
          <a:xfrm rot="16200000" flipH="1">
            <a:off x="5166399" y="441381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9052587" y="318052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1" name="Curved Connector 50"/>
          <p:cNvCxnSpPr/>
          <p:nvPr/>
        </p:nvCxnSpPr>
        <p:spPr bwMode="auto">
          <a:xfrm flipV="1">
            <a:off x="6690611" y="4725559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2" name="Curved Connector 51"/>
          <p:cNvCxnSpPr/>
          <p:nvPr/>
        </p:nvCxnSpPr>
        <p:spPr bwMode="auto">
          <a:xfrm flipV="1">
            <a:off x="7164016" y="450721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53" name="Curved Connector 52"/>
          <p:cNvCxnSpPr/>
          <p:nvPr/>
        </p:nvCxnSpPr>
        <p:spPr bwMode="auto">
          <a:xfrm rot="5400000">
            <a:off x="7283708" y="4104660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654563" y="3862582"/>
            <a:ext cx="35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34F1EBE2-820C-4FD5-AC14-7AD5A91544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1" y="2197106"/>
                <a:ext cx="3868943" cy="130969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US" b="1" dirty="0"/>
                  <a:t>Corollary: </a:t>
                </a:r>
                <a:r>
                  <a:rPr lang="en-US" dirty="0"/>
                  <a:t>Each 0-P is a sum of simple cycles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34F1EBE2-820C-4FD5-AC14-7AD5A9154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2197106"/>
                <a:ext cx="3868943" cy="1309699"/>
              </a:xfrm>
              <a:prstGeom prst="rect">
                <a:avLst/>
              </a:prstGeom>
              <a:blipFill>
                <a:blip r:embed="rId4"/>
                <a:stretch>
                  <a:fillRect l="-1260" r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2FCB1AF-4921-4788-910F-1C73C34DBD57}"/>
              </a:ext>
            </a:extLst>
          </p:cNvPr>
          <p:cNvSpPr txBox="1"/>
          <p:nvPr/>
        </p:nvSpPr>
        <p:spPr>
          <a:xfrm>
            <a:off x="6417409" y="4810307"/>
            <a:ext cx="27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Curved Connector 65">
            <a:extLst>
              <a:ext uri="{FF2B5EF4-FFF2-40B4-BE49-F238E27FC236}">
                <a16:creationId xmlns:a16="http://schemas.microsoft.com/office/drawing/2014/main" id="{12077E08-6C7A-4D72-90F1-E64C88BBC301}"/>
              </a:ext>
            </a:extLst>
          </p:cNvPr>
          <p:cNvCxnSpPr/>
          <p:nvPr/>
        </p:nvCxnSpPr>
        <p:spPr bwMode="auto">
          <a:xfrm rot="16200000" flipV="1">
            <a:off x="6602993" y="3894640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28EC14D-CCE7-4B70-8EF5-954828661EAC}"/>
              </a:ext>
            </a:extLst>
          </p:cNvPr>
          <p:cNvSpPr txBox="1"/>
          <p:nvPr/>
        </p:nvSpPr>
        <p:spPr>
          <a:xfrm>
            <a:off x="6647553" y="3628158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C5F441-7519-4F39-8FBF-64895FF274F3}"/>
              </a:ext>
            </a:extLst>
          </p:cNvPr>
          <p:cNvSpPr txBox="1"/>
          <p:nvPr/>
        </p:nvSpPr>
        <p:spPr>
          <a:xfrm>
            <a:off x="7758172" y="5239384"/>
            <a:ext cx="35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4021E4-E831-4E66-84E9-B9AACC194779}"/>
              </a:ext>
            </a:extLst>
          </p:cNvPr>
          <p:cNvSpPr txBox="1"/>
          <p:nvPr/>
        </p:nvSpPr>
        <p:spPr>
          <a:xfrm>
            <a:off x="7576863" y="4432510"/>
            <a:ext cx="35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CAEF64-6D9F-4096-B906-08B4F263838F}"/>
              </a:ext>
            </a:extLst>
          </p:cNvPr>
          <p:cNvSpPr txBox="1"/>
          <p:nvPr/>
        </p:nvSpPr>
        <p:spPr>
          <a:xfrm>
            <a:off x="7279755" y="4473824"/>
            <a:ext cx="35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E01E64-3559-4974-9DB7-A1D2266EFFE6}"/>
              </a:ext>
            </a:extLst>
          </p:cNvPr>
          <p:cNvSpPr txBox="1"/>
          <p:nvPr/>
        </p:nvSpPr>
        <p:spPr>
          <a:xfrm>
            <a:off x="6964730" y="4842551"/>
            <a:ext cx="35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67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93" grpId="0"/>
      <p:bldP spid="48" grpId="0"/>
      <p:bldP spid="54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0AD5-A653-43DC-9079-59ADADE4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8430C-66EF-4A31-AA97-A08F77B390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Algorithm</a:t>
                </a:r>
                <a:r>
                  <a:rPr lang="en-US" dirty="0"/>
                  <a:t>.</a:t>
                </a:r>
              </a:p>
              <a:p>
                <a:r>
                  <a:rPr lang="en-US" i="1" dirty="0"/>
                  <a:t>Step</a:t>
                </a:r>
                <a:r>
                  <a:rPr lang="en-US" dirty="0"/>
                  <a:t> 1. Use any algorithm for finding candidates for </a:t>
                </a:r>
                <a:r>
                  <a:rPr lang="en-US" i="1" dirty="0"/>
                  <a:t>d-MP</a:t>
                </a:r>
                <a:r>
                  <a:rPr lang="en-US" dirty="0"/>
                  <a:t>.</a:t>
                </a:r>
              </a:p>
              <a:p>
                <a:r>
                  <a:rPr lang="en-US" i="1" dirty="0"/>
                  <a:t>Step</a:t>
                </a:r>
                <a:r>
                  <a:rPr lang="en-US" dirty="0"/>
                  <a:t> 2. For each candidate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check for cycle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and, if there is a cycle, remove it.</a:t>
                </a:r>
              </a:p>
              <a:p>
                <a:pPr lvl="1"/>
                <a:r>
                  <a:rPr lang="en-US" dirty="0"/>
                  <a:t>If it is possible to have non-flow function as a candidate, check in-flow and out-flow from each node.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Checking for a cycle in a graph may be simply done using DFS, so this takes time O(|</a:t>
                </a:r>
                <a:r>
                  <a:rPr lang="en-US" i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|).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As a result, the time complexity of our algorithm is O(|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E</a:t>
                </a:r>
                <a:r>
                  <a:rPr lang="en-US" dirty="0" err="1">
                    <a:solidFill>
                      <a:schemeClr val="tx1"/>
                    </a:solidFill>
                  </a:rPr>
                  <a:t>|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λ</a:t>
                </a:r>
                <a:r>
                  <a:rPr lang="en-US" dirty="0">
                    <a:solidFill>
                      <a:schemeClr val="tx1"/>
                    </a:solidFill>
                  </a:rPr>
                  <a:t>), where </a:t>
                </a:r>
                <a:r>
                  <a:rPr lang="en-US" i="1" dirty="0">
                    <a:solidFill>
                      <a:schemeClr val="tx1"/>
                    </a:solidFill>
                  </a:rPr>
                  <a:t>λ</a:t>
                </a:r>
                <a:r>
                  <a:rPr lang="en-US" dirty="0">
                    <a:solidFill>
                      <a:schemeClr val="tx1"/>
                    </a:solidFill>
                  </a:rPr>
                  <a:t> is an upper bound for the number of obtained candidates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is a significantly lower complexity than the complexity of the best known approach before (</a:t>
                </a:r>
                <a:r>
                  <a:rPr lang="en-US" dirty="0" err="1">
                    <a:solidFill>
                      <a:schemeClr val="tx1"/>
                    </a:solidFill>
                  </a:rPr>
                  <a:t>Forghani-elahabad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et al</a:t>
                </a:r>
                <a:r>
                  <a:rPr lang="en-US" dirty="0">
                    <a:solidFill>
                      <a:schemeClr val="tx1"/>
                    </a:solidFill>
                  </a:rPr>
                  <a:t>.), O(</a:t>
                </a:r>
                <a:r>
                  <a:rPr lang="en-US" i="1" dirty="0">
                    <a:solidFill>
                      <a:schemeClr val="tx1"/>
                    </a:solidFill>
                  </a:rPr>
                  <a:t>λ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i="1" dirty="0">
                    <a:solidFill>
                      <a:schemeClr val="tx1"/>
                    </a:solidFill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i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3/2</a:t>
                </a:r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8430C-66EF-4A31-AA97-A08F77B39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2" t="-663" b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754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FCA1-C15B-4909-B03B-A14B7D8A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F4430-0A19-4F74-83F3-E78F14B48C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4829141" cy="43285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i="1" dirty="0"/>
                  <a:t>E, c</a:t>
                </a:r>
                <a:r>
                  <a:rPr lang="en-US" dirty="0"/>
                  <a:t>) and a flow </a:t>
                </a:r>
                <a:r>
                  <a:rPr lang="en-US" i="1" dirty="0"/>
                  <a:t>f </a:t>
                </a:r>
                <a:r>
                  <a:rPr lang="en-US" dirty="0"/>
                  <a:t>, the </a:t>
                </a:r>
                <a:r>
                  <a:rPr lang="en-US" i="1" dirty="0"/>
                  <a:t>residual capacity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f</a:t>
                </a:r>
                <a:r>
                  <a:rPr lang="en-US" dirty="0"/>
                  <a:t> 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) is define as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0,                               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the flow network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i="1" dirty="0"/>
                  <a:t>E</a:t>
                </a:r>
                <a:r>
                  <a:rPr lang="en-US" dirty="0"/>
                  <a:t>) and a flow </a:t>
                </a:r>
                <a:r>
                  <a:rPr lang="en-US" i="1" dirty="0"/>
                  <a:t>f </a:t>
                </a:r>
                <a:r>
                  <a:rPr lang="en-US" dirty="0"/>
                  <a:t>, the residual network of </a:t>
                </a:r>
                <a:r>
                  <a:rPr lang="en-US" i="1" dirty="0"/>
                  <a:t>G</a:t>
                </a:r>
                <a:r>
                  <a:rPr lang="en-US" dirty="0"/>
                  <a:t> induced by </a:t>
                </a:r>
                <a:r>
                  <a:rPr lang="en-US" i="1" dirty="0"/>
                  <a:t>f </a:t>
                </a:r>
                <a:r>
                  <a:rPr lang="en-US" dirty="0"/>
                  <a:t>is </a:t>
                </a:r>
                <a:r>
                  <a:rPr lang="en-US" i="1" dirty="0"/>
                  <a:t>G</a:t>
                </a:r>
                <a:r>
                  <a:rPr lang="en-US" i="1" baseline="-25000" dirty="0"/>
                  <a:t>f</a:t>
                </a:r>
                <a:r>
                  <a:rPr lang="en-US" dirty="0"/>
                  <a:t> (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f</a:t>
                </a:r>
                <a:r>
                  <a:rPr lang="en-US" dirty="0"/>
                  <a:t>) where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f</a:t>
                </a:r>
                <a:r>
                  <a:rPr lang="en-US" dirty="0"/>
                  <a:t> = {(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) </a:t>
                </a:r>
                <a:r>
                  <a:rPr lang="en-US" dirty="0">
                    <a:sym typeface="Symbol" panose="05050102010706020507" pitchFamily="18" charset="2"/>
                  </a:rPr>
                  <a:t></a:t>
                </a:r>
                <a:r>
                  <a:rPr lang="en-US" i="1" dirty="0"/>
                  <a:t>E</a:t>
                </a:r>
                <a:r>
                  <a:rPr lang="en-US" dirty="0"/>
                  <a:t>: 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f</a:t>
                </a:r>
                <a:r>
                  <a:rPr lang="en-US" i="1" baseline="-25000" dirty="0"/>
                  <a:t> </a:t>
                </a:r>
                <a:r>
                  <a:rPr lang="en-US" dirty="0"/>
                  <a:t>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) &gt; 0}.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F4430-0A19-4F74-83F3-E78F14B48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4829141" cy="4328588"/>
              </a:xfrm>
              <a:blipFill>
                <a:blip r:embed="rId2"/>
                <a:stretch>
                  <a:fillRect l="-504" r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E:\dokumenti\trudovi_od_2014\ioi2014\slika2.tif">
            <a:extLst>
              <a:ext uri="{FF2B5EF4-FFF2-40B4-BE49-F238E27FC236}">
                <a16:creationId xmlns:a16="http://schemas.microsoft.com/office/drawing/2014/main" id="{2C181A4D-E801-4734-9B86-953E65EE38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754" y="2587746"/>
            <a:ext cx="6378054" cy="175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:\dokumenti\trudovi_od_2014\ioi2014\slika2.tif">
            <a:extLst>
              <a:ext uri="{FF2B5EF4-FFF2-40B4-BE49-F238E27FC236}">
                <a16:creationId xmlns:a16="http://schemas.microsoft.com/office/drawing/2014/main" id="{475FA9F2-DF83-4B6F-A922-DE9B630A16A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1"/>
          <a:stretch/>
        </p:blipFill>
        <p:spPr bwMode="auto">
          <a:xfrm>
            <a:off x="6684936" y="4534968"/>
            <a:ext cx="3938240" cy="20944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CB648A-AFD1-4174-9828-1F15E265F46C}"/>
              </a:ext>
            </a:extLst>
          </p:cNvPr>
          <p:cNvCxnSpPr>
            <a:cxnSpLocks/>
          </p:cNvCxnSpPr>
          <p:nvPr/>
        </p:nvCxnSpPr>
        <p:spPr>
          <a:xfrm flipV="1">
            <a:off x="6898341" y="4752040"/>
            <a:ext cx="981635" cy="761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940819-3031-4C25-8468-8847F9FDFD30}"/>
              </a:ext>
            </a:extLst>
          </p:cNvPr>
          <p:cNvCxnSpPr>
            <a:cxnSpLocks/>
          </p:cNvCxnSpPr>
          <p:nvPr/>
        </p:nvCxnSpPr>
        <p:spPr>
          <a:xfrm>
            <a:off x="6898341" y="5582184"/>
            <a:ext cx="981635" cy="7782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D361DC-B762-40BD-AFF1-C517386D5C2E}"/>
              </a:ext>
            </a:extLst>
          </p:cNvPr>
          <p:cNvCxnSpPr>
            <a:cxnSpLocks/>
          </p:cNvCxnSpPr>
          <p:nvPr/>
        </p:nvCxnSpPr>
        <p:spPr>
          <a:xfrm>
            <a:off x="8019753" y="4752040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9FDF39-4CBA-4009-A13E-7F9544185695}"/>
              </a:ext>
            </a:extLst>
          </p:cNvPr>
          <p:cNvCxnSpPr>
            <a:cxnSpLocks/>
          </p:cNvCxnSpPr>
          <p:nvPr/>
        </p:nvCxnSpPr>
        <p:spPr>
          <a:xfrm>
            <a:off x="8019753" y="6360459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E2EB9D-8B77-4C4E-AB89-97DE94EF65A8}"/>
              </a:ext>
            </a:extLst>
          </p:cNvPr>
          <p:cNvCxnSpPr>
            <a:cxnSpLocks/>
          </p:cNvCxnSpPr>
          <p:nvPr/>
        </p:nvCxnSpPr>
        <p:spPr>
          <a:xfrm flipV="1">
            <a:off x="9216310" y="5629248"/>
            <a:ext cx="984503" cy="6841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04ABFC-2735-4DEE-B43F-7D2938E0BEBE}"/>
              </a:ext>
            </a:extLst>
          </p:cNvPr>
          <p:cNvCxnSpPr>
            <a:cxnSpLocks/>
          </p:cNvCxnSpPr>
          <p:nvPr/>
        </p:nvCxnSpPr>
        <p:spPr>
          <a:xfrm>
            <a:off x="9154579" y="4777681"/>
            <a:ext cx="1046234" cy="7356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872E4E-1D07-41E0-B74F-500FEFA5B022}"/>
              </a:ext>
            </a:extLst>
          </p:cNvPr>
          <p:cNvCxnSpPr>
            <a:cxnSpLocks/>
          </p:cNvCxnSpPr>
          <p:nvPr/>
        </p:nvCxnSpPr>
        <p:spPr>
          <a:xfrm flipV="1">
            <a:off x="6898341" y="4867994"/>
            <a:ext cx="981635" cy="761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549A49-510F-4829-B1DD-1DD0B7B3B766}"/>
              </a:ext>
            </a:extLst>
          </p:cNvPr>
          <p:cNvCxnSpPr>
            <a:cxnSpLocks/>
          </p:cNvCxnSpPr>
          <p:nvPr/>
        </p:nvCxnSpPr>
        <p:spPr>
          <a:xfrm>
            <a:off x="8019753" y="4867994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40C7C3-ACCA-473B-9138-9E25B07B7FD4}"/>
              </a:ext>
            </a:extLst>
          </p:cNvPr>
          <p:cNvCxnSpPr>
            <a:cxnSpLocks/>
          </p:cNvCxnSpPr>
          <p:nvPr/>
        </p:nvCxnSpPr>
        <p:spPr>
          <a:xfrm>
            <a:off x="9154579" y="4893635"/>
            <a:ext cx="1046234" cy="7356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577328-BBD9-4C2F-A26D-F5B2D294C1FD}"/>
              </a:ext>
            </a:extLst>
          </p:cNvPr>
          <p:cNvSpPr txBox="1"/>
          <p:nvPr/>
        </p:nvSpPr>
        <p:spPr>
          <a:xfrm>
            <a:off x="9426387" y="2191520"/>
            <a:ext cx="239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graph</a:t>
            </a:r>
          </a:p>
        </p:txBody>
      </p:sp>
    </p:spTree>
    <p:extLst>
      <p:ext uri="{BB962C8B-B14F-4D97-AF65-F5344CB8AC3E}">
        <p14:creationId xmlns:p14="http://schemas.microsoft.com/office/powerpoint/2010/main" val="1253308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E:\dokumenti\trudovi_od_2014\ioi2014\slika2.tif">
            <a:extLst>
              <a:ext uri="{FF2B5EF4-FFF2-40B4-BE49-F238E27FC236}">
                <a16:creationId xmlns:a16="http://schemas.microsoft.com/office/drawing/2014/main" id="{DDD75625-D0EF-4E48-89DC-C4FFF67C068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2"/>
          <a:stretch/>
        </p:blipFill>
        <p:spPr bwMode="auto">
          <a:xfrm>
            <a:off x="7080721" y="4390882"/>
            <a:ext cx="4530086" cy="23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36FCA1-C15B-4909-B03B-A14B7D8A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path and augmented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F4430-0A19-4F74-83F3-E78F14B48C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6200476" cy="4328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i="1" dirty="0"/>
                  <a:t>Augmenting path</a:t>
                </a:r>
                <a:r>
                  <a:rPr lang="en-US" dirty="0"/>
                  <a:t> - simple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t</a:t>
                </a:r>
                <a:r>
                  <a:rPr lang="en-US" dirty="0"/>
                  <a:t> in the residual network </a:t>
                </a:r>
                <a:r>
                  <a:rPr lang="en-US" i="1" dirty="0"/>
                  <a:t>G</a:t>
                </a:r>
                <a:r>
                  <a:rPr lang="en-US" i="1" baseline="-25000" dirty="0"/>
                  <a:t>f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A</a:t>
                </a:r>
                <a:r>
                  <a:rPr lang="en-US" i="1" dirty="0"/>
                  <a:t>ugmenting cycle </a:t>
                </a:r>
                <a:r>
                  <a:rPr lang="en-US" dirty="0"/>
                  <a:t>- simple cycle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from some node </a:t>
                </a:r>
                <a:r>
                  <a:rPr lang="en-US" i="1" dirty="0"/>
                  <a:t>v</a:t>
                </a:r>
                <a:r>
                  <a:rPr lang="en-US" dirty="0"/>
                  <a:t> to </a:t>
                </a:r>
                <a:r>
                  <a:rPr lang="en-US" i="1" dirty="0"/>
                  <a:t>v</a:t>
                </a:r>
                <a:r>
                  <a:rPr lang="en-US" dirty="0"/>
                  <a:t> in the residual network </a:t>
                </a:r>
                <a:r>
                  <a:rPr lang="en-US" i="1" dirty="0"/>
                  <a:t>G</a:t>
                </a:r>
                <a:r>
                  <a:rPr lang="en-US" i="1" baseline="-25000" dirty="0"/>
                  <a:t>f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For each augmenting cycle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in residual network </a:t>
                </a:r>
                <a:r>
                  <a:rPr lang="en-US" i="1" dirty="0"/>
                  <a:t>G</a:t>
                </a:r>
                <a:r>
                  <a:rPr lang="en-US" i="1" baseline="-25000" dirty="0"/>
                  <a:t>f</a:t>
                </a:r>
                <a:r>
                  <a:rPr lang="en-US" dirty="0"/>
                  <a:t>, we define </a:t>
                </a:r>
                <a:r>
                  <a:rPr lang="en-US" i="1" dirty="0"/>
                  <a:t>augmented vector of level d’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 for a cycle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otherwice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.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F4430-0A19-4F74-83F3-E78F14B48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6200476" cy="4328588"/>
              </a:xfrm>
              <a:blipFill>
                <a:blip r:embed="rId3"/>
                <a:stretch>
                  <a:fillRect l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9BCA3F-308B-4D04-94C9-D0EFCA8FC134}"/>
              </a:ext>
            </a:extLst>
          </p:cNvPr>
          <p:cNvCxnSpPr>
            <a:cxnSpLocks/>
          </p:cNvCxnSpPr>
          <p:nvPr/>
        </p:nvCxnSpPr>
        <p:spPr>
          <a:xfrm flipH="1">
            <a:off x="7588155" y="4657553"/>
            <a:ext cx="1024474" cy="678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C34D5E-2A72-4EB3-A093-A65605A94B1B}"/>
              </a:ext>
            </a:extLst>
          </p:cNvPr>
          <p:cNvCxnSpPr>
            <a:cxnSpLocks/>
          </p:cNvCxnSpPr>
          <p:nvPr/>
        </p:nvCxnSpPr>
        <p:spPr>
          <a:xfrm flipH="1">
            <a:off x="8883174" y="2125903"/>
            <a:ext cx="11600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E:\dokumenti\trudovi_od_2014\ioi2014\slika2.tif">
            <a:extLst>
              <a:ext uri="{FF2B5EF4-FFF2-40B4-BE49-F238E27FC236}">
                <a16:creationId xmlns:a16="http://schemas.microsoft.com/office/drawing/2014/main" id="{39CB7746-F6B0-4C9E-AC73-AAA7CC503A5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2"/>
          <a:stretch/>
        </p:blipFill>
        <p:spPr bwMode="auto">
          <a:xfrm>
            <a:off x="7080721" y="1957235"/>
            <a:ext cx="4530086" cy="236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437FC9-AF24-484A-8BFE-A1D6EEC991CE}"/>
              </a:ext>
            </a:extLst>
          </p:cNvPr>
          <p:cNvCxnSpPr>
            <a:cxnSpLocks/>
          </p:cNvCxnSpPr>
          <p:nvPr/>
        </p:nvCxnSpPr>
        <p:spPr>
          <a:xfrm flipH="1">
            <a:off x="7588155" y="2223906"/>
            <a:ext cx="1024474" cy="678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B0EC60-90DD-4A41-A4BA-7E70E781CAF5}"/>
              </a:ext>
            </a:extLst>
          </p:cNvPr>
          <p:cNvCxnSpPr>
            <a:cxnSpLocks/>
          </p:cNvCxnSpPr>
          <p:nvPr/>
        </p:nvCxnSpPr>
        <p:spPr>
          <a:xfrm flipV="1">
            <a:off x="8911681" y="4759667"/>
            <a:ext cx="1" cy="16284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EE69CD-7D73-4027-BBEE-3A6EC1EAF496}"/>
              </a:ext>
            </a:extLst>
          </p:cNvPr>
          <p:cNvCxnSpPr>
            <a:cxnSpLocks/>
          </p:cNvCxnSpPr>
          <p:nvPr/>
        </p:nvCxnSpPr>
        <p:spPr>
          <a:xfrm>
            <a:off x="7738573" y="5573882"/>
            <a:ext cx="1023582" cy="683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58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E986-8330-461C-94C9-287EC7DA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The correlation between two </a:t>
            </a:r>
            <a:r>
              <a:rPr lang="en-US" dirty="0"/>
              <a:t>flow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20C21-0AA4-4D1A-94FE-95622C1E0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249" y="2125904"/>
                <a:ext cx="5792713" cy="45295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Theorem 2</a:t>
                </a:r>
                <a:r>
                  <a:rPr lang="en-US" sz="2000" dirty="0"/>
                  <a:t>.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be a flow with |</a:t>
                </a:r>
                <a:r>
                  <a:rPr lang="en-US" sz="2000" i="1" dirty="0"/>
                  <a:t>f </a:t>
                </a:r>
                <a:r>
                  <a:rPr lang="en-US" sz="2000" dirty="0"/>
                  <a:t>| = </a:t>
                </a:r>
                <a:r>
                  <a:rPr lang="en-US" sz="2000" i="1" dirty="0"/>
                  <a:t>d</a:t>
                </a:r>
                <a:r>
                  <a:rPr lang="en-US" sz="2000" dirty="0"/>
                  <a:t> in a two-terminal flow network </a:t>
                </a:r>
                <a:r>
                  <a:rPr lang="en-US" sz="2000" i="1" dirty="0"/>
                  <a:t>G</a:t>
                </a:r>
                <a:r>
                  <a:rPr lang="en-US" sz="2000" dirty="0"/>
                  <a:t>(</a:t>
                </a:r>
                <a:r>
                  <a:rPr lang="en-US" sz="2000" i="1" dirty="0"/>
                  <a:t>V</a:t>
                </a:r>
                <a:r>
                  <a:rPr lang="en-US" sz="2000" dirty="0"/>
                  <a:t>, </a:t>
                </a:r>
                <a:r>
                  <a:rPr lang="en-US" sz="2000" i="1" dirty="0"/>
                  <a:t>E, c</a:t>
                </a:r>
                <a:r>
                  <a:rPr lang="en-US" sz="2000" dirty="0"/>
                  <a:t>) with source </a:t>
                </a:r>
                <a:r>
                  <a:rPr lang="en-US" sz="2000" i="1" dirty="0"/>
                  <a:t>s</a:t>
                </a:r>
                <a:r>
                  <a:rPr lang="en-US" sz="2000" dirty="0"/>
                  <a:t> and sink </a:t>
                </a:r>
                <a:r>
                  <a:rPr lang="en-US" sz="2000" i="1" dirty="0"/>
                  <a:t>t</a:t>
                </a:r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/>
                  <a:t> be an augmenting cycle in the residual graph </a:t>
                </a:r>
                <a:r>
                  <a:rPr lang="en-US" sz="2000" i="1" dirty="0"/>
                  <a:t>G</a:t>
                </a:r>
                <a:r>
                  <a:rPr lang="en-US" sz="2000" i="1" baseline="-25000" dirty="0"/>
                  <a:t>f</a:t>
                </a:r>
                <a:r>
                  <a:rPr lang="en-US" sz="2000" dirty="0"/>
                  <a:t>(</a:t>
                </a:r>
                <a:r>
                  <a:rPr lang="en-US" sz="2000" i="1" dirty="0"/>
                  <a:t>V</a:t>
                </a:r>
                <a:r>
                  <a:rPr lang="en-US" sz="2000" dirty="0"/>
                  <a:t>, </a:t>
                </a:r>
                <a:r>
                  <a:rPr lang="en-US" sz="2000" i="1" dirty="0" err="1"/>
                  <a:t>E</a:t>
                </a:r>
                <a:r>
                  <a:rPr lang="en-US" sz="2000" i="1" baseline="-25000" dirty="0" err="1"/>
                  <a:t>f</a:t>
                </a:r>
                <a:r>
                  <a:rPr lang="en-US" sz="2000" dirty="0"/>
                  <a:t>).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defined as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                     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𝒞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𝒞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          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𝒞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𝒞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/>
                  <a:t>			 </a:t>
                </a:r>
              </a:p>
              <a:p>
                <a:pPr marL="0" indent="0">
                  <a:buNone/>
                </a:pPr>
                <a:r>
                  <a:rPr lang="en-US" sz="2000" dirty="0"/>
                  <a:t>is a flow in </a:t>
                </a:r>
                <a:r>
                  <a:rPr lang="en-US" sz="2000" i="1" dirty="0"/>
                  <a:t>G</a:t>
                </a:r>
                <a:r>
                  <a:rPr lang="en-US" sz="2000" dirty="0"/>
                  <a:t>(</a:t>
                </a:r>
                <a:r>
                  <a:rPr lang="en-US" sz="2000" i="1" dirty="0"/>
                  <a:t>V</a:t>
                </a:r>
                <a:r>
                  <a:rPr lang="en-US" sz="2000" dirty="0"/>
                  <a:t>, </a:t>
                </a:r>
                <a:r>
                  <a:rPr lang="en-US" sz="2000" i="1" dirty="0"/>
                  <a:t>E, c</a:t>
                </a:r>
                <a:r>
                  <a:rPr lang="en-US" sz="2000" dirty="0"/>
                  <a:t>)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20C21-0AA4-4D1A-94FE-95622C1E0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249" y="2125904"/>
                <a:ext cx="5792713" cy="4529586"/>
              </a:xfrm>
              <a:blipFill>
                <a:blip r:embed="rId2"/>
                <a:stretch>
                  <a:fillRect l="-1158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 descr="E:\dokumenti\trudovi_od_2014\ioi2014\slika2.tif">
            <a:extLst>
              <a:ext uri="{FF2B5EF4-FFF2-40B4-BE49-F238E27FC236}">
                <a16:creationId xmlns:a16="http://schemas.microsoft.com/office/drawing/2014/main" id="{D72E90C3-34D2-4381-B5A5-2A2A0FE2B65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9"/>
          <a:stretch/>
        </p:blipFill>
        <p:spPr bwMode="auto">
          <a:xfrm>
            <a:off x="6045007" y="1809713"/>
            <a:ext cx="3067310" cy="17570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8002EFC-C4B6-4E6F-956F-4B4D4D6996FF}"/>
              </a:ext>
            </a:extLst>
          </p:cNvPr>
          <p:cNvCxnSpPr>
            <a:cxnSpLocks/>
          </p:cNvCxnSpPr>
          <p:nvPr/>
        </p:nvCxnSpPr>
        <p:spPr>
          <a:xfrm flipV="1">
            <a:off x="9112317" y="2801025"/>
            <a:ext cx="669905" cy="574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8092DE4-176F-491D-8C57-4FC52620E11D}"/>
              </a:ext>
            </a:extLst>
          </p:cNvPr>
          <p:cNvCxnSpPr>
            <a:cxnSpLocks/>
          </p:cNvCxnSpPr>
          <p:nvPr/>
        </p:nvCxnSpPr>
        <p:spPr>
          <a:xfrm>
            <a:off x="9136426" y="3421350"/>
            <a:ext cx="645796" cy="5786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F5A2FC1-C6FE-45CA-93ED-0EF8F304DE86}"/>
              </a:ext>
            </a:extLst>
          </p:cNvPr>
          <p:cNvCxnSpPr>
            <a:cxnSpLocks/>
          </p:cNvCxnSpPr>
          <p:nvPr/>
        </p:nvCxnSpPr>
        <p:spPr>
          <a:xfrm>
            <a:off x="9921999" y="2801025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E8B3859-96C8-4080-B6DE-BC2A95EB540C}"/>
              </a:ext>
            </a:extLst>
          </p:cNvPr>
          <p:cNvCxnSpPr>
            <a:cxnSpLocks/>
          </p:cNvCxnSpPr>
          <p:nvPr/>
        </p:nvCxnSpPr>
        <p:spPr>
          <a:xfrm>
            <a:off x="9840111" y="4000011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653D49-577B-4C58-B854-E377449A7752}"/>
              </a:ext>
            </a:extLst>
          </p:cNvPr>
          <p:cNvCxnSpPr>
            <a:cxnSpLocks/>
          </p:cNvCxnSpPr>
          <p:nvPr/>
        </p:nvCxnSpPr>
        <p:spPr>
          <a:xfrm flipV="1">
            <a:off x="10988585" y="3517304"/>
            <a:ext cx="594926" cy="44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9BA7A1-F0F8-4CD9-BE49-AF035D90EE05}"/>
              </a:ext>
            </a:extLst>
          </p:cNvPr>
          <p:cNvCxnSpPr>
            <a:cxnSpLocks/>
          </p:cNvCxnSpPr>
          <p:nvPr/>
        </p:nvCxnSpPr>
        <p:spPr>
          <a:xfrm>
            <a:off x="11056825" y="2826666"/>
            <a:ext cx="594926" cy="549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17C456-7186-4A05-90C4-5305FA4BBB97}"/>
              </a:ext>
            </a:extLst>
          </p:cNvPr>
          <p:cNvCxnSpPr>
            <a:cxnSpLocks/>
          </p:cNvCxnSpPr>
          <p:nvPr/>
        </p:nvCxnSpPr>
        <p:spPr>
          <a:xfrm flipV="1">
            <a:off x="9252094" y="2916979"/>
            <a:ext cx="530128" cy="4587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9E7C2A6-BE90-4AB5-AE60-43F22CF56F7B}"/>
              </a:ext>
            </a:extLst>
          </p:cNvPr>
          <p:cNvCxnSpPr>
            <a:cxnSpLocks/>
          </p:cNvCxnSpPr>
          <p:nvPr/>
        </p:nvCxnSpPr>
        <p:spPr>
          <a:xfrm>
            <a:off x="9921999" y="2916979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2DFB502-0BAD-4674-830D-95CB3DDAFC98}"/>
              </a:ext>
            </a:extLst>
          </p:cNvPr>
          <p:cNvCxnSpPr>
            <a:cxnSpLocks/>
          </p:cNvCxnSpPr>
          <p:nvPr/>
        </p:nvCxnSpPr>
        <p:spPr>
          <a:xfrm>
            <a:off x="11056825" y="2942620"/>
            <a:ext cx="594926" cy="552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1D32904-84B9-4D2A-A901-EFCBF2D294A9}"/>
              </a:ext>
            </a:extLst>
          </p:cNvPr>
          <p:cNvCxnSpPr>
            <a:cxnSpLocks/>
          </p:cNvCxnSpPr>
          <p:nvPr/>
        </p:nvCxnSpPr>
        <p:spPr>
          <a:xfrm flipH="1">
            <a:off x="9301442" y="2940696"/>
            <a:ext cx="565842" cy="48022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D63AB4B-2766-4AD3-9FBF-DD4613B93E8B}"/>
              </a:ext>
            </a:extLst>
          </p:cNvPr>
          <p:cNvCxnSpPr>
            <a:cxnSpLocks/>
          </p:cNvCxnSpPr>
          <p:nvPr/>
        </p:nvCxnSpPr>
        <p:spPr>
          <a:xfrm flipV="1">
            <a:off x="9914844" y="2940696"/>
            <a:ext cx="0" cy="8632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E187341-D5C8-4EB1-B75C-2024F8925918}"/>
              </a:ext>
            </a:extLst>
          </p:cNvPr>
          <p:cNvCxnSpPr>
            <a:cxnSpLocks/>
          </p:cNvCxnSpPr>
          <p:nvPr/>
        </p:nvCxnSpPr>
        <p:spPr>
          <a:xfrm>
            <a:off x="9274084" y="3429000"/>
            <a:ext cx="616980" cy="52577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1B9ED44-EB50-45E0-B758-96877A521911}"/>
              </a:ext>
            </a:extLst>
          </p:cNvPr>
          <p:cNvCxnSpPr>
            <a:cxnSpLocks/>
          </p:cNvCxnSpPr>
          <p:nvPr/>
        </p:nvCxnSpPr>
        <p:spPr>
          <a:xfrm flipV="1">
            <a:off x="7223422" y="4770650"/>
            <a:ext cx="669905" cy="574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A6A3087-87C7-4701-BE80-3B643A2CD61D}"/>
              </a:ext>
            </a:extLst>
          </p:cNvPr>
          <p:cNvCxnSpPr>
            <a:cxnSpLocks/>
          </p:cNvCxnSpPr>
          <p:nvPr/>
        </p:nvCxnSpPr>
        <p:spPr>
          <a:xfrm>
            <a:off x="7247531" y="5390975"/>
            <a:ext cx="645796" cy="5786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9FE566-EA72-450A-93A4-5A8D170EEA0B}"/>
              </a:ext>
            </a:extLst>
          </p:cNvPr>
          <p:cNvCxnSpPr>
            <a:cxnSpLocks/>
          </p:cNvCxnSpPr>
          <p:nvPr/>
        </p:nvCxnSpPr>
        <p:spPr>
          <a:xfrm>
            <a:off x="8033104" y="4770650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23F7A88-36F6-484C-830B-2C34C84E7724}"/>
              </a:ext>
            </a:extLst>
          </p:cNvPr>
          <p:cNvCxnSpPr>
            <a:cxnSpLocks/>
          </p:cNvCxnSpPr>
          <p:nvPr/>
        </p:nvCxnSpPr>
        <p:spPr>
          <a:xfrm>
            <a:off x="7951216" y="5969636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2134F96-FE5C-4068-877A-D0B45A54FE20}"/>
              </a:ext>
            </a:extLst>
          </p:cNvPr>
          <p:cNvCxnSpPr>
            <a:cxnSpLocks/>
          </p:cNvCxnSpPr>
          <p:nvPr/>
        </p:nvCxnSpPr>
        <p:spPr>
          <a:xfrm flipV="1">
            <a:off x="9099690" y="5486929"/>
            <a:ext cx="594926" cy="44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3CD2D8A-5EA4-49FA-B906-7CE50C9228AA}"/>
              </a:ext>
            </a:extLst>
          </p:cNvPr>
          <p:cNvCxnSpPr>
            <a:cxnSpLocks/>
          </p:cNvCxnSpPr>
          <p:nvPr/>
        </p:nvCxnSpPr>
        <p:spPr>
          <a:xfrm>
            <a:off x="9167930" y="4796291"/>
            <a:ext cx="594926" cy="549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684D2DE-A980-4359-AD20-205A1DCE4AC0}"/>
              </a:ext>
            </a:extLst>
          </p:cNvPr>
          <p:cNvCxnSpPr>
            <a:cxnSpLocks/>
          </p:cNvCxnSpPr>
          <p:nvPr/>
        </p:nvCxnSpPr>
        <p:spPr>
          <a:xfrm>
            <a:off x="8033104" y="4886604"/>
            <a:ext cx="11348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1A43DFB-4452-48EB-A8A0-F6DC1E07A76E}"/>
              </a:ext>
            </a:extLst>
          </p:cNvPr>
          <p:cNvCxnSpPr>
            <a:cxnSpLocks/>
          </p:cNvCxnSpPr>
          <p:nvPr/>
        </p:nvCxnSpPr>
        <p:spPr>
          <a:xfrm>
            <a:off x="9167930" y="4912245"/>
            <a:ext cx="594926" cy="5524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734CE7E-9C03-4F01-B514-C9F9301B74E7}"/>
              </a:ext>
            </a:extLst>
          </p:cNvPr>
          <p:cNvCxnSpPr>
            <a:cxnSpLocks/>
          </p:cNvCxnSpPr>
          <p:nvPr/>
        </p:nvCxnSpPr>
        <p:spPr>
          <a:xfrm flipV="1">
            <a:off x="8025949" y="4910321"/>
            <a:ext cx="0" cy="8632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E9731A5-A1AD-4301-8474-5279C10BA8A6}"/>
              </a:ext>
            </a:extLst>
          </p:cNvPr>
          <p:cNvCxnSpPr>
            <a:cxnSpLocks/>
          </p:cNvCxnSpPr>
          <p:nvPr/>
        </p:nvCxnSpPr>
        <p:spPr>
          <a:xfrm>
            <a:off x="7385189" y="5398625"/>
            <a:ext cx="616980" cy="5257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8AEF45-27DA-4C6C-8D7F-AA0E4275710F}"/>
              </a:ext>
            </a:extLst>
          </p:cNvPr>
          <p:cNvSpPr txBox="1"/>
          <p:nvPr/>
        </p:nvSpPr>
        <p:spPr>
          <a:xfrm>
            <a:off x="6836583" y="4013376"/>
            <a:ext cx="857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73BC85-3586-42C4-BB67-6F00E488EDBC}"/>
              </a:ext>
            </a:extLst>
          </p:cNvPr>
          <p:cNvSpPr txBox="1"/>
          <p:nvPr/>
        </p:nvSpPr>
        <p:spPr>
          <a:xfrm>
            <a:off x="7474941" y="4013375"/>
            <a:ext cx="349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cycle in residual graph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A16A1B-6444-46B7-ADF2-0D5185FFCCF7}"/>
              </a:ext>
            </a:extLst>
          </p:cNvPr>
          <p:cNvSpPr txBox="1"/>
          <p:nvPr/>
        </p:nvSpPr>
        <p:spPr>
          <a:xfrm>
            <a:off x="10605090" y="4024730"/>
            <a:ext cx="129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flow</a:t>
            </a:r>
          </a:p>
        </p:txBody>
      </p:sp>
    </p:spTree>
    <p:extLst>
      <p:ext uri="{BB962C8B-B14F-4D97-AF65-F5344CB8AC3E}">
        <p14:creationId xmlns:p14="http://schemas.microsoft.com/office/powerpoint/2010/main" val="330642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B903-14F6-42F9-A233-E206F380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CAEE-9625-41F6-BA51-35ABE8DE5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7747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A two-terminal flow network is usually defined as a directed graph </a:t>
            </a:r>
            <a:r>
              <a:rPr lang="en-US" sz="2800" i="1" dirty="0"/>
              <a:t>G</a:t>
            </a:r>
            <a:r>
              <a:rPr lang="en-US" sz="2800" dirty="0"/>
              <a:t>(</a:t>
            </a:r>
            <a:r>
              <a:rPr lang="en-US" sz="2800" i="1" dirty="0"/>
              <a:t>V</a:t>
            </a:r>
            <a:r>
              <a:rPr lang="en-US" sz="2800" dirty="0"/>
              <a:t>, </a:t>
            </a:r>
            <a:r>
              <a:rPr lang="en-US" sz="2800" i="1" dirty="0"/>
              <a:t>E</a:t>
            </a:r>
            <a:r>
              <a:rPr lang="en-US" sz="2800" dirty="0"/>
              <a:t>)</a:t>
            </a:r>
            <a:r>
              <a:rPr lang="mk-MK" sz="2800" dirty="0"/>
              <a:t> </a:t>
            </a:r>
            <a:r>
              <a:rPr lang="en-US" sz="2800" dirty="0"/>
              <a:t>with capacity function c: E </a:t>
            </a:r>
            <a:r>
              <a:rPr lang="en-US" sz="2800" dirty="0">
                <a:sym typeface="Symbol" panose="05050102010706020507" pitchFamily="18" charset="2"/>
              </a:rPr>
              <a:t> R, </a:t>
            </a:r>
            <a:r>
              <a:rPr lang="en-US" sz="2800" dirty="0"/>
              <a:t>but, there are many flow problems that can be modeled by undirected graphs. </a:t>
            </a:r>
          </a:p>
          <a:p>
            <a:r>
              <a:rPr lang="en-US" sz="2800" dirty="0"/>
              <a:t>One of the most important problems in multi-state network reliability is the problem of searching for all d-MCs or d-MPs. </a:t>
            </a:r>
          </a:p>
          <a:p>
            <a:pPr lvl="1"/>
            <a:r>
              <a:rPr lang="en-US" sz="2600" dirty="0"/>
              <a:t>Several algorithms have been proposed as a solution to this problem, but all of them deal with oriented networks – this approach works for undirected networks as well</a:t>
            </a:r>
          </a:p>
          <a:p>
            <a:r>
              <a:rPr lang="en-US" sz="2600" dirty="0"/>
              <a:t>Precise theoretical relationship between </a:t>
            </a:r>
            <a:r>
              <a:rPr lang="en-US" sz="2400" dirty="0"/>
              <a:t>d-MPs and flow.</a:t>
            </a:r>
          </a:p>
          <a:p>
            <a:pPr lvl="1"/>
            <a:r>
              <a:rPr lang="en-US" sz="2600" dirty="0"/>
              <a:t>Efficient approach to check whether some vector is a d-MP</a:t>
            </a:r>
          </a:p>
          <a:p>
            <a:pPr lvl="1"/>
            <a:r>
              <a:rPr lang="en-US" sz="2600" dirty="0"/>
              <a:t>Algorithms that compute the set of all d-MPs for directed and undirected networks</a:t>
            </a:r>
          </a:p>
        </p:txBody>
      </p:sp>
    </p:spTree>
    <p:extLst>
      <p:ext uri="{BB962C8B-B14F-4D97-AF65-F5344CB8AC3E}">
        <p14:creationId xmlns:p14="http://schemas.microsoft.com/office/powerpoint/2010/main" val="419838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E986-8330-461C-94C9-287EC7DA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The correlation between two minimal path vecto</a:t>
            </a:r>
            <a:r>
              <a:rPr lang="en-US" dirty="0" err="1"/>
              <a:t>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20C21-0AA4-4D1A-94FE-95622C1E0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249" y="2125904"/>
                <a:ext cx="5586649" cy="45295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Theorem 3</a:t>
                </a:r>
                <a:r>
                  <a:rPr lang="en-US" sz="2800" dirty="0"/>
                  <a:t>.Let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be two state vectors for a flow network </a:t>
                </a:r>
                <a:r>
                  <a:rPr lang="en-US" sz="2800" i="1" dirty="0"/>
                  <a:t>G</a:t>
                </a:r>
                <a:r>
                  <a:rPr lang="en-US" sz="2800" dirty="0"/>
                  <a:t>(</a:t>
                </a:r>
                <a:r>
                  <a:rPr lang="en-US" sz="2800" i="1" dirty="0"/>
                  <a:t>V</a:t>
                </a:r>
                <a:r>
                  <a:rPr lang="en-US" sz="2800" dirty="0"/>
                  <a:t>, </a:t>
                </a:r>
                <a:r>
                  <a:rPr lang="en-US" sz="2800" i="1" dirty="0"/>
                  <a:t>E, c</a:t>
                </a:r>
                <a:r>
                  <a:rPr lang="en-US" sz="2800" dirty="0"/>
                  <a:t>) with source </a:t>
                </a:r>
                <a:r>
                  <a:rPr lang="en-US" sz="2800" i="1" dirty="0"/>
                  <a:t>s</a:t>
                </a:r>
                <a:r>
                  <a:rPr lang="en-US" sz="2800" dirty="0"/>
                  <a:t> and sink </a:t>
                </a:r>
                <a:r>
                  <a:rPr lang="en-US" sz="2800" i="1" dirty="0"/>
                  <a:t>t</a:t>
                </a:r>
                <a:r>
                  <a:rPr lang="en-US" sz="2800" dirty="0"/>
                  <a:t>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800" dirty="0"/>
                  <a:t> are flow functions with </a:t>
                </a:r>
                <a:r>
                  <a:rPr lang="en-US" sz="2800" i="1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|=|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800" i="1" dirty="0"/>
                  <a:t>|</a:t>
                </a:r>
                <a:r>
                  <a:rPr lang="en-US" sz="2800" dirty="0"/>
                  <a:t>= </a:t>
                </a:r>
                <a:r>
                  <a:rPr lang="en-US" sz="2800" i="1" dirty="0"/>
                  <a:t>d</a:t>
                </a:r>
                <a:r>
                  <a:rPr lang="en-US" sz="2800" dirty="0"/>
                  <a:t>. Then there are augmenting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of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for a 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such that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20C21-0AA4-4D1A-94FE-95622C1E0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249" y="2125904"/>
                <a:ext cx="5586649" cy="4529586"/>
              </a:xfrm>
              <a:blipFill>
                <a:blip r:embed="rId2"/>
                <a:stretch>
                  <a:fillRect l="-2293" r="-3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E:\dokumenti\trudovi_od_2014\ioi2014\slika2.tif">
            <a:extLst>
              <a:ext uri="{FF2B5EF4-FFF2-40B4-BE49-F238E27FC236}">
                <a16:creationId xmlns:a16="http://schemas.microsoft.com/office/drawing/2014/main" id="{075552E3-0E81-44CD-A8FF-1AF428A57E9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1"/>
          <a:stretch/>
        </p:blipFill>
        <p:spPr bwMode="auto">
          <a:xfrm>
            <a:off x="6332962" y="2125904"/>
            <a:ext cx="3115838" cy="16907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2D76F4-53D2-4A7A-8D6C-CEC65437F4F1}"/>
              </a:ext>
            </a:extLst>
          </p:cNvPr>
          <p:cNvCxnSpPr>
            <a:cxnSpLocks/>
          </p:cNvCxnSpPr>
          <p:nvPr/>
        </p:nvCxnSpPr>
        <p:spPr>
          <a:xfrm flipV="1">
            <a:off x="6510910" y="2268525"/>
            <a:ext cx="695055" cy="512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9AF8EE-054D-42A0-A56A-4FC33D166BA5}"/>
              </a:ext>
            </a:extLst>
          </p:cNvPr>
          <p:cNvCxnSpPr>
            <a:cxnSpLocks/>
          </p:cNvCxnSpPr>
          <p:nvPr/>
        </p:nvCxnSpPr>
        <p:spPr>
          <a:xfrm>
            <a:off x="6470114" y="3029079"/>
            <a:ext cx="776645" cy="628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DCC382-EB52-400E-AD89-9361D5FA16C7}"/>
              </a:ext>
            </a:extLst>
          </p:cNvPr>
          <p:cNvCxnSpPr>
            <a:cxnSpLocks/>
          </p:cNvCxnSpPr>
          <p:nvPr/>
        </p:nvCxnSpPr>
        <p:spPr>
          <a:xfrm>
            <a:off x="7371001" y="2268525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2CB051-5698-4865-849E-E0BBD07B91E5}"/>
              </a:ext>
            </a:extLst>
          </p:cNvPr>
          <p:cNvCxnSpPr>
            <a:cxnSpLocks/>
          </p:cNvCxnSpPr>
          <p:nvPr/>
        </p:nvCxnSpPr>
        <p:spPr>
          <a:xfrm>
            <a:off x="7441958" y="3657338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8033A1-028E-4220-B291-EA1180006882}"/>
              </a:ext>
            </a:extLst>
          </p:cNvPr>
          <p:cNvCxnSpPr>
            <a:cxnSpLocks/>
          </p:cNvCxnSpPr>
          <p:nvPr/>
        </p:nvCxnSpPr>
        <p:spPr>
          <a:xfrm flipV="1">
            <a:off x="8355755" y="3029080"/>
            <a:ext cx="794368" cy="586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8A2CF0-8838-426D-99D4-A638D34EA5CF}"/>
              </a:ext>
            </a:extLst>
          </p:cNvPr>
          <p:cNvCxnSpPr>
            <a:cxnSpLocks/>
          </p:cNvCxnSpPr>
          <p:nvPr/>
        </p:nvCxnSpPr>
        <p:spPr>
          <a:xfrm>
            <a:off x="8429616" y="2225246"/>
            <a:ext cx="827754" cy="593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0114DA-D3CA-4AE8-8922-E2F2B042AA46}"/>
              </a:ext>
            </a:extLst>
          </p:cNvPr>
          <p:cNvCxnSpPr>
            <a:cxnSpLocks/>
          </p:cNvCxnSpPr>
          <p:nvPr/>
        </p:nvCxnSpPr>
        <p:spPr>
          <a:xfrm flipV="1">
            <a:off x="6546367" y="2342977"/>
            <a:ext cx="663959" cy="526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BB007D-8BDD-448F-A23E-EE6413EA2907}"/>
              </a:ext>
            </a:extLst>
          </p:cNvPr>
          <p:cNvCxnSpPr>
            <a:cxnSpLocks/>
          </p:cNvCxnSpPr>
          <p:nvPr/>
        </p:nvCxnSpPr>
        <p:spPr>
          <a:xfrm>
            <a:off x="7371001" y="2368617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614882-FB56-41C0-8949-C64BE7C8F02F}"/>
              </a:ext>
            </a:extLst>
          </p:cNvPr>
          <p:cNvCxnSpPr>
            <a:cxnSpLocks/>
          </p:cNvCxnSpPr>
          <p:nvPr/>
        </p:nvCxnSpPr>
        <p:spPr>
          <a:xfrm>
            <a:off x="8384367" y="2280582"/>
            <a:ext cx="827754" cy="593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E:\dokumenti\trudovi_od_2014\ioi2014\slika2.tif">
            <a:extLst>
              <a:ext uri="{FF2B5EF4-FFF2-40B4-BE49-F238E27FC236}">
                <a16:creationId xmlns:a16="http://schemas.microsoft.com/office/drawing/2014/main" id="{E0966486-A7EE-4C0C-8917-59879FEA8FC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1"/>
          <a:stretch/>
        </p:blipFill>
        <p:spPr bwMode="auto">
          <a:xfrm>
            <a:off x="9076162" y="2535852"/>
            <a:ext cx="3115838" cy="16907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797144-BDBD-4E19-A3AE-D2F14BC783CB}"/>
              </a:ext>
            </a:extLst>
          </p:cNvPr>
          <p:cNvCxnSpPr>
            <a:cxnSpLocks/>
          </p:cNvCxnSpPr>
          <p:nvPr/>
        </p:nvCxnSpPr>
        <p:spPr>
          <a:xfrm flipV="1">
            <a:off x="9254110" y="2678473"/>
            <a:ext cx="695055" cy="512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5E9443-79D0-4552-ACB5-9CC6B4A1EEBD}"/>
              </a:ext>
            </a:extLst>
          </p:cNvPr>
          <p:cNvCxnSpPr>
            <a:cxnSpLocks/>
          </p:cNvCxnSpPr>
          <p:nvPr/>
        </p:nvCxnSpPr>
        <p:spPr>
          <a:xfrm>
            <a:off x="9213314" y="3439027"/>
            <a:ext cx="776645" cy="628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4D4153-D84C-4A08-94DA-E95CE3EC6E52}"/>
              </a:ext>
            </a:extLst>
          </p:cNvPr>
          <p:cNvCxnSpPr>
            <a:cxnSpLocks/>
          </p:cNvCxnSpPr>
          <p:nvPr/>
        </p:nvCxnSpPr>
        <p:spPr>
          <a:xfrm>
            <a:off x="10114201" y="2678473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FCF49D-432E-4AB0-AEFC-5A45ECD80040}"/>
              </a:ext>
            </a:extLst>
          </p:cNvPr>
          <p:cNvCxnSpPr>
            <a:cxnSpLocks/>
          </p:cNvCxnSpPr>
          <p:nvPr/>
        </p:nvCxnSpPr>
        <p:spPr>
          <a:xfrm>
            <a:off x="10185158" y="4067286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AC182C-8187-4C9F-8758-F2178FEE1A25}"/>
              </a:ext>
            </a:extLst>
          </p:cNvPr>
          <p:cNvCxnSpPr>
            <a:cxnSpLocks/>
          </p:cNvCxnSpPr>
          <p:nvPr/>
        </p:nvCxnSpPr>
        <p:spPr>
          <a:xfrm flipV="1">
            <a:off x="11098955" y="3439028"/>
            <a:ext cx="794368" cy="586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E1F4BD-5498-45DA-8FF6-3F2DC526C74F}"/>
              </a:ext>
            </a:extLst>
          </p:cNvPr>
          <p:cNvCxnSpPr>
            <a:cxnSpLocks/>
          </p:cNvCxnSpPr>
          <p:nvPr/>
        </p:nvCxnSpPr>
        <p:spPr>
          <a:xfrm>
            <a:off x="11077957" y="2791293"/>
            <a:ext cx="827754" cy="593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E3823A-85EA-4857-BA62-42FF807E8248}"/>
              </a:ext>
            </a:extLst>
          </p:cNvPr>
          <p:cNvCxnSpPr>
            <a:cxnSpLocks/>
          </p:cNvCxnSpPr>
          <p:nvPr/>
        </p:nvCxnSpPr>
        <p:spPr>
          <a:xfrm>
            <a:off x="9337587" y="3381213"/>
            <a:ext cx="715565" cy="5479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2C20F3-B4C2-470F-A3A0-4BC87E8007A3}"/>
              </a:ext>
            </a:extLst>
          </p:cNvPr>
          <p:cNvCxnSpPr>
            <a:cxnSpLocks/>
          </p:cNvCxnSpPr>
          <p:nvPr/>
        </p:nvCxnSpPr>
        <p:spPr>
          <a:xfrm>
            <a:off x="10114201" y="2778565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A039A5-41C1-41DF-83E9-FB76D4F6284F}"/>
              </a:ext>
            </a:extLst>
          </p:cNvPr>
          <p:cNvCxnSpPr>
            <a:cxnSpLocks/>
          </p:cNvCxnSpPr>
          <p:nvPr/>
        </p:nvCxnSpPr>
        <p:spPr>
          <a:xfrm flipV="1">
            <a:off x="11077957" y="3429000"/>
            <a:ext cx="715114" cy="500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526ECD-48DF-40E3-9ED6-DE4812CD7D6E}"/>
              </a:ext>
            </a:extLst>
          </p:cNvPr>
          <p:cNvCxnSpPr>
            <a:cxnSpLocks/>
          </p:cNvCxnSpPr>
          <p:nvPr/>
        </p:nvCxnSpPr>
        <p:spPr>
          <a:xfrm flipH="1" flipV="1">
            <a:off x="10137667" y="2833151"/>
            <a:ext cx="7735" cy="1096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E:\dokumenti\trudovi_od_2014\ioi2014\slika2.tif">
            <a:extLst>
              <a:ext uri="{FF2B5EF4-FFF2-40B4-BE49-F238E27FC236}">
                <a16:creationId xmlns:a16="http://schemas.microsoft.com/office/drawing/2014/main" id="{7FACD086-CA46-4E24-9C98-88F2E8113EB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21"/>
          <a:stretch/>
        </p:blipFill>
        <p:spPr bwMode="auto">
          <a:xfrm>
            <a:off x="6944199" y="4642009"/>
            <a:ext cx="3115838" cy="16907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AD66C8-ACE6-4D91-AC16-92684278CA78}"/>
              </a:ext>
            </a:extLst>
          </p:cNvPr>
          <p:cNvCxnSpPr>
            <a:cxnSpLocks/>
          </p:cNvCxnSpPr>
          <p:nvPr/>
        </p:nvCxnSpPr>
        <p:spPr>
          <a:xfrm flipV="1">
            <a:off x="7122147" y="4784630"/>
            <a:ext cx="695055" cy="512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C34B297-BBAD-4D4B-850C-3DBCE5A54EC3}"/>
              </a:ext>
            </a:extLst>
          </p:cNvPr>
          <p:cNvCxnSpPr>
            <a:cxnSpLocks/>
          </p:cNvCxnSpPr>
          <p:nvPr/>
        </p:nvCxnSpPr>
        <p:spPr>
          <a:xfrm>
            <a:off x="7081351" y="5545184"/>
            <a:ext cx="776645" cy="628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15EDCA-6378-4BF9-B547-A42D3074CD16}"/>
              </a:ext>
            </a:extLst>
          </p:cNvPr>
          <p:cNvCxnSpPr>
            <a:cxnSpLocks/>
          </p:cNvCxnSpPr>
          <p:nvPr/>
        </p:nvCxnSpPr>
        <p:spPr>
          <a:xfrm>
            <a:off x="7982238" y="4784630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A40E2A-022F-4533-8B8E-7E57FC65EF8D}"/>
              </a:ext>
            </a:extLst>
          </p:cNvPr>
          <p:cNvCxnSpPr>
            <a:cxnSpLocks/>
          </p:cNvCxnSpPr>
          <p:nvPr/>
        </p:nvCxnSpPr>
        <p:spPr>
          <a:xfrm>
            <a:off x="8053195" y="6173443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CBF1C86-6784-4855-ADF7-2F2B654E619B}"/>
              </a:ext>
            </a:extLst>
          </p:cNvPr>
          <p:cNvCxnSpPr>
            <a:cxnSpLocks/>
          </p:cNvCxnSpPr>
          <p:nvPr/>
        </p:nvCxnSpPr>
        <p:spPr>
          <a:xfrm flipV="1">
            <a:off x="8966992" y="5545185"/>
            <a:ext cx="794368" cy="586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49826F-90FA-416A-92EE-6ADF965B2216}"/>
              </a:ext>
            </a:extLst>
          </p:cNvPr>
          <p:cNvCxnSpPr>
            <a:cxnSpLocks/>
          </p:cNvCxnSpPr>
          <p:nvPr/>
        </p:nvCxnSpPr>
        <p:spPr>
          <a:xfrm>
            <a:off x="9040853" y="4741351"/>
            <a:ext cx="827754" cy="593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4A5AAC-F394-4DC7-B638-5AE2FB9CE872}"/>
              </a:ext>
            </a:extLst>
          </p:cNvPr>
          <p:cNvCxnSpPr>
            <a:cxnSpLocks/>
          </p:cNvCxnSpPr>
          <p:nvPr/>
        </p:nvCxnSpPr>
        <p:spPr>
          <a:xfrm flipV="1">
            <a:off x="7157604" y="4859082"/>
            <a:ext cx="663959" cy="526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DD10AB-F1B7-4691-9B9F-228FDA3C1CB1}"/>
              </a:ext>
            </a:extLst>
          </p:cNvPr>
          <p:cNvCxnSpPr>
            <a:cxnSpLocks/>
          </p:cNvCxnSpPr>
          <p:nvPr/>
        </p:nvCxnSpPr>
        <p:spPr>
          <a:xfrm>
            <a:off x="7982238" y="4884722"/>
            <a:ext cx="897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AC3000-497D-4F68-B244-446BF660AA7D}"/>
              </a:ext>
            </a:extLst>
          </p:cNvPr>
          <p:cNvCxnSpPr>
            <a:cxnSpLocks/>
          </p:cNvCxnSpPr>
          <p:nvPr/>
        </p:nvCxnSpPr>
        <p:spPr>
          <a:xfrm>
            <a:off x="8995604" y="4796687"/>
            <a:ext cx="827754" cy="5938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C3F2C30-24CC-4129-9BE9-FD9FDD97D7D6}"/>
              </a:ext>
            </a:extLst>
          </p:cNvPr>
          <p:cNvCxnSpPr>
            <a:cxnSpLocks/>
          </p:cNvCxnSpPr>
          <p:nvPr/>
        </p:nvCxnSpPr>
        <p:spPr>
          <a:xfrm>
            <a:off x="7917322" y="5046151"/>
            <a:ext cx="0" cy="989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1717CA7-3D9C-40AC-B75E-076698527248}"/>
              </a:ext>
            </a:extLst>
          </p:cNvPr>
          <p:cNvCxnSpPr>
            <a:cxnSpLocks/>
          </p:cNvCxnSpPr>
          <p:nvPr/>
        </p:nvCxnSpPr>
        <p:spPr>
          <a:xfrm flipH="1" flipV="1">
            <a:off x="7095656" y="5385897"/>
            <a:ext cx="795225" cy="649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FEA314-3382-4896-ACEE-92DBE3FC6497}"/>
              </a:ext>
            </a:extLst>
          </p:cNvPr>
          <p:cNvCxnSpPr>
            <a:cxnSpLocks/>
          </p:cNvCxnSpPr>
          <p:nvPr/>
        </p:nvCxnSpPr>
        <p:spPr>
          <a:xfrm>
            <a:off x="11098955" y="2869791"/>
            <a:ext cx="0" cy="10229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5809092-2276-489B-AB26-7B961D11DDDD}"/>
              </a:ext>
            </a:extLst>
          </p:cNvPr>
          <p:cNvCxnSpPr>
            <a:cxnSpLocks/>
          </p:cNvCxnSpPr>
          <p:nvPr/>
        </p:nvCxnSpPr>
        <p:spPr>
          <a:xfrm flipH="1">
            <a:off x="8924827" y="5487370"/>
            <a:ext cx="676809" cy="518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16CDD6-E75B-4F80-BA14-F76ACE2DB3F9}"/>
              </a:ext>
            </a:extLst>
          </p:cNvPr>
          <p:cNvCxnSpPr>
            <a:cxnSpLocks/>
          </p:cNvCxnSpPr>
          <p:nvPr/>
        </p:nvCxnSpPr>
        <p:spPr>
          <a:xfrm flipV="1">
            <a:off x="8871776" y="4903819"/>
            <a:ext cx="30120" cy="1071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4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E986-8330-461C-94C9-287EC7DA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The correlation between two minimal path vecto</a:t>
            </a:r>
            <a:r>
              <a:rPr lang="en-US" dirty="0" err="1"/>
              <a:t>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20C21-0AA4-4D1A-94FE-95622C1E0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249" y="2125904"/>
                <a:ext cx="10881730" cy="452958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Theorem 4</a:t>
                </a:r>
                <a:r>
                  <a:rPr lang="en-US" sz="3200" dirty="0"/>
                  <a:t>. Given d-MP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, any other d-MP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 can be obtained from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as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are augmenting vectors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such that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.</a:t>
                </a:r>
              </a:p>
              <a:p>
                <a:pPr marL="0" indent="0">
                  <a:buNone/>
                </a:pPr>
                <a:r>
                  <a:rPr lang="en-US" sz="3200" dirty="0"/>
                  <a:t>We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dirty="0"/>
                  <a:t> such that at least one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dirty="0"/>
                  <a:t> is used in opposite direction then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20C21-0AA4-4D1A-94FE-95622C1E0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249" y="2125904"/>
                <a:ext cx="10881730" cy="4529586"/>
              </a:xfrm>
              <a:blipFill>
                <a:blip r:embed="rId2"/>
                <a:stretch>
                  <a:fillRect l="-1457" r="-3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033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606B-C47E-49D2-94C5-91964A35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small levels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D81DA-C4A6-44C2-BF15-1E53EAAC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9" y="1847718"/>
            <a:ext cx="7087133" cy="36933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Simple s-t paths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B2A4F9-4CE8-467A-AF64-1E69BB3D1799}"/>
              </a:ext>
            </a:extLst>
          </p:cNvPr>
          <p:cNvSpPr/>
          <p:nvPr/>
        </p:nvSpPr>
        <p:spPr bwMode="auto">
          <a:xfrm>
            <a:off x="511843" y="310309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6B77DFD-50E3-455B-B95B-19F381EA07CA}"/>
              </a:ext>
            </a:extLst>
          </p:cNvPr>
          <p:cNvSpPr/>
          <p:nvPr/>
        </p:nvSpPr>
        <p:spPr bwMode="auto">
          <a:xfrm>
            <a:off x="3703320" y="310309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3CEA1BC-9611-4228-962C-5FD9451F8638}"/>
              </a:ext>
            </a:extLst>
          </p:cNvPr>
          <p:cNvSpPr/>
          <p:nvPr/>
        </p:nvSpPr>
        <p:spPr bwMode="auto">
          <a:xfrm>
            <a:off x="2851672" y="390807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518B49-B310-4299-BBC1-0BEA691503B8}"/>
              </a:ext>
            </a:extLst>
          </p:cNvPr>
          <p:cNvSpPr/>
          <p:nvPr/>
        </p:nvSpPr>
        <p:spPr bwMode="auto">
          <a:xfrm>
            <a:off x="2851673" y="218453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2602AB3-4229-413D-975F-7EC4CC56142D}"/>
              </a:ext>
            </a:extLst>
          </p:cNvPr>
          <p:cNvSpPr/>
          <p:nvPr/>
        </p:nvSpPr>
        <p:spPr bwMode="auto">
          <a:xfrm>
            <a:off x="1429337" y="390807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8B109BF-BFFE-47F7-BC4D-6DA4C0580E65}"/>
              </a:ext>
            </a:extLst>
          </p:cNvPr>
          <p:cNvSpPr/>
          <p:nvPr/>
        </p:nvSpPr>
        <p:spPr bwMode="auto">
          <a:xfrm>
            <a:off x="1435292" y="218454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A393BF-4C9A-4C41-8B51-435F663CC618}"/>
              </a:ext>
            </a:extLst>
          </p:cNvPr>
          <p:cNvCxnSpPr>
            <a:stCxn id="12" idx="7"/>
            <a:endCxn id="84" idx="3"/>
          </p:cNvCxnSpPr>
          <p:nvPr/>
        </p:nvCxnSpPr>
        <p:spPr>
          <a:xfrm flipV="1">
            <a:off x="710828" y="2408093"/>
            <a:ext cx="758604" cy="733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18593B-4569-40E6-B421-2CEA5C500636}"/>
              </a:ext>
            </a:extLst>
          </p:cNvPr>
          <p:cNvCxnSpPr>
            <a:cxnSpLocks/>
            <a:stCxn id="83" idx="0"/>
            <a:endCxn id="84" idx="4"/>
          </p:cNvCxnSpPr>
          <p:nvPr/>
        </p:nvCxnSpPr>
        <p:spPr>
          <a:xfrm flipV="1">
            <a:off x="1545900" y="2446449"/>
            <a:ext cx="5955" cy="1461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8DB9949-CAD4-4BC6-80D3-9189942EB0EE}"/>
              </a:ext>
            </a:extLst>
          </p:cNvPr>
          <p:cNvCxnSpPr>
            <a:cxnSpLocks/>
            <a:stCxn id="12" idx="5"/>
            <a:endCxn id="83" idx="1"/>
          </p:cNvCxnSpPr>
          <p:nvPr/>
        </p:nvCxnSpPr>
        <p:spPr>
          <a:xfrm>
            <a:off x="710828" y="3326652"/>
            <a:ext cx="752649" cy="619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684394-7E19-43DA-9A83-2128CB9297BC}"/>
              </a:ext>
            </a:extLst>
          </p:cNvPr>
          <p:cNvCxnSpPr>
            <a:cxnSpLocks/>
            <a:stCxn id="83" idx="7"/>
            <a:endCxn id="82" idx="3"/>
          </p:cNvCxnSpPr>
          <p:nvPr/>
        </p:nvCxnSpPr>
        <p:spPr>
          <a:xfrm flipV="1">
            <a:off x="1628322" y="2408092"/>
            <a:ext cx="1257491" cy="1538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724AEB0-B35C-45E5-8C9C-AFF018DFDEE4}"/>
              </a:ext>
            </a:extLst>
          </p:cNvPr>
          <p:cNvCxnSpPr>
            <a:cxnSpLocks/>
            <a:stCxn id="84" idx="6"/>
            <a:endCxn id="82" idx="2"/>
          </p:cNvCxnSpPr>
          <p:nvPr/>
        </p:nvCxnSpPr>
        <p:spPr>
          <a:xfrm flipV="1">
            <a:off x="1668417" y="2315494"/>
            <a:ext cx="11832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6692D50-9B0E-4D2B-952F-8757B11BC273}"/>
              </a:ext>
            </a:extLst>
          </p:cNvPr>
          <p:cNvCxnSpPr>
            <a:cxnSpLocks/>
            <a:stCxn id="81" idx="0"/>
            <a:endCxn id="82" idx="4"/>
          </p:cNvCxnSpPr>
          <p:nvPr/>
        </p:nvCxnSpPr>
        <p:spPr>
          <a:xfrm flipV="1">
            <a:off x="2968235" y="2446448"/>
            <a:ext cx="1" cy="1461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DC963DD-3B09-4A10-B651-1A858693D1BB}"/>
              </a:ext>
            </a:extLst>
          </p:cNvPr>
          <p:cNvCxnSpPr>
            <a:cxnSpLocks/>
            <a:stCxn id="83" idx="6"/>
            <a:endCxn id="81" idx="2"/>
          </p:cNvCxnSpPr>
          <p:nvPr/>
        </p:nvCxnSpPr>
        <p:spPr>
          <a:xfrm flipV="1">
            <a:off x="1662462" y="4039030"/>
            <a:ext cx="118921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442FDBF-D415-45A4-87BC-43DF87B5F3AA}"/>
              </a:ext>
            </a:extLst>
          </p:cNvPr>
          <p:cNvCxnSpPr>
            <a:cxnSpLocks/>
            <a:stCxn id="82" idx="5"/>
            <a:endCxn id="80" idx="1"/>
          </p:cNvCxnSpPr>
          <p:nvPr/>
        </p:nvCxnSpPr>
        <p:spPr>
          <a:xfrm>
            <a:off x="3050658" y="2408092"/>
            <a:ext cx="686802" cy="733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3E22308-C700-4103-9DD7-EF55FF11BD3E}"/>
              </a:ext>
            </a:extLst>
          </p:cNvPr>
          <p:cNvCxnSpPr>
            <a:cxnSpLocks/>
            <a:stCxn id="81" idx="6"/>
            <a:endCxn id="80" idx="3"/>
          </p:cNvCxnSpPr>
          <p:nvPr/>
        </p:nvCxnSpPr>
        <p:spPr>
          <a:xfrm flipV="1">
            <a:off x="3084797" y="3326651"/>
            <a:ext cx="652663" cy="7123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CDB9D8E-AD74-43BE-BDD8-B3ADF48DBDD0}"/>
              </a:ext>
            </a:extLst>
          </p:cNvPr>
          <p:cNvSpPr txBox="1"/>
          <p:nvPr/>
        </p:nvSpPr>
        <p:spPr>
          <a:xfrm>
            <a:off x="744968" y="2544499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B6CA225-0857-436B-9B57-C389125C9DF9}"/>
              </a:ext>
            </a:extLst>
          </p:cNvPr>
          <p:cNvSpPr txBox="1"/>
          <p:nvPr/>
        </p:nvSpPr>
        <p:spPr>
          <a:xfrm>
            <a:off x="2023941" y="2940626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6686FCC-A127-409C-967A-5D597B556FCA}"/>
              </a:ext>
            </a:extLst>
          </p:cNvPr>
          <p:cNvSpPr txBox="1"/>
          <p:nvPr/>
        </p:nvSpPr>
        <p:spPr>
          <a:xfrm>
            <a:off x="2140504" y="1992461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63FCA6E-70FD-4212-BD7B-0462B9436B89}"/>
              </a:ext>
            </a:extLst>
          </p:cNvPr>
          <p:cNvSpPr txBox="1"/>
          <p:nvPr/>
        </p:nvSpPr>
        <p:spPr>
          <a:xfrm>
            <a:off x="819265" y="3574885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3DCC77A-5755-4724-9334-55DF5185D741}"/>
              </a:ext>
            </a:extLst>
          </p:cNvPr>
          <p:cNvSpPr txBox="1"/>
          <p:nvPr/>
        </p:nvSpPr>
        <p:spPr>
          <a:xfrm>
            <a:off x="1314311" y="3011774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2A2E6E1-5584-4DE4-B380-14A49B0F96B9}"/>
              </a:ext>
            </a:extLst>
          </p:cNvPr>
          <p:cNvSpPr txBox="1"/>
          <p:nvPr/>
        </p:nvSpPr>
        <p:spPr>
          <a:xfrm>
            <a:off x="3335777" y="2446448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6505DF6-FC43-4293-B61E-910C19762908}"/>
              </a:ext>
            </a:extLst>
          </p:cNvPr>
          <p:cNvSpPr txBox="1"/>
          <p:nvPr/>
        </p:nvSpPr>
        <p:spPr>
          <a:xfrm>
            <a:off x="3394059" y="3538743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866BEAB-2E78-49D9-B900-5D2269E3B1E5}"/>
              </a:ext>
            </a:extLst>
          </p:cNvPr>
          <p:cNvSpPr txBox="1"/>
          <p:nvPr/>
        </p:nvSpPr>
        <p:spPr>
          <a:xfrm>
            <a:off x="2123435" y="4020923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22CB32A-0EC9-4399-B385-276A2689043E}"/>
              </a:ext>
            </a:extLst>
          </p:cNvPr>
          <p:cNvSpPr txBox="1"/>
          <p:nvPr/>
        </p:nvSpPr>
        <p:spPr>
          <a:xfrm>
            <a:off x="2909728" y="3038302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EA9B76AD-C8D8-485C-AD22-5CB42C37F031}"/>
              </a:ext>
            </a:extLst>
          </p:cNvPr>
          <p:cNvSpPr/>
          <p:nvPr/>
        </p:nvSpPr>
        <p:spPr bwMode="auto">
          <a:xfrm>
            <a:off x="4842245" y="379713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5E58692-0E68-4692-84B4-2BCBFC046D76}"/>
              </a:ext>
            </a:extLst>
          </p:cNvPr>
          <p:cNvSpPr/>
          <p:nvPr/>
        </p:nvSpPr>
        <p:spPr bwMode="auto">
          <a:xfrm>
            <a:off x="6546564" y="378310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287C80B-703A-47E5-94E1-103C3D7615A2}"/>
              </a:ext>
            </a:extLst>
          </p:cNvPr>
          <p:cNvSpPr/>
          <p:nvPr/>
        </p:nvSpPr>
        <p:spPr bwMode="auto">
          <a:xfrm>
            <a:off x="6096364" y="415435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4C726F1-991D-41A9-A68D-74B67E6EC2CD}"/>
              </a:ext>
            </a:extLst>
          </p:cNvPr>
          <p:cNvSpPr/>
          <p:nvPr/>
        </p:nvSpPr>
        <p:spPr bwMode="auto">
          <a:xfrm>
            <a:off x="5311992" y="415435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BEC5A10-ADCC-45DB-84F2-A70C146C5517}"/>
              </a:ext>
            </a:extLst>
          </p:cNvPr>
          <p:cNvCxnSpPr>
            <a:cxnSpLocks/>
            <a:stCxn id="134" idx="5"/>
            <a:endCxn id="137" idx="2"/>
          </p:cNvCxnSpPr>
          <p:nvPr/>
        </p:nvCxnSpPr>
        <p:spPr>
          <a:xfrm>
            <a:off x="5041230" y="4020689"/>
            <a:ext cx="270762" cy="2646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C22AEBE-5930-4656-93D7-812147C46414}"/>
              </a:ext>
            </a:extLst>
          </p:cNvPr>
          <p:cNvCxnSpPr>
            <a:cxnSpLocks/>
            <a:stCxn id="137" idx="6"/>
            <a:endCxn id="136" idx="2"/>
          </p:cNvCxnSpPr>
          <p:nvPr/>
        </p:nvCxnSpPr>
        <p:spPr>
          <a:xfrm flipV="1">
            <a:off x="5545117" y="4285312"/>
            <a:ext cx="5512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6026340-AB91-4F7E-881F-B0BE0A76ACB9}"/>
              </a:ext>
            </a:extLst>
          </p:cNvPr>
          <p:cNvCxnSpPr>
            <a:cxnSpLocks/>
            <a:stCxn id="136" idx="6"/>
            <a:endCxn id="135" idx="3"/>
          </p:cNvCxnSpPr>
          <p:nvPr/>
        </p:nvCxnSpPr>
        <p:spPr>
          <a:xfrm flipV="1">
            <a:off x="6329489" y="4006654"/>
            <a:ext cx="251215" cy="2786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A63CADD-4232-4CDE-B22D-B6B45778CCDC}"/>
              </a:ext>
            </a:extLst>
          </p:cNvPr>
          <p:cNvSpPr/>
          <p:nvPr/>
        </p:nvSpPr>
        <p:spPr bwMode="auto">
          <a:xfrm>
            <a:off x="7205538" y="611721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B88FDA7-E76E-4851-87CD-2C9BF75C76CE}"/>
              </a:ext>
            </a:extLst>
          </p:cNvPr>
          <p:cNvSpPr/>
          <p:nvPr/>
        </p:nvSpPr>
        <p:spPr bwMode="auto">
          <a:xfrm>
            <a:off x="9068103" y="611721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0CBD8DE-9738-4BF0-8676-7ED679FF4491}"/>
              </a:ext>
            </a:extLst>
          </p:cNvPr>
          <p:cNvSpPr/>
          <p:nvPr/>
        </p:nvSpPr>
        <p:spPr bwMode="auto">
          <a:xfrm>
            <a:off x="8501340" y="565352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F04B5150-245D-49CD-954F-CAE8B6F158DD}"/>
              </a:ext>
            </a:extLst>
          </p:cNvPr>
          <p:cNvSpPr/>
          <p:nvPr/>
        </p:nvSpPr>
        <p:spPr bwMode="auto">
          <a:xfrm>
            <a:off x="7716968" y="565352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2390028-85BF-4A5D-BD94-2842EFE47639}"/>
              </a:ext>
            </a:extLst>
          </p:cNvPr>
          <p:cNvCxnSpPr>
            <a:cxnSpLocks/>
            <a:stCxn id="157" idx="7"/>
            <a:endCxn id="160" idx="3"/>
          </p:cNvCxnSpPr>
          <p:nvPr/>
        </p:nvCxnSpPr>
        <p:spPr>
          <a:xfrm flipV="1">
            <a:off x="7404523" y="5877075"/>
            <a:ext cx="346585" cy="278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D058184-A1BA-49CA-8527-5B28ADD82FBB}"/>
              </a:ext>
            </a:extLst>
          </p:cNvPr>
          <p:cNvCxnSpPr>
            <a:cxnSpLocks/>
            <a:stCxn id="160" idx="6"/>
            <a:endCxn id="159" idx="2"/>
          </p:cNvCxnSpPr>
          <p:nvPr/>
        </p:nvCxnSpPr>
        <p:spPr>
          <a:xfrm flipV="1">
            <a:off x="7950093" y="5784476"/>
            <a:ext cx="5512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79CED9D-0BED-4C44-916C-925D1992AF3C}"/>
              </a:ext>
            </a:extLst>
          </p:cNvPr>
          <p:cNvCxnSpPr>
            <a:cxnSpLocks/>
            <a:stCxn id="159" idx="4"/>
            <a:endCxn id="165" idx="0"/>
          </p:cNvCxnSpPr>
          <p:nvPr/>
        </p:nvCxnSpPr>
        <p:spPr>
          <a:xfrm>
            <a:off x="8617903" y="5915430"/>
            <a:ext cx="15048" cy="510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A084653F-58DF-4B70-BB23-9CA09234D120}"/>
              </a:ext>
            </a:extLst>
          </p:cNvPr>
          <p:cNvSpPr/>
          <p:nvPr/>
        </p:nvSpPr>
        <p:spPr bwMode="auto">
          <a:xfrm>
            <a:off x="8516388" y="642626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30D1AEC-5E43-4C7D-A105-97628B80A917}"/>
              </a:ext>
            </a:extLst>
          </p:cNvPr>
          <p:cNvCxnSpPr>
            <a:cxnSpLocks/>
            <a:stCxn id="165" idx="6"/>
            <a:endCxn id="158" idx="4"/>
          </p:cNvCxnSpPr>
          <p:nvPr/>
        </p:nvCxnSpPr>
        <p:spPr>
          <a:xfrm flipV="1">
            <a:off x="8749513" y="6379128"/>
            <a:ext cx="435153" cy="178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C6AFAEA9-02D2-43BD-ABE1-444D89C38621}"/>
              </a:ext>
            </a:extLst>
          </p:cNvPr>
          <p:cNvSpPr/>
          <p:nvPr/>
        </p:nvSpPr>
        <p:spPr bwMode="auto">
          <a:xfrm>
            <a:off x="7213157" y="498697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68B42B5-F785-44AD-A1D8-8EA3F85D832D}"/>
              </a:ext>
            </a:extLst>
          </p:cNvPr>
          <p:cNvSpPr/>
          <p:nvPr/>
        </p:nvSpPr>
        <p:spPr bwMode="auto">
          <a:xfrm>
            <a:off x="8986850" y="487527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C719A77A-0AD1-4B60-A0DD-0805758F2663}"/>
              </a:ext>
            </a:extLst>
          </p:cNvPr>
          <p:cNvSpPr/>
          <p:nvPr/>
        </p:nvSpPr>
        <p:spPr bwMode="auto">
          <a:xfrm>
            <a:off x="8578332" y="529373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090368C5-AB4B-489D-839C-61B085F48F0E}"/>
              </a:ext>
            </a:extLst>
          </p:cNvPr>
          <p:cNvSpPr/>
          <p:nvPr/>
        </p:nvSpPr>
        <p:spPr bwMode="auto">
          <a:xfrm>
            <a:off x="7793960" y="529373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1FAAF1-4F77-46BC-A507-21497DF37B19}"/>
              </a:ext>
            </a:extLst>
          </p:cNvPr>
          <p:cNvCxnSpPr>
            <a:cxnSpLocks/>
            <a:stCxn id="196" idx="4"/>
            <a:endCxn id="192" idx="0"/>
          </p:cNvCxnSpPr>
          <p:nvPr/>
        </p:nvCxnSpPr>
        <p:spPr>
          <a:xfrm>
            <a:off x="7906650" y="4804271"/>
            <a:ext cx="3873" cy="489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A0BA1F2-34C5-41CF-A56C-F428CB4D0209}"/>
              </a:ext>
            </a:extLst>
          </p:cNvPr>
          <p:cNvCxnSpPr>
            <a:cxnSpLocks/>
            <a:stCxn id="192" idx="6"/>
            <a:endCxn id="191" idx="2"/>
          </p:cNvCxnSpPr>
          <p:nvPr/>
        </p:nvCxnSpPr>
        <p:spPr>
          <a:xfrm flipV="1">
            <a:off x="8027085" y="5424685"/>
            <a:ext cx="5512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2BAE622-D252-4C07-8A8E-8DED07615CA8}"/>
              </a:ext>
            </a:extLst>
          </p:cNvPr>
          <p:cNvCxnSpPr>
            <a:cxnSpLocks/>
            <a:stCxn id="191" idx="7"/>
            <a:endCxn id="190" idx="3"/>
          </p:cNvCxnSpPr>
          <p:nvPr/>
        </p:nvCxnSpPr>
        <p:spPr>
          <a:xfrm flipV="1">
            <a:off x="8777317" y="5098825"/>
            <a:ext cx="243673" cy="2332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>
            <a:extLst>
              <a:ext uri="{FF2B5EF4-FFF2-40B4-BE49-F238E27FC236}">
                <a16:creationId xmlns:a16="http://schemas.microsoft.com/office/drawing/2014/main" id="{20463150-778A-4C83-905B-7186CC30160E}"/>
              </a:ext>
            </a:extLst>
          </p:cNvPr>
          <p:cNvSpPr/>
          <p:nvPr/>
        </p:nvSpPr>
        <p:spPr bwMode="auto">
          <a:xfrm>
            <a:off x="7790087" y="454236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D2A5C8B-07C9-4669-A640-FB43AA44C93C}"/>
              </a:ext>
            </a:extLst>
          </p:cNvPr>
          <p:cNvCxnSpPr>
            <a:cxnSpLocks/>
            <a:stCxn id="189" idx="7"/>
            <a:endCxn id="196" idx="3"/>
          </p:cNvCxnSpPr>
          <p:nvPr/>
        </p:nvCxnSpPr>
        <p:spPr>
          <a:xfrm flipV="1">
            <a:off x="7412142" y="4765915"/>
            <a:ext cx="412085" cy="259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EBE7C88B-DB05-4D16-8922-BFD33E8D4A70}"/>
              </a:ext>
            </a:extLst>
          </p:cNvPr>
          <p:cNvSpPr/>
          <p:nvPr/>
        </p:nvSpPr>
        <p:spPr bwMode="auto">
          <a:xfrm>
            <a:off x="4738981" y="261951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0D299F03-656B-4B5B-9F34-6CF3D04516B9}"/>
              </a:ext>
            </a:extLst>
          </p:cNvPr>
          <p:cNvSpPr/>
          <p:nvPr/>
        </p:nvSpPr>
        <p:spPr bwMode="auto">
          <a:xfrm>
            <a:off x="6688912" y="269514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A8A2CD6-9360-44C4-9398-CC6E3FB81E65}"/>
              </a:ext>
            </a:extLst>
          </p:cNvPr>
          <p:cNvSpPr/>
          <p:nvPr/>
        </p:nvSpPr>
        <p:spPr bwMode="auto">
          <a:xfrm>
            <a:off x="6102602" y="298145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D22E46A3-E074-4673-9987-342BF0D7196B}"/>
              </a:ext>
            </a:extLst>
          </p:cNvPr>
          <p:cNvSpPr/>
          <p:nvPr/>
        </p:nvSpPr>
        <p:spPr bwMode="auto">
          <a:xfrm>
            <a:off x="5318230" y="298145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68D5A05C-5705-486E-8EF0-4AC3E444044C}"/>
              </a:ext>
            </a:extLst>
          </p:cNvPr>
          <p:cNvCxnSpPr>
            <a:cxnSpLocks/>
            <a:endCxn id="222" idx="4"/>
          </p:cNvCxnSpPr>
          <p:nvPr/>
        </p:nvCxnSpPr>
        <p:spPr>
          <a:xfrm flipH="1" flipV="1">
            <a:off x="5430920" y="2572678"/>
            <a:ext cx="3873" cy="381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707711C-1DC2-4153-8756-48F6C3E9F28B}"/>
              </a:ext>
            </a:extLst>
          </p:cNvPr>
          <p:cNvCxnSpPr>
            <a:cxnSpLocks/>
            <a:stCxn id="222" idx="6"/>
            <a:endCxn id="227" idx="2"/>
          </p:cNvCxnSpPr>
          <p:nvPr/>
        </p:nvCxnSpPr>
        <p:spPr>
          <a:xfrm flipV="1">
            <a:off x="5547482" y="2435805"/>
            <a:ext cx="548882" cy="5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F08F66-8174-430E-B4B8-A675AE5DF50B}"/>
              </a:ext>
            </a:extLst>
          </p:cNvPr>
          <p:cNvCxnSpPr>
            <a:cxnSpLocks/>
            <a:stCxn id="227" idx="4"/>
          </p:cNvCxnSpPr>
          <p:nvPr/>
        </p:nvCxnSpPr>
        <p:spPr>
          <a:xfrm>
            <a:off x="6212927" y="2566759"/>
            <a:ext cx="6238" cy="387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B6D6201A-8E54-497A-8330-E56D196946B4}"/>
              </a:ext>
            </a:extLst>
          </p:cNvPr>
          <p:cNvSpPr/>
          <p:nvPr/>
        </p:nvSpPr>
        <p:spPr bwMode="auto">
          <a:xfrm>
            <a:off x="5314357" y="231076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9C37536-9DDA-41A7-8F7E-A6AAC86B49D4}"/>
              </a:ext>
            </a:extLst>
          </p:cNvPr>
          <p:cNvCxnSpPr>
            <a:cxnSpLocks/>
          </p:cNvCxnSpPr>
          <p:nvPr/>
        </p:nvCxnSpPr>
        <p:spPr>
          <a:xfrm>
            <a:off x="4936412" y="2844467"/>
            <a:ext cx="381818" cy="241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B6B30B53-9925-43DF-8995-486F196CB664}"/>
              </a:ext>
            </a:extLst>
          </p:cNvPr>
          <p:cNvSpPr/>
          <p:nvPr/>
        </p:nvSpPr>
        <p:spPr bwMode="auto">
          <a:xfrm>
            <a:off x="6096364" y="230485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3865C543-2DB5-4C25-BEF9-DBA92162B684}"/>
              </a:ext>
            </a:extLst>
          </p:cNvPr>
          <p:cNvCxnSpPr>
            <a:cxnSpLocks/>
            <a:endCxn id="216" idx="2"/>
          </p:cNvCxnSpPr>
          <p:nvPr/>
        </p:nvCxnSpPr>
        <p:spPr>
          <a:xfrm flipV="1">
            <a:off x="6335727" y="2826102"/>
            <a:ext cx="353185" cy="259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3BDE50F9-E8CB-4611-B124-141601F6FAF0}"/>
              </a:ext>
            </a:extLst>
          </p:cNvPr>
          <p:cNvSpPr/>
          <p:nvPr/>
        </p:nvSpPr>
        <p:spPr bwMode="auto">
          <a:xfrm>
            <a:off x="7113861" y="270818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7B79A1CA-CA86-40EB-B68D-89AE0625EF4F}"/>
              </a:ext>
            </a:extLst>
          </p:cNvPr>
          <p:cNvSpPr/>
          <p:nvPr/>
        </p:nvSpPr>
        <p:spPr bwMode="auto">
          <a:xfrm>
            <a:off x="9062920" y="268699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C7010453-5CC3-4D74-890A-859BB5D28B59}"/>
              </a:ext>
            </a:extLst>
          </p:cNvPr>
          <p:cNvSpPr/>
          <p:nvPr/>
        </p:nvSpPr>
        <p:spPr bwMode="auto">
          <a:xfrm>
            <a:off x="8476610" y="294641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C6B9C5BF-1A93-4842-A498-546BD8016C21}"/>
              </a:ext>
            </a:extLst>
          </p:cNvPr>
          <p:cNvSpPr/>
          <p:nvPr/>
        </p:nvSpPr>
        <p:spPr bwMode="auto">
          <a:xfrm>
            <a:off x="7692238" y="294641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E16E661F-F6A1-4D12-99CA-A1A6EFD5AC9D}"/>
              </a:ext>
            </a:extLst>
          </p:cNvPr>
          <p:cNvCxnSpPr>
            <a:cxnSpLocks/>
            <a:stCxn id="234" idx="5"/>
            <a:endCxn id="237" idx="2"/>
          </p:cNvCxnSpPr>
          <p:nvPr/>
        </p:nvCxnSpPr>
        <p:spPr>
          <a:xfrm>
            <a:off x="7312846" y="2931741"/>
            <a:ext cx="379392" cy="145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78AED10-8FD2-423F-BFC6-CA43C4BABC17}"/>
              </a:ext>
            </a:extLst>
          </p:cNvPr>
          <p:cNvCxnSpPr>
            <a:cxnSpLocks/>
            <a:stCxn id="241" idx="6"/>
            <a:endCxn id="243" idx="2"/>
          </p:cNvCxnSpPr>
          <p:nvPr/>
        </p:nvCxnSpPr>
        <p:spPr>
          <a:xfrm flipV="1">
            <a:off x="7921490" y="2427655"/>
            <a:ext cx="548882" cy="5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04070843-446B-4E56-B90F-8AED407342F3}"/>
              </a:ext>
            </a:extLst>
          </p:cNvPr>
          <p:cNvSpPr/>
          <p:nvPr/>
        </p:nvSpPr>
        <p:spPr bwMode="auto">
          <a:xfrm>
            <a:off x="7688365" y="230261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46A453B0-392A-4B81-B30E-70B4041CFEF7}"/>
              </a:ext>
            </a:extLst>
          </p:cNvPr>
          <p:cNvCxnSpPr>
            <a:cxnSpLocks/>
            <a:stCxn id="237" idx="0"/>
            <a:endCxn id="241" idx="4"/>
          </p:cNvCxnSpPr>
          <p:nvPr/>
        </p:nvCxnSpPr>
        <p:spPr>
          <a:xfrm flipH="1" flipV="1">
            <a:off x="7804928" y="2564528"/>
            <a:ext cx="3873" cy="381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0DF5F018-88D0-4EEF-9D1B-3D5EC13AA645}"/>
              </a:ext>
            </a:extLst>
          </p:cNvPr>
          <p:cNvSpPr/>
          <p:nvPr/>
        </p:nvSpPr>
        <p:spPr bwMode="auto">
          <a:xfrm>
            <a:off x="8470372" y="229670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73C2029-5AC7-498F-8D66-6A5FAF1D9B07}"/>
              </a:ext>
            </a:extLst>
          </p:cNvPr>
          <p:cNvCxnSpPr>
            <a:cxnSpLocks/>
            <a:stCxn id="243" idx="6"/>
            <a:endCxn id="235" idx="1"/>
          </p:cNvCxnSpPr>
          <p:nvPr/>
        </p:nvCxnSpPr>
        <p:spPr>
          <a:xfrm>
            <a:off x="8703497" y="2427655"/>
            <a:ext cx="393563" cy="297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58D8CB21-CD2D-42AB-80F3-635EE2A1CC63}"/>
              </a:ext>
            </a:extLst>
          </p:cNvPr>
          <p:cNvSpPr/>
          <p:nvPr/>
        </p:nvSpPr>
        <p:spPr bwMode="auto">
          <a:xfrm>
            <a:off x="4827992" y="500429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494B12E8-2ACD-4401-AA77-8CCCB82F64F0}"/>
              </a:ext>
            </a:extLst>
          </p:cNvPr>
          <p:cNvSpPr/>
          <p:nvPr/>
        </p:nvSpPr>
        <p:spPr bwMode="auto">
          <a:xfrm>
            <a:off x="6779477" y="494405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16587ED8-F2C3-4ADC-93E1-57EBA09772FC}"/>
              </a:ext>
            </a:extLst>
          </p:cNvPr>
          <p:cNvSpPr/>
          <p:nvPr/>
        </p:nvSpPr>
        <p:spPr bwMode="auto">
          <a:xfrm>
            <a:off x="6193167" y="531104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DDD258A1-BB91-45F9-A3F2-29E5011F9276}"/>
              </a:ext>
            </a:extLst>
          </p:cNvPr>
          <p:cNvSpPr/>
          <p:nvPr/>
        </p:nvSpPr>
        <p:spPr bwMode="auto">
          <a:xfrm>
            <a:off x="5408795" y="531104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452BD4A-C659-4811-9C80-FF05157AE51F}"/>
              </a:ext>
            </a:extLst>
          </p:cNvPr>
          <p:cNvCxnSpPr>
            <a:cxnSpLocks/>
            <a:stCxn id="258" idx="4"/>
            <a:endCxn id="254" idx="0"/>
          </p:cNvCxnSpPr>
          <p:nvPr/>
        </p:nvCxnSpPr>
        <p:spPr>
          <a:xfrm>
            <a:off x="5521485" y="4821584"/>
            <a:ext cx="3873" cy="4894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AC419CB1-F221-4891-BF64-51C39B81F66C}"/>
              </a:ext>
            </a:extLst>
          </p:cNvPr>
          <p:cNvCxnSpPr>
            <a:cxnSpLocks/>
            <a:stCxn id="254" idx="6"/>
            <a:endCxn id="253" idx="2"/>
          </p:cNvCxnSpPr>
          <p:nvPr/>
        </p:nvCxnSpPr>
        <p:spPr>
          <a:xfrm flipV="1">
            <a:off x="5641920" y="5441998"/>
            <a:ext cx="5512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FCC526CC-D6E9-4164-9D49-4C500651C891}"/>
              </a:ext>
            </a:extLst>
          </p:cNvPr>
          <p:cNvCxnSpPr>
            <a:cxnSpLocks/>
            <a:stCxn id="253" idx="0"/>
            <a:endCxn id="260" idx="4"/>
          </p:cNvCxnSpPr>
          <p:nvPr/>
        </p:nvCxnSpPr>
        <p:spPr>
          <a:xfrm flipH="1" flipV="1">
            <a:off x="6303492" y="4815665"/>
            <a:ext cx="6238" cy="4953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>
            <a:extLst>
              <a:ext uri="{FF2B5EF4-FFF2-40B4-BE49-F238E27FC236}">
                <a16:creationId xmlns:a16="http://schemas.microsoft.com/office/drawing/2014/main" id="{A1F3809F-3048-48F8-AFF5-E9922967801D}"/>
              </a:ext>
            </a:extLst>
          </p:cNvPr>
          <p:cNvSpPr/>
          <p:nvPr/>
        </p:nvSpPr>
        <p:spPr bwMode="auto">
          <a:xfrm>
            <a:off x="5404922" y="455967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E14A160-0075-4D2F-8FC4-E944509FFB04}"/>
              </a:ext>
            </a:extLst>
          </p:cNvPr>
          <p:cNvCxnSpPr>
            <a:cxnSpLocks/>
            <a:stCxn id="251" idx="7"/>
            <a:endCxn id="258" idx="3"/>
          </p:cNvCxnSpPr>
          <p:nvPr/>
        </p:nvCxnSpPr>
        <p:spPr>
          <a:xfrm flipV="1">
            <a:off x="5026977" y="4783228"/>
            <a:ext cx="412085" cy="259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64E194F2-6E68-4AFB-8E2F-A59DD3F8E7A6}"/>
              </a:ext>
            </a:extLst>
          </p:cNvPr>
          <p:cNvSpPr/>
          <p:nvPr/>
        </p:nvSpPr>
        <p:spPr bwMode="auto">
          <a:xfrm>
            <a:off x="6186929" y="455375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EDCE7AB0-A3B8-4FD6-A07D-E5DAEE641FDC}"/>
              </a:ext>
            </a:extLst>
          </p:cNvPr>
          <p:cNvCxnSpPr>
            <a:cxnSpLocks/>
            <a:stCxn id="260" idx="6"/>
            <a:endCxn id="252" idx="1"/>
          </p:cNvCxnSpPr>
          <p:nvPr/>
        </p:nvCxnSpPr>
        <p:spPr>
          <a:xfrm>
            <a:off x="6420054" y="4684711"/>
            <a:ext cx="393563" cy="297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8BA7AB51-23F8-4A59-BB4D-F545944372A1}"/>
              </a:ext>
            </a:extLst>
          </p:cNvPr>
          <p:cNvSpPr/>
          <p:nvPr/>
        </p:nvSpPr>
        <p:spPr bwMode="auto">
          <a:xfrm>
            <a:off x="9389107" y="268759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1910BF9D-5C61-4425-AD25-8526D6FAA864}"/>
              </a:ext>
            </a:extLst>
          </p:cNvPr>
          <p:cNvSpPr/>
          <p:nvPr/>
        </p:nvSpPr>
        <p:spPr bwMode="auto">
          <a:xfrm>
            <a:off x="11338166" y="266640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2C6A4216-1045-467B-99BB-BECB2702E943}"/>
              </a:ext>
            </a:extLst>
          </p:cNvPr>
          <p:cNvSpPr/>
          <p:nvPr/>
        </p:nvSpPr>
        <p:spPr bwMode="auto">
          <a:xfrm>
            <a:off x="10751856" y="292581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CE4253FB-B037-4DA9-8A2A-25CD226F9089}"/>
              </a:ext>
            </a:extLst>
          </p:cNvPr>
          <p:cNvSpPr/>
          <p:nvPr/>
        </p:nvSpPr>
        <p:spPr bwMode="auto">
          <a:xfrm>
            <a:off x="9967484" y="292581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2670CE0E-3867-49DA-B48A-4F03A5C4D17A}"/>
              </a:ext>
            </a:extLst>
          </p:cNvPr>
          <p:cNvCxnSpPr>
            <a:cxnSpLocks/>
            <a:stCxn id="276" idx="5"/>
            <a:endCxn id="279" idx="2"/>
          </p:cNvCxnSpPr>
          <p:nvPr/>
        </p:nvCxnSpPr>
        <p:spPr>
          <a:xfrm>
            <a:off x="9588092" y="2911148"/>
            <a:ext cx="379392" cy="145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D928327B-BAD5-4D5F-8A81-102B5397C16A}"/>
              </a:ext>
            </a:extLst>
          </p:cNvPr>
          <p:cNvCxnSpPr>
            <a:cxnSpLocks/>
            <a:stCxn id="278" idx="0"/>
            <a:endCxn id="284" idx="4"/>
          </p:cNvCxnSpPr>
          <p:nvPr/>
        </p:nvCxnSpPr>
        <p:spPr>
          <a:xfrm flipH="1" flipV="1">
            <a:off x="10862181" y="2538016"/>
            <a:ext cx="6238" cy="3878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A64A593C-9996-407E-82CB-749FE69FAE21}"/>
              </a:ext>
            </a:extLst>
          </p:cNvPr>
          <p:cNvSpPr/>
          <p:nvPr/>
        </p:nvSpPr>
        <p:spPr bwMode="auto">
          <a:xfrm>
            <a:off x="9963611" y="228202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1631B52-E469-456E-975C-3C8573C19E92}"/>
              </a:ext>
            </a:extLst>
          </p:cNvPr>
          <p:cNvCxnSpPr>
            <a:cxnSpLocks/>
            <a:stCxn id="279" idx="6"/>
            <a:endCxn id="278" idx="2"/>
          </p:cNvCxnSpPr>
          <p:nvPr/>
        </p:nvCxnSpPr>
        <p:spPr>
          <a:xfrm flipV="1">
            <a:off x="10200609" y="3056773"/>
            <a:ext cx="5512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Oval 283">
            <a:extLst>
              <a:ext uri="{FF2B5EF4-FFF2-40B4-BE49-F238E27FC236}">
                <a16:creationId xmlns:a16="http://schemas.microsoft.com/office/drawing/2014/main" id="{DCEED476-D966-46A0-BE8E-4573CEA47ACE}"/>
              </a:ext>
            </a:extLst>
          </p:cNvPr>
          <p:cNvSpPr/>
          <p:nvPr/>
        </p:nvSpPr>
        <p:spPr bwMode="auto">
          <a:xfrm>
            <a:off x="10745618" y="227610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760638F3-0F8C-42D1-A167-B2B086124FFD}"/>
              </a:ext>
            </a:extLst>
          </p:cNvPr>
          <p:cNvCxnSpPr>
            <a:cxnSpLocks/>
            <a:stCxn id="284" idx="6"/>
            <a:endCxn id="277" idx="1"/>
          </p:cNvCxnSpPr>
          <p:nvPr/>
        </p:nvCxnSpPr>
        <p:spPr>
          <a:xfrm>
            <a:off x="10978743" y="2407062"/>
            <a:ext cx="393563" cy="297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84CBE266-4098-4D10-9D4B-ACC6A2522F34}"/>
              </a:ext>
            </a:extLst>
          </p:cNvPr>
          <p:cNvSpPr/>
          <p:nvPr/>
        </p:nvSpPr>
        <p:spPr bwMode="auto">
          <a:xfrm>
            <a:off x="5314357" y="339125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19050E05-6BF1-466B-8C09-B3B24029D5B7}"/>
              </a:ext>
            </a:extLst>
          </p:cNvPr>
          <p:cNvSpPr/>
          <p:nvPr/>
        </p:nvSpPr>
        <p:spPr bwMode="auto">
          <a:xfrm>
            <a:off x="6096364" y="338533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243FE944-D80D-4DFD-8C6C-70794505116D}"/>
              </a:ext>
            </a:extLst>
          </p:cNvPr>
          <p:cNvSpPr/>
          <p:nvPr/>
        </p:nvSpPr>
        <p:spPr bwMode="auto">
          <a:xfrm>
            <a:off x="7151928" y="381938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067AA04-DE48-4C04-BE06-536DA617CED6}"/>
              </a:ext>
            </a:extLst>
          </p:cNvPr>
          <p:cNvSpPr/>
          <p:nvPr/>
        </p:nvSpPr>
        <p:spPr bwMode="auto">
          <a:xfrm>
            <a:off x="9103413" y="375914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742383C9-6D30-4CB1-9DD4-444E74E9720B}"/>
              </a:ext>
            </a:extLst>
          </p:cNvPr>
          <p:cNvSpPr/>
          <p:nvPr/>
        </p:nvSpPr>
        <p:spPr bwMode="auto">
          <a:xfrm>
            <a:off x="8517103" y="415302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6707E248-0B05-4A48-8F82-DB5C4F7E362B}"/>
              </a:ext>
            </a:extLst>
          </p:cNvPr>
          <p:cNvSpPr/>
          <p:nvPr/>
        </p:nvSpPr>
        <p:spPr bwMode="auto">
          <a:xfrm>
            <a:off x="7732731" y="415303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E203B5EE-0782-4483-B87C-BA4A2EA5CF5A}"/>
              </a:ext>
            </a:extLst>
          </p:cNvPr>
          <p:cNvCxnSpPr>
            <a:cxnSpLocks/>
            <a:stCxn id="297" idx="7"/>
            <a:endCxn id="303" idx="3"/>
          </p:cNvCxnSpPr>
          <p:nvPr/>
        </p:nvCxnSpPr>
        <p:spPr>
          <a:xfrm flipV="1">
            <a:off x="7931716" y="3592401"/>
            <a:ext cx="613289" cy="598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5F042CB3-BE5D-4530-9668-638033EB5F3C}"/>
              </a:ext>
            </a:extLst>
          </p:cNvPr>
          <p:cNvCxnSpPr>
            <a:cxnSpLocks/>
            <a:stCxn id="303" idx="4"/>
            <a:endCxn id="296" idx="0"/>
          </p:cNvCxnSpPr>
          <p:nvPr/>
        </p:nvCxnSpPr>
        <p:spPr>
          <a:xfrm>
            <a:off x="8627428" y="3630757"/>
            <a:ext cx="6238" cy="5222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8365D22A-B875-4064-BDD0-1E8FB4FCE076}"/>
              </a:ext>
            </a:extLst>
          </p:cNvPr>
          <p:cNvSpPr/>
          <p:nvPr/>
        </p:nvSpPr>
        <p:spPr bwMode="auto">
          <a:xfrm>
            <a:off x="7728858" y="337476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3A3A42B4-AD57-4514-9F3D-50787C86A8DF}"/>
              </a:ext>
            </a:extLst>
          </p:cNvPr>
          <p:cNvCxnSpPr>
            <a:cxnSpLocks/>
            <a:stCxn id="294" idx="5"/>
            <a:endCxn id="297" idx="2"/>
          </p:cNvCxnSpPr>
          <p:nvPr/>
        </p:nvCxnSpPr>
        <p:spPr>
          <a:xfrm>
            <a:off x="7350913" y="4042935"/>
            <a:ext cx="381818" cy="241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>
            <a:extLst>
              <a:ext uri="{FF2B5EF4-FFF2-40B4-BE49-F238E27FC236}">
                <a16:creationId xmlns:a16="http://schemas.microsoft.com/office/drawing/2014/main" id="{5BD7496A-407E-4D69-BC1A-65789CCBF060}"/>
              </a:ext>
            </a:extLst>
          </p:cNvPr>
          <p:cNvSpPr/>
          <p:nvPr/>
        </p:nvSpPr>
        <p:spPr bwMode="auto">
          <a:xfrm>
            <a:off x="8510865" y="336884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36916676-400E-4FCC-875F-F235858ABE24}"/>
              </a:ext>
            </a:extLst>
          </p:cNvPr>
          <p:cNvCxnSpPr>
            <a:cxnSpLocks/>
            <a:stCxn id="296" idx="6"/>
            <a:endCxn id="295" idx="2"/>
          </p:cNvCxnSpPr>
          <p:nvPr/>
        </p:nvCxnSpPr>
        <p:spPr>
          <a:xfrm flipV="1">
            <a:off x="8750228" y="3890100"/>
            <a:ext cx="353185" cy="393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>
            <a:extLst>
              <a:ext uri="{FF2B5EF4-FFF2-40B4-BE49-F238E27FC236}">
                <a16:creationId xmlns:a16="http://schemas.microsoft.com/office/drawing/2014/main" id="{5FE6A93D-53F3-4171-A8D9-6347675DF9B5}"/>
              </a:ext>
            </a:extLst>
          </p:cNvPr>
          <p:cNvSpPr/>
          <p:nvPr/>
        </p:nvSpPr>
        <p:spPr bwMode="auto">
          <a:xfrm>
            <a:off x="9531878" y="378331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09811286-5124-4AF4-B4BA-7C8AC99FBCF5}"/>
              </a:ext>
            </a:extLst>
          </p:cNvPr>
          <p:cNvSpPr/>
          <p:nvPr/>
        </p:nvSpPr>
        <p:spPr bwMode="auto">
          <a:xfrm>
            <a:off x="11483363" y="372307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02336F94-B5C6-48AE-818A-77C018B7DA53}"/>
              </a:ext>
            </a:extLst>
          </p:cNvPr>
          <p:cNvSpPr/>
          <p:nvPr/>
        </p:nvSpPr>
        <p:spPr bwMode="auto">
          <a:xfrm>
            <a:off x="10897053" y="411696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70E64787-49D4-4BC7-8663-F488209D480F}"/>
              </a:ext>
            </a:extLst>
          </p:cNvPr>
          <p:cNvSpPr/>
          <p:nvPr/>
        </p:nvSpPr>
        <p:spPr bwMode="auto">
          <a:xfrm>
            <a:off x="10112681" y="411696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6B17862D-CACF-47C9-9FAA-6F8B53E55716}"/>
              </a:ext>
            </a:extLst>
          </p:cNvPr>
          <p:cNvCxnSpPr>
            <a:cxnSpLocks/>
            <a:stCxn id="310" idx="7"/>
            <a:endCxn id="315" idx="3"/>
          </p:cNvCxnSpPr>
          <p:nvPr/>
        </p:nvCxnSpPr>
        <p:spPr>
          <a:xfrm flipV="1">
            <a:off x="10311666" y="3556334"/>
            <a:ext cx="613289" cy="598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C856B63B-0E2D-425B-91F1-05F45C868B12}"/>
              </a:ext>
            </a:extLst>
          </p:cNvPr>
          <p:cNvCxnSpPr>
            <a:cxnSpLocks/>
            <a:stCxn id="315" idx="5"/>
            <a:endCxn id="308" idx="2"/>
          </p:cNvCxnSpPr>
          <p:nvPr/>
        </p:nvCxnSpPr>
        <p:spPr>
          <a:xfrm>
            <a:off x="11089800" y="3556334"/>
            <a:ext cx="393563" cy="2976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F07980F0-8B40-4208-93AB-61EDA5850B6B}"/>
              </a:ext>
            </a:extLst>
          </p:cNvPr>
          <p:cNvSpPr/>
          <p:nvPr/>
        </p:nvSpPr>
        <p:spPr bwMode="auto">
          <a:xfrm>
            <a:off x="10108808" y="333870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7301E0B6-17FE-42A1-A85F-1E0F4C800CDC}"/>
              </a:ext>
            </a:extLst>
          </p:cNvPr>
          <p:cNvCxnSpPr>
            <a:cxnSpLocks/>
            <a:stCxn id="307" idx="5"/>
            <a:endCxn id="310" idx="2"/>
          </p:cNvCxnSpPr>
          <p:nvPr/>
        </p:nvCxnSpPr>
        <p:spPr>
          <a:xfrm>
            <a:off x="9730863" y="4006868"/>
            <a:ext cx="381818" cy="2410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 314">
            <a:extLst>
              <a:ext uri="{FF2B5EF4-FFF2-40B4-BE49-F238E27FC236}">
                <a16:creationId xmlns:a16="http://schemas.microsoft.com/office/drawing/2014/main" id="{23C4ABE7-C338-436F-8A68-80BE48DE9A85}"/>
              </a:ext>
            </a:extLst>
          </p:cNvPr>
          <p:cNvSpPr/>
          <p:nvPr/>
        </p:nvSpPr>
        <p:spPr bwMode="auto">
          <a:xfrm>
            <a:off x="10890815" y="333278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589E9E1F-8959-4FF5-B606-773EC38A1A25}"/>
              </a:ext>
            </a:extLst>
          </p:cNvPr>
          <p:cNvSpPr/>
          <p:nvPr/>
        </p:nvSpPr>
        <p:spPr>
          <a:xfrm>
            <a:off x="4683139" y="2276107"/>
            <a:ext cx="7087137" cy="9859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ED6FD91F-0032-482C-9741-D4D52F778057}"/>
              </a:ext>
            </a:extLst>
          </p:cNvPr>
          <p:cNvCxnSpPr/>
          <p:nvPr/>
        </p:nvCxnSpPr>
        <p:spPr>
          <a:xfrm>
            <a:off x="7058444" y="2269645"/>
            <a:ext cx="0" cy="112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CE6D992D-77A1-434B-A909-7441B027F33E}"/>
              </a:ext>
            </a:extLst>
          </p:cNvPr>
          <p:cNvCxnSpPr>
            <a:cxnSpLocks/>
          </p:cNvCxnSpPr>
          <p:nvPr/>
        </p:nvCxnSpPr>
        <p:spPr>
          <a:xfrm>
            <a:off x="9336538" y="2254417"/>
            <a:ext cx="92811" cy="452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8DF19E4-9C7B-49DA-BA14-854471E2D3F8}"/>
              </a:ext>
            </a:extLst>
          </p:cNvPr>
          <p:cNvSpPr/>
          <p:nvPr/>
        </p:nvSpPr>
        <p:spPr>
          <a:xfrm>
            <a:off x="4683139" y="3290203"/>
            <a:ext cx="7087137" cy="1163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5662964-467A-4D3A-891C-7C8DD598987D}"/>
              </a:ext>
            </a:extLst>
          </p:cNvPr>
          <p:cNvCxnSpPr>
            <a:cxnSpLocks/>
          </p:cNvCxnSpPr>
          <p:nvPr/>
        </p:nvCxnSpPr>
        <p:spPr>
          <a:xfrm>
            <a:off x="7058444" y="3393920"/>
            <a:ext cx="50797" cy="3381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tangle 327">
            <a:extLst>
              <a:ext uri="{FF2B5EF4-FFF2-40B4-BE49-F238E27FC236}">
                <a16:creationId xmlns:a16="http://schemas.microsoft.com/office/drawing/2014/main" id="{72BA1818-F571-4E7A-8045-FAE862D2EEA0}"/>
              </a:ext>
            </a:extLst>
          </p:cNvPr>
          <p:cNvSpPr/>
          <p:nvPr/>
        </p:nvSpPr>
        <p:spPr>
          <a:xfrm>
            <a:off x="4679256" y="4451107"/>
            <a:ext cx="7087137" cy="1163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0E65501E-B4A0-4015-B0E0-67452CD04C23}"/>
              </a:ext>
            </a:extLst>
          </p:cNvPr>
          <p:cNvSpPr/>
          <p:nvPr/>
        </p:nvSpPr>
        <p:spPr>
          <a:xfrm>
            <a:off x="4683139" y="5584266"/>
            <a:ext cx="7087137" cy="1163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39F9009D-C29B-4F1F-85F1-2AD1F41BC626}"/>
              </a:ext>
            </a:extLst>
          </p:cNvPr>
          <p:cNvSpPr/>
          <p:nvPr/>
        </p:nvSpPr>
        <p:spPr bwMode="auto">
          <a:xfrm>
            <a:off x="9539309" y="496204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5ED2A78E-9455-4144-B168-FCBB67D16269}"/>
              </a:ext>
            </a:extLst>
          </p:cNvPr>
          <p:cNvSpPr/>
          <p:nvPr/>
        </p:nvSpPr>
        <p:spPr bwMode="auto">
          <a:xfrm>
            <a:off x="11401874" y="496205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79942D7E-9B0F-44DB-ABA7-3DEE0A7D3207}"/>
              </a:ext>
            </a:extLst>
          </p:cNvPr>
          <p:cNvSpPr/>
          <p:nvPr/>
        </p:nvSpPr>
        <p:spPr bwMode="auto">
          <a:xfrm>
            <a:off x="10835111" y="449835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DD4309F7-5E9C-4F63-BFCD-7141DC235425}"/>
              </a:ext>
            </a:extLst>
          </p:cNvPr>
          <p:cNvSpPr/>
          <p:nvPr/>
        </p:nvSpPr>
        <p:spPr bwMode="auto">
          <a:xfrm>
            <a:off x="10050739" y="449835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5FA80BC6-732E-450E-971E-DEA7E1D109B5}"/>
              </a:ext>
            </a:extLst>
          </p:cNvPr>
          <p:cNvCxnSpPr>
            <a:cxnSpLocks/>
            <a:stCxn id="346" idx="7"/>
            <a:endCxn id="349" idx="3"/>
          </p:cNvCxnSpPr>
          <p:nvPr/>
        </p:nvCxnSpPr>
        <p:spPr>
          <a:xfrm flipV="1">
            <a:off x="9738294" y="4721912"/>
            <a:ext cx="346585" cy="278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19F40F81-2D09-4F00-862B-35BECBDFB234}"/>
              </a:ext>
            </a:extLst>
          </p:cNvPr>
          <p:cNvCxnSpPr>
            <a:cxnSpLocks/>
            <a:stCxn id="386" idx="7"/>
            <a:endCxn id="348" idx="2"/>
          </p:cNvCxnSpPr>
          <p:nvPr/>
        </p:nvCxnSpPr>
        <p:spPr>
          <a:xfrm flipV="1">
            <a:off x="10248186" y="4629313"/>
            <a:ext cx="586925" cy="6946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2437F30B-9862-4C39-B9D4-49A020B0AE4C}"/>
              </a:ext>
            </a:extLst>
          </p:cNvPr>
          <p:cNvCxnSpPr>
            <a:cxnSpLocks/>
            <a:stCxn id="348" idx="4"/>
            <a:endCxn id="353" idx="0"/>
          </p:cNvCxnSpPr>
          <p:nvPr/>
        </p:nvCxnSpPr>
        <p:spPr>
          <a:xfrm>
            <a:off x="10951674" y="4760267"/>
            <a:ext cx="15048" cy="510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Oval 352">
            <a:extLst>
              <a:ext uri="{FF2B5EF4-FFF2-40B4-BE49-F238E27FC236}">
                <a16:creationId xmlns:a16="http://schemas.microsoft.com/office/drawing/2014/main" id="{23113717-4AE6-47B7-9F45-D332D10588BB}"/>
              </a:ext>
            </a:extLst>
          </p:cNvPr>
          <p:cNvSpPr/>
          <p:nvPr/>
        </p:nvSpPr>
        <p:spPr bwMode="auto">
          <a:xfrm>
            <a:off x="10850159" y="527109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81B960E7-A21A-427F-994E-CCC3F0C0D65F}"/>
              </a:ext>
            </a:extLst>
          </p:cNvPr>
          <p:cNvCxnSpPr>
            <a:cxnSpLocks/>
            <a:stCxn id="353" idx="6"/>
            <a:endCxn id="347" idx="4"/>
          </p:cNvCxnSpPr>
          <p:nvPr/>
        </p:nvCxnSpPr>
        <p:spPr>
          <a:xfrm flipV="1">
            <a:off x="11083284" y="5223965"/>
            <a:ext cx="435153" cy="178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Oval 354">
            <a:extLst>
              <a:ext uri="{FF2B5EF4-FFF2-40B4-BE49-F238E27FC236}">
                <a16:creationId xmlns:a16="http://schemas.microsoft.com/office/drawing/2014/main" id="{EDC41C1B-8A19-4245-A0A9-9B9AEF9C9795}"/>
              </a:ext>
            </a:extLst>
          </p:cNvPr>
          <p:cNvSpPr/>
          <p:nvPr/>
        </p:nvSpPr>
        <p:spPr bwMode="auto">
          <a:xfrm>
            <a:off x="2473365" y="614215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69BFFE09-24F6-4EEA-AF70-3679C4DDEF94}"/>
              </a:ext>
            </a:extLst>
          </p:cNvPr>
          <p:cNvSpPr/>
          <p:nvPr/>
        </p:nvSpPr>
        <p:spPr bwMode="auto">
          <a:xfrm>
            <a:off x="4335930" y="614216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01E7008D-C6DA-48D4-8200-470C9DD38BA0}"/>
              </a:ext>
            </a:extLst>
          </p:cNvPr>
          <p:cNvSpPr/>
          <p:nvPr/>
        </p:nvSpPr>
        <p:spPr bwMode="auto">
          <a:xfrm>
            <a:off x="3769167" y="567846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2D48EB25-919B-4718-BFCD-21AD276A0F03}"/>
              </a:ext>
            </a:extLst>
          </p:cNvPr>
          <p:cNvSpPr/>
          <p:nvPr/>
        </p:nvSpPr>
        <p:spPr bwMode="auto">
          <a:xfrm>
            <a:off x="2984795" y="567846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396D2229-0418-4E7E-9DA3-07F0B114100C}"/>
              </a:ext>
            </a:extLst>
          </p:cNvPr>
          <p:cNvCxnSpPr>
            <a:cxnSpLocks/>
            <a:stCxn id="355" idx="7"/>
            <a:endCxn id="358" idx="3"/>
          </p:cNvCxnSpPr>
          <p:nvPr/>
        </p:nvCxnSpPr>
        <p:spPr>
          <a:xfrm flipV="1">
            <a:off x="2672350" y="5902016"/>
            <a:ext cx="346585" cy="278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6DA0730D-21DE-4616-A7B3-A45B7A1E5DD9}"/>
              </a:ext>
            </a:extLst>
          </p:cNvPr>
          <p:cNvCxnSpPr>
            <a:cxnSpLocks/>
            <a:stCxn id="401" idx="7"/>
            <a:endCxn id="357" idx="3"/>
          </p:cNvCxnSpPr>
          <p:nvPr/>
        </p:nvCxnSpPr>
        <p:spPr>
          <a:xfrm flipV="1">
            <a:off x="3195144" y="5902015"/>
            <a:ext cx="608163" cy="6045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1FE233C2-3634-4FB4-AF35-7B1679D7676E}"/>
              </a:ext>
            </a:extLst>
          </p:cNvPr>
          <p:cNvCxnSpPr>
            <a:cxnSpLocks/>
            <a:stCxn id="357" idx="6"/>
            <a:endCxn id="356" idx="0"/>
          </p:cNvCxnSpPr>
          <p:nvPr/>
        </p:nvCxnSpPr>
        <p:spPr>
          <a:xfrm>
            <a:off x="4002292" y="5809417"/>
            <a:ext cx="450201" cy="3327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Oval 361">
            <a:extLst>
              <a:ext uri="{FF2B5EF4-FFF2-40B4-BE49-F238E27FC236}">
                <a16:creationId xmlns:a16="http://schemas.microsoft.com/office/drawing/2014/main" id="{8BAD1A83-9264-4368-982E-39ABCD7EB2A1}"/>
              </a:ext>
            </a:extLst>
          </p:cNvPr>
          <p:cNvSpPr/>
          <p:nvPr/>
        </p:nvSpPr>
        <p:spPr bwMode="auto">
          <a:xfrm>
            <a:off x="3784215" y="645120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323358A2-1C23-4EB2-8A22-0282589F94FA}"/>
              </a:ext>
            </a:extLst>
          </p:cNvPr>
          <p:cNvSpPr/>
          <p:nvPr/>
        </p:nvSpPr>
        <p:spPr bwMode="auto">
          <a:xfrm>
            <a:off x="4886430" y="613527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0098E0CB-ABC8-47A5-978F-D4D2FCC2F864}"/>
              </a:ext>
            </a:extLst>
          </p:cNvPr>
          <p:cNvSpPr/>
          <p:nvPr/>
        </p:nvSpPr>
        <p:spPr bwMode="auto">
          <a:xfrm>
            <a:off x="6748995" y="613528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198992A6-1154-4FCC-9ED0-53CD1870E09C}"/>
              </a:ext>
            </a:extLst>
          </p:cNvPr>
          <p:cNvSpPr/>
          <p:nvPr/>
        </p:nvSpPr>
        <p:spPr bwMode="auto">
          <a:xfrm>
            <a:off x="6182232" y="567158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9E5646EB-B47E-49FB-A592-7999F4CEDEDE}"/>
              </a:ext>
            </a:extLst>
          </p:cNvPr>
          <p:cNvSpPr/>
          <p:nvPr/>
        </p:nvSpPr>
        <p:spPr bwMode="auto">
          <a:xfrm>
            <a:off x="5397860" y="567158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D20762F7-B73C-4235-A1A0-07F032C6E85A}"/>
              </a:ext>
            </a:extLst>
          </p:cNvPr>
          <p:cNvCxnSpPr>
            <a:cxnSpLocks/>
            <a:stCxn id="364" idx="7"/>
            <a:endCxn id="367" idx="3"/>
          </p:cNvCxnSpPr>
          <p:nvPr/>
        </p:nvCxnSpPr>
        <p:spPr>
          <a:xfrm flipV="1">
            <a:off x="5085415" y="5895136"/>
            <a:ext cx="346585" cy="278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EB5827D6-A6C0-4EA0-AA69-594EC4B75E36}"/>
              </a:ext>
            </a:extLst>
          </p:cNvPr>
          <p:cNvCxnSpPr>
            <a:cxnSpLocks/>
            <a:stCxn id="367" idx="6"/>
            <a:endCxn id="366" idx="2"/>
          </p:cNvCxnSpPr>
          <p:nvPr/>
        </p:nvCxnSpPr>
        <p:spPr>
          <a:xfrm flipV="1">
            <a:off x="5630985" y="5802537"/>
            <a:ext cx="5512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F31A421F-E39A-4D43-8341-5CE4CCD0391D}"/>
              </a:ext>
            </a:extLst>
          </p:cNvPr>
          <p:cNvCxnSpPr>
            <a:cxnSpLocks/>
            <a:stCxn id="390" idx="6"/>
            <a:endCxn id="371" idx="2"/>
          </p:cNvCxnSpPr>
          <p:nvPr/>
        </p:nvCxnSpPr>
        <p:spPr>
          <a:xfrm>
            <a:off x="5639604" y="6574851"/>
            <a:ext cx="557676" cy="4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Oval 370">
            <a:extLst>
              <a:ext uri="{FF2B5EF4-FFF2-40B4-BE49-F238E27FC236}">
                <a16:creationId xmlns:a16="http://schemas.microsoft.com/office/drawing/2014/main" id="{5FAE58F0-6E33-4126-B792-84D310215B1C}"/>
              </a:ext>
            </a:extLst>
          </p:cNvPr>
          <p:cNvSpPr/>
          <p:nvPr/>
        </p:nvSpPr>
        <p:spPr bwMode="auto">
          <a:xfrm>
            <a:off x="6197280" y="644432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CC9F1E39-41AA-40B5-B5E2-264AA55679BE}"/>
              </a:ext>
            </a:extLst>
          </p:cNvPr>
          <p:cNvCxnSpPr>
            <a:cxnSpLocks/>
            <a:stCxn id="371" idx="6"/>
            <a:endCxn id="365" idx="4"/>
          </p:cNvCxnSpPr>
          <p:nvPr/>
        </p:nvCxnSpPr>
        <p:spPr>
          <a:xfrm flipV="1">
            <a:off x="6430405" y="6397189"/>
            <a:ext cx="435153" cy="178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Oval 372">
            <a:extLst>
              <a:ext uri="{FF2B5EF4-FFF2-40B4-BE49-F238E27FC236}">
                <a16:creationId xmlns:a16="http://schemas.microsoft.com/office/drawing/2014/main" id="{F41840C5-8641-417F-800A-289E2C7A07B2}"/>
              </a:ext>
            </a:extLst>
          </p:cNvPr>
          <p:cNvSpPr/>
          <p:nvPr/>
        </p:nvSpPr>
        <p:spPr bwMode="auto">
          <a:xfrm>
            <a:off x="9567111" y="610393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60A42DC0-00B0-4DA8-B01B-99F695A2FBA9}"/>
              </a:ext>
            </a:extLst>
          </p:cNvPr>
          <p:cNvSpPr/>
          <p:nvPr/>
        </p:nvSpPr>
        <p:spPr bwMode="auto">
          <a:xfrm>
            <a:off x="11429676" y="610394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2BFD1CC9-489F-4129-98B0-432184524629}"/>
              </a:ext>
            </a:extLst>
          </p:cNvPr>
          <p:cNvSpPr/>
          <p:nvPr/>
        </p:nvSpPr>
        <p:spPr bwMode="auto">
          <a:xfrm>
            <a:off x="10862913" y="564024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8A5EE68D-D855-4FCF-981B-B430C5965635}"/>
              </a:ext>
            </a:extLst>
          </p:cNvPr>
          <p:cNvSpPr/>
          <p:nvPr/>
        </p:nvSpPr>
        <p:spPr bwMode="auto">
          <a:xfrm>
            <a:off x="10078541" y="564024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2D1FA546-FBA8-43F5-AB76-6ABB821FC595}"/>
              </a:ext>
            </a:extLst>
          </p:cNvPr>
          <p:cNvCxnSpPr>
            <a:cxnSpLocks/>
            <a:stCxn id="373" idx="7"/>
            <a:endCxn id="376" idx="3"/>
          </p:cNvCxnSpPr>
          <p:nvPr/>
        </p:nvCxnSpPr>
        <p:spPr>
          <a:xfrm flipV="1">
            <a:off x="9766096" y="5863796"/>
            <a:ext cx="346585" cy="278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087D1849-EB1F-48B2-BF96-449ABBEF005F}"/>
              </a:ext>
            </a:extLst>
          </p:cNvPr>
          <p:cNvCxnSpPr>
            <a:cxnSpLocks/>
            <a:stCxn id="376" idx="6"/>
            <a:endCxn id="375" idx="2"/>
          </p:cNvCxnSpPr>
          <p:nvPr/>
        </p:nvCxnSpPr>
        <p:spPr>
          <a:xfrm flipV="1">
            <a:off x="10311666" y="5771197"/>
            <a:ext cx="55124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E720D28E-3313-4B6B-8D3C-E5751F2229F3}"/>
              </a:ext>
            </a:extLst>
          </p:cNvPr>
          <p:cNvCxnSpPr>
            <a:cxnSpLocks/>
            <a:stCxn id="375" idx="6"/>
            <a:endCxn id="374" idx="0"/>
          </p:cNvCxnSpPr>
          <p:nvPr/>
        </p:nvCxnSpPr>
        <p:spPr>
          <a:xfrm>
            <a:off x="11096038" y="5771197"/>
            <a:ext cx="450201" cy="3327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Oval 379">
            <a:extLst>
              <a:ext uri="{FF2B5EF4-FFF2-40B4-BE49-F238E27FC236}">
                <a16:creationId xmlns:a16="http://schemas.microsoft.com/office/drawing/2014/main" id="{B786107C-9E30-4DE2-8D59-F11990C88D42}"/>
              </a:ext>
            </a:extLst>
          </p:cNvPr>
          <p:cNvSpPr/>
          <p:nvPr/>
        </p:nvSpPr>
        <p:spPr bwMode="auto">
          <a:xfrm>
            <a:off x="10877961" y="641298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F33C9BFC-642D-4F81-836A-B4F402D14E1C}"/>
              </a:ext>
            </a:extLst>
          </p:cNvPr>
          <p:cNvSpPr/>
          <p:nvPr/>
        </p:nvSpPr>
        <p:spPr bwMode="auto">
          <a:xfrm>
            <a:off x="10049201" y="528556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A0EAF48E-7CDA-4D53-86BF-40E08AADD997}"/>
              </a:ext>
            </a:extLst>
          </p:cNvPr>
          <p:cNvCxnSpPr>
            <a:cxnSpLocks/>
            <a:stCxn id="349" idx="4"/>
            <a:endCxn id="386" idx="0"/>
          </p:cNvCxnSpPr>
          <p:nvPr/>
        </p:nvCxnSpPr>
        <p:spPr>
          <a:xfrm flipH="1">
            <a:off x="10165764" y="4760268"/>
            <a:ext cx="1538" cy="525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8D503CDA-BC23-4E56-9BEF-3C9A0031BBEC}"/>
              </a:ext>
            </a:extLst>
          </p:cNvPr>
          <p:cNvSpPr/>
          <p:nvPr/>
        </p:nvSpPr>
        <p:spPr bwMode="auto">
          <a:xfrm>
            <a:off x="5406479" y="644389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951EE00-8946-4D86-BF5A-D3920E479A77}"/>
              </a:ext>
            </a:extLst>
          </p:cNvPr>
          <p:cNvCxnSpPr>
            <a:cxnSpLocks/>
            <a:stCxn id="366" idx="3"/>
            <a:endCxn id="390" idx="0"/>
          </p:cNvCxnSpPr>
          <p:nvPr/>
        </p:nvCxnSpPr>
        <p:spPr>
          <a:xfrm flipH="1">
            <a:off x="5523042" y="5895135"/>
            <a:ext cx="693330" cy="5487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Rectangle 395">
            <a:extLst>
              <a:ext uri="{FF2B5EF4-FFF2-40B4-BE49-F238E27FC236}">
                <a16:creationId xmlns:a16="http://schemas.microsoft.com/office/drawing/2014/main" id="{C50DD1AC-CEBB-4672-95A2-A2B3B31FFA92}"/>
              </a:ext>
            </a:extLst>
          </p:cNvPr>
          <p:cNvSpPr/>
          <p:nvPr/>
        </p:nvSpPr>
        <p:spPr>
          <a:xfrm>
            <a:off x="2320526" y="5614362"/>
            <a:ext cx="2373274" cy="1163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29F8AC9C-82AD-4BB7-92D2-9870ABF3E386}"/>
              </a:ext>
            </a:extLst>
          </p:cNvPr>
          <p:cNvSpPr/>
          <p:nvPr/>
        </p:nvSpPr>
        <p:spPr bwMode="auto">
          <a:xfrm>
            <a:off x="2996159" y="646816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663680F7-3233-4004-932A-0BB911C5343C}"/>
              </a:ext>
            </a:extLst>
          </p:cNvPr>
          <p:cNvCxnSpPr>
            <a:cxnSpLocks/>
            <a:stCxn id="358" idx="4"/>
            <a:endCxn id="401" idx="0"/>
          </p:cNvCxnSpPr>
          <p:nvPr/>
        </p:nvCxnSpPr>
        <p:spPr>
          <a:xfrm>
            <a:off x="3101358" y="5940372"/>
            <a:ext cx="11364" cy="5277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Oval 409">
            <a:extLst>
              <a:ext uri="{FF2B5EF4-FFF2-40B4-BE49-F238E27FC236}">
                <a16:creationId xmlns:a16="http://schemas.microsoft.com/office/drawing/2014/main" id="{B4A9CC14-24BF-4EC9-9B38-46B150281A33}"/>
              </a:ext>
            </a:extLst>
          </p:cNvPr>
          <p:cNvSpPr/>
          <p:nvPr/>
        </p:nvSpPr>
        <p:spPr bwMode="auto">
          <a:xfrm>
            <a:off x="10108246" y="643041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94C1B09F-C826-4A23-B802-3EAA10A2BB12}"/>
              </a:ext>
            </a:extLst>
          </p:cNvPr>
          <p:cNvSpPr txBox="1"/>
          <p:nvPr/>
        </p:nvSpPr>
        <p:spPr>
          <a:xfrm>
            <a:off x="204716" y="4553756"/>
            <a:ext cx="416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 vectors that can have same topological sort.</a:t>
            </a:r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5805720B-0455-446B-AF00-E3D50E9A24C8}"/>
              </a:ext>
            </a:extLst>
          </p:cNvPr>
          <p:cNvSpPr/>
          <p:nvPr/>
        </p:nvSpPr>
        <p:spPr>
          <a:xfrm>
            <a:off x="4601889" y="2126589"/>
            <a:ext cx="2493927" cy="13555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61403CBF-9D47-48CE-8429-5EFE1DFE743F}"/>
              </a:ext>
            </a:extLst>
          </p:cNvPr>
          <p:cNvSpPr/>
          <p:nvPr/>
        </p:nvSpPr>
        <p:spPr>
          <a:xfrm>
            <a:off x="4710678" y="4368994"/>
            <a:ext cx="2493927" cy="135558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9296B3-3331-4C71-9995-A46A74720C2B}"/>
              </a:ext>
            </a:extLst>
          </p:cNvPr>
          <p:cNvSpPr/>
          <p:nvPr/>
        </p:nvSpPr>
        <p:spPr>
          <a:xfrm>
            <a:off x="5982828" y="3431554"/>
            <a:ext cx="2310951" cy="1218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topological sort – can be obtained on another 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1D50B8-EE07-41E4-8C88-A70BEA94012F}"/>
                  </a:ext>
                </a:extLst>
              </p:cNvPr>
              <p:cNvSpPr txBox="1"/>
              <p:nvPr/>
            </p:nvSpPr>
            <p:spPr>
              <a:xfrm>
                <a:off x="375740" y="5758001"/>
                <a:ext cx="1622372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- for level k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1D50B8-EE07-41E4-8C88-A70BEA94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0" y="5758001"/>
                <a:ext cx="1622372" cy="831253"/>
              </a:xfrm>
              <a:prstGeom prst="rect">
                <a:avLst/>
              </a:prstGeom>
              <a:blipFill>
                <a:blip r:embed="rId2"/>
                <a:stretch>
                  <a:fillRect l="-3383"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EB07F87-750C-4F1B-8709-30281816488A}"/>
              </a:ext>
            </a:extLst>
          </p:cNvPr>
          <p:cNvSpPr/>
          <p:nvPr/>
        </p:nvSpPr>
        <p:spPr>
          <a:xfrm>
            <a:off x="4459380" y="5880283"/>
            <a:ext cx="609600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Property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Each candidate for flow vector that is obtained by addition of vectors that have corresponding coordinates with opposite signs can be also obtained in ‘non-opposite-signs’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7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/>
      <p:bldP spid="412" grpId="0" animBg="1"/>
      <p:bldP spid="413" grpId="0" animBg="1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F606B-C47E-49D2-94C5-91964A35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levels near to the maximal one – Example d=4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B2A4F9-4CE8-467A-AF64-1E69BB3D1799}"/>
              </a:ext>
            </a:extLst>
          </p:cNvPr>
          <p:cNvSpPr/>
          <p:nvPr/>
        </p:nvSpPr>
        <p:spPr bwMode="auto">
          <a:xfrm>
            <a:off x="511843" y="310309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6B77DFD-50E3-455B-B95B-19F381EA07CA}"/>
              </a:ext>
            </a:extLst>
          </p:cNvPr>
          <p:cNvSpPr/>
          <p:nvPr/>
        </p:nvSpPr>
        <p:spPr bwMode="auto">
          <a:xfrm>
            <a:off x="3703320" y="310309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3CEA1BC-9611-4228-962C-5FD9451F8638}"/>
              </a:ext>
            </a:extLst>
          </p:cNvPr>
          <p:cNvSpPr/>
          <p:nvPr/>
        </p:nvSpPr>
        <p:spPr bwMode="auto">
          <a:xfrm>
            <a:off x="2851672" y="390807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518B49-B310-4299-BBC1-0BEA691503B8}"/>
              </a:ext>
            </a:extLst>
          </p:cNvPr>
          <p:cNvSpPr/>
          <p:nvPr/>
        </p:nvSpPr>
        <p:spPr bwMode="auto">
          <a:xfrm>
            <a:off x="2851673" y="218453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2602AB3-4229-413D-975F-7EC4CC56142D}"/>
              </a:ext>
            </a:extLst>
          </p:cNvPr>
          <p:cNvSpPr/>
          <p:nvPr/>
        </p:nvSpPr>
        <p:spPr bwMode="auto">
          <a:xfrm>
            <a:off x="1429337" y="390807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8B109BF-BFFE-47F7-BC4D-6DA4C0580E65}"/>
              </a:ext>
            </a:extLst>
          </p:cNvPr>
          <p:cNvSpPr/>
          <p:nvPr/>
        </p:nvSpPr>
        <p:spPr bwMode="auto">
          <a:xfrm>
            <a:off x="1435292" y="218454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A393BF-4C9A-4C41-8B51-435F663CC618}"/>
              </a:ext>
            </a:extLst>
          </p:cNvPr>
          <p:cNvCxnSpPr>
            <a:stCxn id="12" idx="7"/>
            <a:endCxn id="84" idx="3"/>
          </p:cNvCxnSpPr>
          <p:nvPr/>
        </p:nvCxnSpPr>
        <p:spPr>
          <a:xfrm flipV="1">
            <a:off x="710828" y="2408093"/>
            <a:ext cx="758604" cy="733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18593B-4569-40E6-B421-2CEA5C500636}"/>
              </a:ext>
            </a:extLst>
          </p:cNvPr>
          <p:cNvCxnSpPr>
            <a:cxnSpLocks/>
            <a:stCxn id="83" idx="0"/>
            <a:endCxn id="84" idx="4"/>
          </p:cNvCxnSpPr>
          <p:nvPr/>
        </p:nvCxnSpPr>
        <p:spPr>
          <a:xfrm flipV="1">
            <a:off x="1545900" y="2446449"/>
            <a:ext cx="5955" cy="1461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8DB9949-CAD4-4BC6-80D3-9189942EB0EE}"/>
              </a:ext>
            </a:extLst>
          </p:cNvPr>
          <p:cNvCxnSpPr>
            <a:cxnSpLocks/>
            <a:stCxn id="12" idx="5"/>
            <a:endCxn id="83" idx="1"/>
          </p:cNvCxnSpPr>
          <p:nvPr/>
        </p:nvCxnSpPr>
        <p:spPr>
          <a:xfrm>
            <a:off x="710828" y="3326652"/>
            <a:ext cx="752649" cy="619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684394-7E19-43DA-9A83-2128CB9297BC}"/>
              </a:ext>
            </a:extLst>
          </p:cNvPr>
          <p:cNvCxnSpPr>
            <a:cxnSpLocks/>
            <a:stCxn id="83" idx="7"/>
            <a:endCxn id="82" idx="3"/>
          </p:cNvCxnSpPr>
          <p:nvPr/>
        </p:nvCxnSpPr>
        <p:spPr>
          <a:xfrm flipV="1">
            <a:off x="1628322" y="2408092"/>
            <a:ext cx="1257491" cy="1538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724AEB0-B35C-45E5-8C9C-AFF018DFDEE4}"/>
              </a:ext>
            </a:extLst>
          </p:cNvPr>
          <p:cNvCxnSpPr>
            <a:cxnSpLocks/>
            <a:stCxn id="84" idx="6"/>
            <a:endCxn id="82" idx="2"/>
          </p:cNvCxnSpPr>
          <p:nvPr/>
        </p:nvCxnSpPr>
        <p:spPr>
          <a:xfrm flipV="1">
            <a:off x="1668417" y="2315494"/>
            <a:ext cx="118325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6692D50-9B0E-4D2B-952F-8757B11BC273}"/>
              </a:ext>
            </a:extLst>
          </p:cNvPr>
          <p:cNvCxnSpPr>
            <a:cxnSpLocks/>
            <a:stCxn id="81" idx="0"/>
            <a:endCxn id="82" idx="4"/>
          </p:cNvCxnSpPr>
          <p:nvPr/>
        </p:nvCxnSpPr>
        <p:spPr>
          <a:xfrm flipV="1">
            <a:off x="2968235" y="2446448"/>
            <a:ext cx="1" cy="1461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DC963DD-3B09-4A10-B651-1A858693D1BB}"/>
              </a:ext>
            </a:extLst>
          </p:cNvPr>
          <p:cNvCxnSpPr>
            <a:cxnSpLocks/>
            <a:stCxn id="83" idx="6"/>
            <a:endCxn id="81" idx="2"/>
          </p:cNvCxnSpPr>
          <p:nvPr/>
        </p:nvCxnSpPr>
        <p:spPr>
          <a:xfrm flipV="1">
            <a:off x="1662462" y="4039030"/>
            <a:ext cx="118921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442FDBF-D415-45A4-87BC-43DF87B5F3AA}"/>
              </a:ext>
            </a:extLst>
          </p:cNvPr>
          <p:cNvCxnSpPr>
            <a:cxnSpLocks/>
            <a:stCxn id="82" idx="5"/>
            <a:endCxn id="80" idx="1"/>
          </p:cNvCxnSpPr>
          <p:nvPr/>
        </p:nvCxnSpPr>
        <p:spPr>
          <a:xfrm>
            <a:off x="3050658" y="2408092"/>
            <a:ext cx="686802" cy="7333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3E22308-C700-4103-9DD7-EF55FF11BD3E}"/>
              </a:ext>
            </a:extLst>
          </p:cNvPr>
          <p:cNvCxnSpPr>
            <a:cxnSpLocks/>
            <a:stCxn id="81" idx="6"/>
            <a:endCxn id="80" idx="3"/>
          </p:cNvCxnSpPr>
          <p:nvPr/>
        </p:nvCxnSpPr>
        <p:spPr>
          <a:xfrm flipV="1">
            <a:off x="3084797" y="3326651"/>
            <a:ext cx="652663" cy="7123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CDB9D8E-AD74-43BE-BDD8-B3ADF48DBDD0}"/>
              </a:ext>
            </a:extLst>
          </p:cNvPr>
          <p:cNvSpPr txBox="1"/>
          <p:nvPr/>
        </p:nvSpPr>
        <p:spPr>
          <a:xfrm>
            <a:off x="744968" y="2544499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B6CA225-0857-436B-9B57-C389125C9DF9}"/>
              </a:ext>
            </a:extLst>
          </p:cNvPr>
          <p:cNvSpPr txBox="1"/>
          <p:nvPr/>
        </p:nvSpPr>
        <p:spPr>
          <a:xfrm>
            <a:off x="2023941" y="2940626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6686FCC-A127-409C-967A-5D597B556FCA}"/>
              </a:ext>
            </a:extLst>
          </p:cNvPr>
          <p:cNvSpPr txBox="1"/>
          <p:nvPr/>
        </p:nvSpPr>
        <p:spPr>
          <a:xfrm>
            <a:off x="2140504" y="1992461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63FCA6E-70FD-4212-BD7B-0462B9436B89}"/>
              </a:ext>
            </a:extLst>
          </p:cNvPr>
          <p:cNvSpPr txBox="1"/>
          <p:nvPr/>
        </p:nvSpPr>
        <p:spPr>
          <a:xfrm>
            <a:off x="819265" y="3574885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3DCC77A-5755-4724-9334-55DF5185D741}"/>
              </a:ext>
            </a:extLst>
          </p:cNvPr>
          <p:cNvSpPr txBox="1"/>
          <p:nvPr/>
        </p:nvSpPr>
        <p:spPr>
          <a:xfrm>
            <a:off x="1314311" y="3011774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2A2E6E1-5584-4DE4-B380-14A49B0F96B9}"/>
              </a:ext>
            </a:extLst>
          </p:cNvPr>
          <p:cNvSpPr txBox="1"/>
          <p:nvPr/>
        </p:nvSpPr>
        <p:spPr>
          <a:xfrm>
            <a:off x="3335777" y="2446448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6505DF6-FC43-4293-B61E-910C19762908}"/>
              </a:ext>
            </a:extLst>
          </p:cNvPr>
          <p:cNvSpPr txBox="1"/>
          <p:nvPr/>
        </p:nvSpPr>
        <p:spPr>
          <a:xfrm>
            <a:off x="3394059" y="3538743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866BEAB-2E78-49D9-B900-5D2269E3B1E5}"/>
              </a:ext>
            </a:extLst>
          </p:cNvPr>
          <p:cNvSpPr txBox="1"/>
          <p:nvPr/>
        </p:nvSpPr>
        <p:spPr>
          <a:xfrm>
            <a:off x="2123435" y="4020923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22CB32A-0EC9-4399-B385-276A2689043E}"/>
              </a:ext>
            </a:extLst>
          </p:cNvPr>
          <p:cNvSpPr txBox="1"/>
          <p:nvPr/>
        </p:nvSpPr>
        <p:spPr>
          <a:xfrm>
            <a:off x="2909728" y="3038302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94C1B09F-C826-4A23-B802-3EAA10A2BB12}"/>
                  </a:ext>
                </a:extLst>
              </p:cNvPr>
              <p:cNvSpPr txBox="1"/>
              <p:nvPr/>
            </p:nvSpPr>
            <p:spPr>
              <a:xfrm>
                <a:off x="744968" y="4634297"/>
                <a:ext cx="3498604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Level by level 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94C1B09F-C826-4A23-B802-3EAA10A2B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968" y="4634297"/>
                <a:ext cx="3498604" cy="708143"/>
              </a:xfrm>
              <a:prstGeom prst="rect">
                <a:avLst/>
              </a:prstGeom>
              <a:blipFill>
                <a:blip r:embed="rId4"/>
                <a:stretch>
                  <a:fillRect l="-2613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F7BB86-FA28-418C-9989-0C3662179E1D}"/>
                  </a:ext>
                </a:extLst>
              </p:cNvPr>
              <p:cNvSpPr/>
              <p:nvPr/>
            </p:nvSpPr>
            <p:spPr>
              <a:xfrm>
                <a:off x="4320040" y="1938478"/>
                <a:ext cx="736011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Algorithm 2. 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180340" algn="just"/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Step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1. Using Ford- Fulkerson algorithm, find one flow function 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to level 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180340" algn="just"/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Step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2. While 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i="1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</a:t>
                </a:r>
                <a:r>
                  <a:rPr lang="en-US" i="1" baseline="30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has a cycle, deleted it, to obtain 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en-US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630555" marR="0" indent="-450215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Step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3. Find all cycles (</a:t>
                </a:r>
                <a:r>
                  <a:rPr lang="en-US" dirty="0"/>
                  <a:t>with at least one edge which is used in the starting flow vector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in the 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en-US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’s residual graph, and construct their augmenting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180340" algn="just"/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Step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4. Check each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for cycle and print it if there is no cycle. 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F7BB86-FA28-418C-9989-0C3662179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040" y="1938478"/>
                <a:ext cx="7360118" cy="2308324"/>
              </a:xfrm>
              <a:prstGeom prst="rect">
                <a:avLst/>
              </a:prstGeom>
              <a:blipFill>
                <a:blip r:embed="rId5"/>
                <a:stretch>
                  <a:fillRect l="-746" t="-1583" r="-663" b="-17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D9CA320E-AFB8-4D7A-93BA-DBA06A468FE0}"/>
              </a:ext>
            </a:extLst>
          </p:cNvPr>
          <p:cNvSpPr/>
          <p:nvPr/>
        </p:nvSpPr>
        <p:spPr bwMode="auto">
          <a:xfrm>
            <a:off x="3990529" y="535247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324EA34-B6F2-472D-88D9-23C339B161EA}"/>
              </a:ext>
            </a:extLst>
          </p:cNvPr>
          <p:cNvSpPr/>
          <p:nvPr/>
        </p:nvSpPr>
        <p:spPr bwMode="auto">
          <a:xfrm>
            <a:off x="7182006" y="535247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124B84-8C7C-422C-BDFA-9D9047CA6F15}"/>
              </a:ext>
            </a:extLst>
          </p:cNvPr>
          <p:cNvSpPr/>
          <p:nvPr/>
        </p:nvSpPr>
        <p:spPr bwMode="auto">
          <a:xfrm>
            <a:off x="6330358" y="615745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6E17989-A8A5-43D3-B2DD-D582763BA455}"/>
              </a:ext>
            </a:extLst>
          </p:cNvPr>
          <p:cNvSpPr/>
          <p:nvPr/>
        </p:nvSpPr>
        <p:spPr bwMode="auto">
          <a:xfrm>
            <a:off x="6330359" y="443391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81B0BD5-024F-4986-BB10-81B85DE40FF4}"/>
              </a:ext>
            </a:extLst>
          </p:cNvPr>
          <p:cNvSpPr/>
          <p:nvPr/>
        </p:nvSpPr>
        <p:spPr bwMode="auto">
          <a:xfrm>
            <a:off x="4908023" y="615745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F993D26-C9D9-4B0A-8C99-C1C85D792A73}"/>
              </a:ext>
            </a:extLst>
          </p:cNvPr>
          <p:cNvSpPr/>
          <p:nvPr/>
        </p:nvSpPr>
        <p:spPr bwMode="auto">
          <a:xfrm>
            <a:off x="4913978" y="443391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FE54756-3B5C-4B98-86B9-254A9CE758CD}"/>
              </a:ext>
            </a:extLst>
          </p:cNvPr>
          <p:cNvCxnSpPr>
            <a:cxnSpLocks/>
            <a:stCxn id="57" idx="0"/>
            <a:endCxn id="58" idx="4"/>
          </p:cNvCxnSpPr>
          <p:nvPr/>
        </p:nvCxnSpPr>
        <p:spPr>
          <a:xfrm flipV="1">
            <a:off x="5024586" y="4695828"/>
            <a:ext cx="5955" cy="1461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3D3CAF-84C4-4FEA-B22E-6ACC80A35F7C}"/>
              </a:ext>
            </a:extLst>
          </p:cNvPr>
          <p:cNvSpPr txBox="1"/>
          <p:nvPr/>
        </p:nvSpPr>
        <p:spPr>
          <a:xfrm>
            <a:off x="4223654" y="4793878"/>
            <a:ext cx="74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2[1]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FC292B-F84C-4D12-878F-C0602C194CEB}"/>
              </a:ext>
            </a:extLst>
          </p:cNvPr>
          <p:cNvSpPr txBox="1"/>
          <p:nvPr/>
        </p:nvSpPr>
        <p:spPr>
          <a:xfrm>
            <a:off x="5502627" y="5190005"/>
            <a:ext cx="66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1[1]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1DC0BB-30DD-43BC-8687-76C58762517A}"/>
              </a:ext>
            </a:extLst>
          </p:cNvPr>
          <p:cNvSpPr txBox="1"/>
          <p:nvPr/>
        </p:nvSpPr>
        <p:spPr>
          <a:xfrm>
            <a:off x="5619190" y="4241840"/>
            <a:ext cx="82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2[1]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B2FE0C-4FB9-41B1-91A9-C08B70BC878F}"/>
              </a:ext>
            </a:extLst>
          </p:cNvPr>
          <p:cNvSpPr txBox="1"/>
          <p:nvPr/>
        </p:nvSpPr>
        <p:spPr>
          <a:xfrm>
            <a:off x="4107091" y="5824264"/>
            <a:ext cx="63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40D0F8-90AC-4C71-B54C-2FCBF14A79EA}"/>
              </a:ext>
            </a:extLst>
          </p:cNvPr>
          <p:cNvSpPr txBox="1"/>
          <p:nvPr/>
        </p:nvSpPr>
        <p:spPr>
          <a:xfrm>
            <a:off x="4792997" y="5261153"/>
            <a:ext cx="68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1[0]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B60E43-0F34-4E27-A66A-0E490F4DDFBE}"/>
              </a:ext>
            </a:extLst>
          </p:cNvPr>
          <p:cNvSpPr txBox="1"/>
          <p:nvPr/>
        </p:nvSpPr>
        <p:spPr>
          <a:xfrm>
            <a:off x="6814463" y="4695827"/>
            <a:ext cx="73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3[2]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E146C3-6D08-44E9-84C7-837D5641A816}"/>
              </a:ext>
            </a:extLst>
          </p:cNvPr>
          <p:cNvSpPr txBox="1"/>
          <p:nvPr/>
        </p:nvSpPr>
        <p:spPr>
          <a:xfrm>
            <a:off x="6844846" y="5924381"/>
            <a:ext cx="63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2[2]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BE34D1-6950-43AF-819E-D7D2C70CC600}"/>
              </a:ext>
            </a:extLst>
          </p:cNvPr>
          <p:cNvSpPr txBox="1"/>
          <p:nvPr/>
        </p:nvSpPr>
        <p:spPr>
          <a:xfrm>
            <a:off x="5602121" y="6270302"/>
            <a:ext cx="96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2[2]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03A06C0-455C-4733-9694-58275B11F588}"/>
              </a:ext>
            </a:extLst>
          </p:cNvPr>
          <p:cNvSpPr txBox="1"/>
          <p:nvPr/>
        </p:nvSpPr>
        <p:spPr>
          <a:xfrm>
            <a:off x="6388414" y="5287681"/>
            <a:ext cx="68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1[0]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F90FA1-58F2-4D5A-85FA-FDE271C429F1}"/>
              </a:ext>
            </a:extLst>
          </p:cNvPr>
          <p:cNvCxnSpPr>
            <a:cxnSpLocks/>
            <a:stCxn id="53" idx="5"/>
            <a:endCxn id="57" idx="1"/>
          </p:cNvCxnSpPr>
          <p:nvPr/>
        </p:nvCxnSpPr>
        <p:spPr>
          <a:xfrm>
            <a:off x="4189514" y="5576031"/>
            <a:ext cx="752649" cy="6197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0D0F9FF-9399-4F45-B9BF-1A191AE5F342}"/>
              </a:ext>
            </a:extLst>
          </p:cNvPr>
          <p:cNvCxnSpPr>
            <a:cxnSpLocks/>
            <a:stCxn id="53" idx="7"/>
            <a:endCxn id="58" idx="3"/>
          </p:cNvCxnSpPr>
          <p:nvPr/>
        </p:nvCxnSpPr>
        <p:spPr>
          <a:xfrm flipV="1">
            <a:off x="4189514" y="4657472"/>
            <a:ext cx="758604" cy="7333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7B78ABD-2736-4A95-B3D8-D82B994A6CF6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147103" y="4564872"/>
            <a:ext cx="1198196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DF6366-4CC3-472A-897C-7575D42C66D3}"/>
              </a:ext>
            </a:extLst>
          </p:cNvPr>
          <p:cNvCxnSpPr>
            <a:cxnSpLocks/>
            <a:stCxn id="56" idx="5"/>
            <a:endCxn id="54" idx="1"/>
          </p:cNvCxnSpPr>
          <p:nvPr/>
        </p:nvCxnSpPr>
        <p:spPr>
          <a:xfrm>
            <a:off x="6529344" y="4657471"/>
            <a:ext cx="686802" cy="7333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D9DCDD-E888-4053-8AEB-E14B7200DF47}"/>
              </a:ext>
            </a:extLst>
          </p:cNvPr>
          <p:cNvCxnSpPr>
            <a:cxnSpLocks/>
            <a:stCxn id="55" idx="6"/>
            <a:endCxn id="54" idx="3"/>
          </p:cNvCxnSpPr>
          <p:nvPr/>
        </p:nvCxnSpPr>
        <p:spPr>
          <a:xfrm flipV="1">
            <a:off x="6563483" y="5576030"/>
            <a:ext cx="652663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570949-5642-4CE4-B436-C7B2DD326FEF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5141148" y="6288408"/>
            <a:ext cx="1223350" cy="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97E8E29-6814-4947-99CE-D36F930DA974}"/>
              </a:ext>
            </a:extLst>
          </p:cNvPr>
          <p:cNvCxnSpPr>
            <a:cxnSpLocks/>
            <a:stCxn id="57" idx="7"/>
            <a:endCxn id="56" idx="3"/>
          </p:cNvCxnSpPr>
          <p:nvPr/>
        </p:nvCxnSpPr>
        <p:spPr>
          <a:xfrm flipV="1">
            <a:off x="5107008" y="4657471"/>
            <a:ext cx="1257491" cy="15383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BBC40AA-9146-42B2-8CED-F1CFC282FA75}"/>
              </a:ext>
            </a:extLst>
          </p:cNvPr>
          <p:cNvSpPr/>
          <p:nvPr/>
        </p:nvSpPr>
        <p:spPr bwMode="auto">
          <a:xfrm>
            <a:off x="8049332" y="517985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1DEEE04-DA64-4D79-A4B1-B0336E84659B}"/>
              </a:ext>
            </a:extLst>
          </p:cNvPr>
          <p:cNvSpPr/>
          <p:nvPr/>
        </p:nvSpPr>
        <p:spPr bwMode="auto">
          <a:xfrm>
            <a:off x="11240809" y="517985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83E7271-876B-4CEB-999F-EAC8B2A93EB3}"/>
              </a:ext>
            </a:extLst>
          </p:cNvPr>
          <p:cNvSpPr/>
          <p:nvPr/>
        </p:nvSpPr>
        <p:spPr bwMode="auto">
          <a:xfrm>
            <a:off x="10389161" y="598483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FC667D1-6207-4FCF-BB2A-F5D27401C9B4}"/>
              </a:ext>
            </a:extLst>
          </p:cNvPr>
          <p:cNvSpPr/>
          <p:nvPr/>
        </p:nvSpPr>
        <p:spPr bwMode="auto">
          <a:xfrm>
            <a:off x="10389162" y="426129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623EDF7-4CA7-4731-8741-5AF341439640}"/>
              </a:ext>
            </a:extLst>
          </p:cNvPr>
          <p:cNvSpPr/>
          <p:nvPr/>
        </p:nvSpPr>
        <p:spPr bwMode="auto">
          <a:xfrm>
            <a:off x="8966826" y="598483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BA36B58-BFC1-48CA-BE6C-DA43FFC61629}"/>
              </a:ext>
            </a:extLst>
          </p:cNvPr>
          <p:cNvSpPr/>
          <p:nvPr/>
        </p:nvSpPr>
        <p:spPr bwMode="auto">
          <a:xfrm>
            <a:off x="8972781" y="426130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612373-58E9-4263-B0E8-B16EA1E282C0}"/>
              </a:ext>
            </a:extLst>
          </p:cNvPr>
          <p:cNvSpPr txBox="1"/>
          <p:nvPr/>
        </p:nvSpPr>
        <p:spPr>
          <a:xfrm>
            <a:off x="9561430" y="5017386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EBC286-1650-4C28-93E0-1BAEE27F03A8}"/>
              </a:ext>
            </a:extLst>
          </p:cNvPr>
          <p:cNvSpPr txBox="1"/>
          <p:nvPr/>
        </p:nvSpPr>
        <p:spPr>
          <a:xfrm>
            <a:off x="9676191" y="4436593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B3F8859-DB84-4F1B-A23F-D9E3F57F7EF5}"/>
              </a:ext>
            </a:extLst>
          </p:cNvPr>
          <p:cNvSpPr txBox="1"/>
          <p:nvPr/>
        </p:nvSpPr>
        <p:spPr>
          <a:xfrm>
            <a:off x="8165894" y="5651645"/>
            <a:ext cx="29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DE6C080-BBC2-41D0-9F42-482E1FA8434A}"/>
              </a:ext>
            </a:extLst>
          </p:cNvPr>
          <p:cNvSpPr txBox="1"/>
          <p:nvPr/>
        </p:nvSpPr>
        <p:spPr>
          <a:xfrm>
            <a:off x="8796904" y="5088830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66A86CC-D5D1-415E-8B0F-A3E194D4BA42}"/>
              </a:ext>
            </a:extLst>
          </p:cNvPr>
          <p:cNvCxnSpPr>
            <a:cxnSpLocks/>
            <a:stCxn id="110" idx="2"/>
            <a:endCxn id="105" idx="5"/>
          </p:cNvCxnSpPr>
          <p:nvPr/>
        </p:nvCxnSpPr>
        <p:spPr>
          <a:xfrm flipH="1" flipV="1">
            <a:off x="8248317" y="5403412"/>
            <a:ext cx="718509" cy="712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9DABC3A-A0FE-4700-951B-88B5E21DD6C5}"/>
              </a:ext>
            </a:extLst>
          </p:cNvPr>
          <p:cNvCxnSpPr>
            <a:cxnSpLocks/>
            <a:stCxn id="110" idx="1"/>
            <a:endCxn id="111" idx="3"/>
          </p:cNvCxnSpPr>
          <p:nvPr/>
        </p:nvCxnSpPr>
        <p:spPr>
          <a:xfrm flipV="1">
            <a:off x="9000966" y="4484853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1492D6B-5C42-405C-B4FE-6E89C43B989E}"/>
              </a:ext>
            </a:extLst>
          </p:cNvPr>
          <p:cNvCxnSpPr>
            <a:cxnSpLocks/>
            <a:stCxn id="111" idx="5"/>
            <a:endCxn id="108" idx="3"/>
          </p:cNvCxnSpPr>
          <p:nvPr/>
        </p:nvCxnSpPr>
        <p:spPr>
          <a:xfrm flipV="1">
            <a:off x="9171766" y="4484852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2C0BD3C-512E-4C19-AF7F-6DF91A0692B3}"/>
              </a:ext>
            </a:extLst>
          </p:cNvPr>
          <p:cNvCxnSpPr>
            <a:cxnSpLocks/>
            <a:stCxn id="106" idx="3"/>
            <a:endCxn id="107" idx="6"/>
          </p:cNvCxnSpPr>
          <p:nvPr/>
        </p:nvCxnSpPr>
        <p:spPr>
          <a:xfrm flipH="1">
            <a:off x="10622286" y="5403411"/>
            <a:ext cx="652663" cy="712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ACA200E-90E6-4C07-BDA1-BE126E54A604}"/>
              </a:ext>
            </a:extLst>
          </p:cNvPr>
          <p:cNvCxnSpPr>
            <a:cxnSpLocks/>
            <a:stCxn id="108" idx="3"/>
            <a:endCxn id="110" idx="7"/>
          </p:cNvCxnSpPr>
          <p:nvPr/>
        </p:nvCxnSpPr>
        <p:spPr>
          <a:xfrm flipH="1">
            <a:off x="9165811" y="4484852"/>
            <a:ext cx="1257491" cy="1538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F8F794-C6F7-48A7-9036-5C9B32237850}"/>
              </a:ext>
            </a:extLst>
          </p:cNvPr>
          <p:cNvSpPr txBox="1"/>
          <p:nvPr/>
        </p:nvSpPr>
        <p:spPr>
          <a:xfrm>
            <a:off x="4016017" y="6270302"/>
            <a:ext cx="7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EFF2DDC-C1B8-42E2-8D69-13B8587CA541}"/>
              </a:ext>
            </a:extLst>
          </p:cNvPr>
          <p:cNvSpPr txBox="1"/>
          <p:nvPr/>
        </p:nvSpPr>
        <p:spPr>
          <a:xfrm>
            <a:off x="9794555" y="6353913"/>
            <a:ext cx="214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graph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388CB7C-BC27-42A6-B9DA-EAB016CE73EB}"/>
              </a:ext>
            </a:extLst>
          </p:cNvPr>
          <p:cNvCxnSpPr>
            <a:cxnSpLocks/>
            <a:stCxn id="55" idx="0"/>
            <a:endCxn id="56" idx="4"/>
          </p:cNvCxnSpPr>
          <p:nvPr/>
        </p:nvCxnSpPr>
        <p:spPr>
          <a:xfrm flipV="1">
            <a:off x="6446921" y="4695827"/>
            <a:ext cx="1" cy="14616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3081971-0838-4634-9666-2915E58822F3}"/>
              </a:ext>
            </a:extLst>
          </p:cNvPr>
          <p:cNvSpPr txBox="1"/>
          <p:nvPr/>
        </p:nvSpPr>
        <p:spPr>
          <a:xfrm>
            <a:off x="9099964" y="5088830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3C0C963-E26C-4378-9673-CFAEB6BE83A6}"/>
              </a:ext>
            </a:extLst>
          </p:cNvPr>
          <p:cNvCxnSpPr>
            <a:cxnSpLocks/>
            <a:stCxn id="111" idx="5"/>
            <a:endCxn id="110" idx="7"/>
          </p:cNvCxnSpPr>
          <p:nvPr/>
        </p:nvCxnSpPr>
        <p:spPr>
          <a:xfrm flipH="1">
            <a:off x="9165811" y="4484853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C086744-A0B0-42C4-85CD-BCFBA4C2DA41}"/>
              </a:ext>
            </a:extLst>
          </p:cNvPr>
          <p:cNvCxnSpPr>
            <a:cxnSpLocks/>
            <a:stCxn id="108" idx="1"/>
            <a:endCxn id="111" idx="7"/>
          </p:cNvCxnSpPr>
          <p:nvPr/>
        </p:nvCxnSpPr>
        <p:spPr>
          <a:xfrm flipH="1">
            <a:off x="9171766" y="4299655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526865C-DF4F-4D22-98FF-EC95D8A8EB16}"/>
              </a:ext>
            </a:extLst>
          </p:cNvPr>
          <p:cNvSpPr txBox="1"/>
          <p:nvPr/>
        </p:nvSpPr>
        <p:spPr>
          <a:xfrm>
            <a:off x="9623721" y="3974959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3B201AA-DB9D-4DAF-A742-4476C07EB505}"/>
              </a:ext>
            </a:extLst>
          </p:cNvPr>
          <p:cNvSpPr txBox="1"/>
          <p:nvPr/>
        </p:nvSpPr>
        <p:spPr>
          <a:xfrm>
            <a:off x="8562794" y="4820673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AEF672C-5A90-4718-AAB5-59C1482351DE}"/>
              </a:ext>
            </a:extLst>
          </p:cNvPr>
          <p:cNvCxnSpPr>
            <a:cxnSpLocks/>
            <a:stCxn id="105" idx="6"/>
            <a:endCxn id="111" idx="4"/>
          </p:cNvCxnSpPr>
          <p:nvPr/>
        </p:nvCxnSpPr>
        <p:spPr>
          <a:xfrm flipV="1">
            <a:off x="8282457" y="4523209"/>
            <a:ext cx="806887" cy="787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F170CFB-529C-4C86-9C76-BB71F2E139A9}"/>
              </a:ext>
            </a:extLst>
          </p:cNvPr>
          <p:cNvCxnSpPr>
            <a:cxnSpLocks/>
            <a:stCxn id="111" idx="2"/>
            <a:endCxn id="105" idx="0"/>
          </p:cNvCxnSpPr>
          <p:nvPr/>
        </p:nvCxnSpPr>
        <p:spPr>
          <a:xfrm flipH="1">
            <a:off x="8165895" y="4392255"/>
            <a:ext cx="806886" cy="787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4B409442-8C9B-40F8-977E-8650A25D3C67}"/>
              </a:ext>
            </a:extLst>
          </p:cNvPr>
          <p:cNvSpPr txBox="1"/>
          <p:nvPr/>
        </p:nvSpPr>
        <p:spPr>
          <a:xfrm>
            <a:off x="8291384" y="4511161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A11D01A-322C-424B-A813-97D2965D0838}"/>
              </a:ext>
            </a:extLst>
          </p:cNvPr>
          <p:cNvCxnSpPr>
            <a:cxnSpLocks/>
            <a:stCxn id="107" idx="3"/>
            <a:endCxn id="110" idx="5"/>
          </p:cNvCxnSpPr>
          <p:nvPr/>
        </p:nvCxnSpPr>
        <p:spPr>
          <a:xfrm flipH="1">
            <a:off x="9165811" y="6208388"/>
            <a:ext cx="125749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8980019-D2D3-4E87-BDA0-992841711916}"/>
              </a:ext>
            </a:extLst>
          </p:cNvPr>
          <p:cNvSpPr txBox="1"/>
          <p:nvPr/>
        </p:nvSpPr>
        <p:spPr>
          <a:xfrm>
            <a:off x="9651611" y="5872455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8F56E19-ED34-4E88-A2CA-E0C4F70ACB22}"/>
              </a:ext>
            </a:extLst>
          </p:cNvPr>
          <p:cNvSpPr txBox="1"/>
          <p:nvPr/>
        </p:nvSpPr>
        <p:spPr>
          <a:xfrm>
            <a:off x="10219321" y="512294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E8DCDE2C-F7C8-4ADA-8D83-1834D5B4F687}"/>
              </a:ext>
            </a:extLst>
          </p:cNvPr>
          <p:cNvCxnSpPr>
            <a:cxnSpLocks/>
          </p:cNvCxnSpPr>
          <p:nvPr/>
        </p:nvCxnSpPr>
        <p:spPr>
          <a:xfrm flipV="1">
            <a:off x="10423383" y="4518964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D43DEB2-D0D9-45D3-BB45-CC4EA6CA050C}"/>
              </a:ext>
            </a:extLst>
          </p:cNvPr>
          <p:cNvSpPr txBox="1"/>
          <p:nvPr/>
        </p:nvSpPr>
        <p:spPr>
          <a:xfrm>
            <a:off x="10522381" y="512294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3147384-933F-4BD7-9B08-6DFF60FC29DB}"/>
              </a:ext>
            </a:extLst>
          </p:cNvPr>
          <p:cNvCxnSpPr>
            <a:cxnSpLocks/>
          </p:cNvCxnSpPr>
          <p:nvPr/>
        </p:nvCxnSpPr>
        <p:spPr>
          <a:xfrm flipH="1">
            <a:off x="10588228" y="4518964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9950385-5823-4C2D-BD26-CB7A38BA5BD5}"/>
              </a:ext>
            </a:extLst>
          </p:cNvPr>
          <p:cNvSpPr txBox="1"/>
          <p:nvPr/>
        </p:nvSpPr>
        <p:spPr>
          <a:xfrm>
            <a:off x="10691755" y="4819214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DF021CB-A642-405A-820C-F019A161FBD8}"/>
              </a:ext>
            </a:extLst>
          </p:cNvPr>
          <p:cNvCxnSpPr>
            <a:cxnSpLocks/>
            <a:stCxn id="106" idx="2"/>
            <a:endCxn id="108" idx="5"/>
          </p:cNvCxnSpPr>
          <p:nvPr/>
        </p:nvCxnSpPr>
        <p:spPr>
          <a:xfrm flipH="1" flipV="1">
            <a:off x="10588147" y="4484852"/>
            <a:ext cx="652662" cy="8259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C56488EE-E45F-4F54-B522-650B8A37DFF8}"/>
              </a:ext>
            </a:extLst>
          </p:cNvPr>
          <p:cNvSpPr txBox="1"/>
          <p:nvPr/>
        </p:nvSpPr>
        <p:spPr>
          <a:xfrm>
            <a:off x="11020228" y="4654343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6BF7E78-2AB1-4588-8B82-7E349E54004F}"/>
              </a:ext>
            </a:extLst>
          </p:cNvPr>
          <p:cNvCxnSpPr>
            <a:cxnSpLocks/>
            <a:stCxn id="108" idx="6"/>
            <a:endCxn id="106" idx="1"/>
          </p:cNvCxnSpPr>
          <p:nvPr/>
        </p:nvCxnSpPr>
        <p:spPr>
          <a:xfrm>
            <a:off x="10622287" y="4392254"/>
            <a:ext cx="652662" cy="825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93891CCB-B908-41D0-BA6A-4DD606A79232}"/>
              </a:ext>
            </a:extLst>
          </p:cNvPr>
          <p:cNvSpPr txBox="1"/>
          <p:nvPr/>
        </p:nvSpPr>
        <p:spPr>
          <a:xfrm>
            <a:off x="10911183" y="56304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404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6DA7-9100-4069-AD74-8A1984B3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levels near to the maximal one – Example d=4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56B88-C12A-450D-8C56-6D9524C7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22" y="1857699"/>
            <a:ext cx="6756419" cy="918559"/>
          </a:xfrm>
        </p:spPr>
        <p:txBody>
          <a:bodyPr/>
          <a:lstStyle/>
          <a:p>
            <a:r>
              <a:rPr lang="en-US" dirty="0"/>
              <a:t>We have 8 cycles that have at least one edge which is used in the starting flow vector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07578F-D6E6-4D28-8FC6-B598D00EAF9F}"/>
              </a:ext>
            </a:extLst>
          </p:cNvPr>
          <p:cNvSpPr/>
          <p:nvPr/>
        </p:nvSpPr>
        <p:spPr bwMode="auto">
          <a:xfrm>
            <a:off x="581192" y="306070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881BDD-9F57-4D3B-84C5-CBD39410CC8C}"/>
              </a:ext>
            </a:extLst>
          </p:cNvPr>
          <p:cNvSpPr/>
          <p:nvPr/>
        </p:nvSpPr>
        <p:spPr bwMode="auto">
          <a:xfrm>
            <a:off x="3772669" y="306069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2569AE-2D58-4682-A850-B4D45A97553A}"/>
              </a:ext>
            </a:extLst>
          </p:cNvPr>
          <p:cNvSpPr/>
          <p:nvPr/>
        </p:nvSpPr>
        <p:spPr bwMode="auto">
          <a:xfrm>
            <a:off x="2921021" y="386567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751598-7A8B-44F2-9ECD-916CFD05F4D2}"/>
              </a:ext>
            </a:extLst>
          </p:cNvPr>
          <p:cNvSpPr/>
          <p:nvPr/>
        </p:nvSpPr>
        <p:spPr bwMode="auto">
          <a:xfrm>
            <a:off x="2921022" y="214214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8AA1F4-392F-49D0-93A6-8A535F714246}"/>
              </a:ext>
            </a:extLst>
          </p:cNvPr>
          <p:cNvSpPr/>
          <p:nvPr/>
        </p:nvSpPr>
        <p:spPr bwMode="auto">
          <a:xfrm>
            <a:off x="1498686" y="386567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6A5856-68EB-4950-A1C6-6EDD0DBD93C8}"/>
              </a:ext>
            </a:extLst>
          </p:cNvPr>
          <p:cNvSpPr/>
          <p:nvPr/>
        </p:nvSpPr>
        <p:spPr bwMode="auto">
          <a:xfrm>
            <a:off x="1504641" y="214214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99CBF-1346-430B-884B-21E7BE2551DC}"/>
              </a:ext>
            </a:extLst>
          </p:cNvPr>
          <p:cNvSpPr txBox="1"/>
          <p:nvPr/>
        </p:nvSpPr>
        <p:spPr>
          <a:xfrm>
            <a:off x="2093290" y="2898227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99E2C-B60C-4C00-820C-1CAECA72A3C8}"/>
              </a:ext>
            </a:extLst>
          </p:cNvPr>
          <p:cNvSpPr txBox="1"/>
          <p:nvPr/>
        </p:nvSpPr>
        <p:spPr>
          <a:xfrm>
            <a:off x="2208051" y="2317434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AA196-F4B6-48FB-9C8B-FDE14640923C}"/>
              </a:ext>
            </a:extLst>
          </p:cNvPr>
          <p:cNvSpPr txBox="1"/>
          <p:nvPr/>
        </p:nvSpPr>
        <p:spPr>
          <a:xfrm>
            <a:off x="697754" y="3532486"/>
            <a:ext cx="29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E987F-529F-4DF6-A4C4-8B6895A86C71}"/>
              </a:ext>
            </a:extLst>
          </p:cNvPr>
          <p:cNvSpPr txBox="1"/>
          <p:nvPr/>
        </p:nvSpPr>
        <p:spPr>
          <a:xfrm>
            <a:off x="1328764" y="296967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D66BEC-B271-4B3E-8D20-DCDDB19373E8}"/>
              </a:ext>
            </a:extLst>
          </p:cNvPr>
          <p:cNvCxnSpPr>
            <a:cxnSpLocks/>
            <a:stCxn id="8" idx="2"/>
            <a:endCxn id="4" idx="5"/>
          </p:cNvCxnSpPr>
          <p:nvPr/>
        </p:nvCxnSpPr>
        <p:spPr>
          <a:xfrm flipH="1" flipV="1">
            <a:off x="780177" y="3284253"/>
            <a:ext cx="718509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94B819-F8FC-49DB-8DED-AF49EE8E148F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V="1">
            <a:off x="1532826" y="2365694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217331-D730-4630-80DD-F67BD0B45423}"/>
              </a:ext>
            </a:extLst>
          </p:cNvPr>
          <p:cNvCxnSpPr>
            <a:cxnSpLocks/>
            <a:stCxn id="9" idx="5"/>
            <a:endCxn id="7" idx="3"/>
          </p:cNvCxnSpPr>
          <p:nvPr/>
        </p:nvCxnSpPr>
        <p:spPr>
          <a:xfrm flipV="1">
            <a:off x="1703626" y="2365693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90D00C-0929-4CDE-AB57-85254031F175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3154146" y="3284252"/>
            <a:ext cx="652663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83C70-7FD8-4659-9566-80D4A493168B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697671" y="2365693"/>
            <a:ext cx="1257491" cy="15383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FFE6FC-73E8-4FF0-94D2-798A1DC9F4E4}"/>
              </a:ext>
            </a:extLst>
          </p:cNvPr>
          <p:cNvSpPr txBox="1"/>
          <p:nvPr/>
        </p:nvSpPr>
        <p:spPr>
          <a:xfrm>
            <a:off x="1631824" y="296967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BF316F-9795-4AA6-A65C-BC66DED42484}"/>
              </a:ext>
            </a:extLst>
          </p:cNvPr>
          <p:cNvCxnSpPr>
            <a:cxnSpLocks/>
            <a:stCxn id="9" idx="5"/>
            <a:endCxn id="8" idx="7"/>
          </p:cNvCxnSpPr>
          <p:nvPr/>
        </p:nvCxnSpPr>
        <p:spPr>
          <a:xfrm flipH="1">
            <a:off x="1697671" y="2365694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A6E891-D5EC-46C0-ACAA-D1CA43D7061C}"/>
              </a:ext>
            </a:extLst>
          </p:cNvPr>
          <p:cNvCxnSpPr>
            <a:cxnSpLocks/>
            <a:stCxn id="7" idx="1"/>
            <a:endCxn id="9" idx="7"/>
          </p:cNvCxnSpPr>
          <p:nvPr/>
        </p:nvCxnSpPr>
        <p:spPr>
          <a:xfrm flipH="1">
            <a:off x="1703626" y="2180496"/>
            <a:ext cx="1251536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AA54A7-E495-444A-A754-54CC6B59E702}"/>
              </a:ext>
            </a:extLst>
          </p:cNvPr>
          <p:cNvSpPr txBox="1"/>
          <p:nvPr/>
        </p:nvSpPr>
        <p:spPr>
          <a:xfrm>
            <a:off x="2155581" y="1855800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FD4A51-C0CB-42B7-9520-1B507502021F}"/>
              </a:ext>
            </a:extLst>
          </p:cNvPr>
          <p:cNvSpPr txBox="1"/>
          <p:nvPr/>
        </p:nvSpPr>
        <p:spPr>
          <a:xfrm>
            <a:off x="1094654" y="2701514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3B6CFB-5841-4262-9E4A-A56B822D027A}"/>
              </a:ext>
            </a:extLst>
          </p:cNvPr>
          <p:cNvCxnSpPr>
            <a:cxnSpLocks/>
            <a:stCxn id="4" idx="6"/>
            <a:endCxn id="9" idx="4"/>
          </p:cNvCxnSpPr>
          <p:nvPr/>
        </p:nvCxnSpPr>
        <p:spPr>
          <a:xfrm flipV="1">
            <a:off x="814317" y="2404050"/>
            <a:ext cx="806887" cy="787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9590E1-2EC0-4BEB-A5E6-B967F3DC12A2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697755" y="2273096"/>
            <a:ext cx="806886" cy="7876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902C7B7-C7A7-485D-9206-0521E5F3F747}"/>
              </a:ext>
            </a:extLst>
          </p:cNvPr>
          <p:cNvSpPr txBox="1"/>
          <p:nvPr/>
        </p:nvSpPr>
        <p:spPr>
          <a:xfrm>
            <a:off x="823244" y="2392002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580FE3-FD67-4902-A9B8-BA3464FB1E44}"/>
              </a:ext>
            </a:extLst>
          </p:cNvPr>
          <p:cNvCxnSpPr>
            <a:cxnSpLocks/>
            <a:stCxn id="6" idx="3"/>
            <a:endCxn id="8" idx="5"/>
          </p:cNvCxnSpPr>
          <p:nvPr/>
        </p:nvCxnSpPr>
        <p:spPr>
          <a:xfrm flipH="1">
            <a:off x="1697671" y="4089229"/>
            <a:ext cx="125749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55DB5B-D926-447C-B925-C1E081CE621B}"/>
              </a:ext>
            </a:extLst>
          </p:cNvPr>
          <p:cNvSpPr txBox="1"/>
          <p:nvPr/>
        </p:nvSpPr>
        <p:spPr>
          <a:xfrm>
            <a:off x="2183471" y="3753296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24A311-61D6-4A3A-A3D2-9C37DA4EB400}"/>
              </a:ext>
            </a:extLst>
          </p:cNvPr>
          <p:cNvSpPr txBox="1"/>
          <p:nvPr/>
        </p:nvSpPr>
        <p:spPr>
          <a:xfrm>
            <a:off x="2751181" y="3003782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3B7DB-6ABA-4141-977B-EE69588F6F40}"/>
              </a:ext>
            </a:extLst>
          </p:cNvPr>
          <p:cNvCxnSpPr>
            <a:cxnSpLocks/>
          </p:cNvCxnSpPr>
          <p:nvPr/>
        </p:nvCxnSpPr>
        <p:spPr>
          <a:xfrm flipV="1">
            <a:off x="2955243" y="2399805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513995A-0E3F-47C1-A898-45837DA8E44D}"/>
              </a:ext>
            </a:extLst>
          </p:cNvPr>
          <p:cNvSpPr txBox="1"/>
          <p:nvPr/>
        </p:nvSpPr>
        <p:spPr>
          <a:xfrm>
            <a:off x="3054241" y="3003782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5CCFE3-442B-455A-B9A9-B2761C857FBB}"/>
              </a:ext>
            </a:extLst>
          </p:cNvPr>
          <p:cNvCxnSpPr>
            <a:cxnSpLocks/>
          </p:cNvCxnSpPr>
          <p:nvPr/>
        </p:nvCxnSpPr>
        <p:spPr>
          <a:xfrm flipH="1">
            <a:off x="3120088" y="2399805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D3110A-B59C-438A-A33A-319FBF48089A}"/>
              </a:ext>
            </a:extLst>
          </p:cNvPr>
          <p:cNvSpPr txBox="1"/>
          <p:nvPr/>
        </p:nvSpPr>
        <p:spPr>
          <a:xfrm>
            <a:off x="3223615" y="2700055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AA250E-5502-41FB-B253-EC4D9E573133}"/>
              </a:ext>
            </a:extLst>
          </p:cNvPr>
          <p:cNvCxnSpPr>
            <a:cxnSpLocks/>
            <a:stCxn id="5" idx="2"/>
            <a:endCxn id="7" idx="5"/>
          </p:cNvCxnSpPr>
          <p:nvPr/>
        </p:nvCxnSpPr>
        <p:spPr>
          <a:xfrm flipH="1" flipV="1">
            <a:off x="3120007" y="2365693"/>
            <a:ext cx="652662" cy="8259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EC4078-FFA9-4129-ADA3-139084A133F2}"/>
              </a:ext>
            </a:extLst>
          </p:cNvPr>
          <p:cNvSpPr txBox="1"/>
          <p:nvPr/>
        </p:nvSpPr>
        <p:spPr>
          <a:xfrm>
            <a:off x="3552088" y="2535184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F31800-ABF5-4E8A-8DE2-CBC09702BEE9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3154147" y="2273095"/>
            <a:ext cx="652662" cy="8259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32D0C2-6F5C-49A2-9904-3E1F3249CF8C}"/>
              </a:ext>
            </a:extLst>
          </p:cNvPr>
          <p:cNvSpPr txBox="1"/>
          <p:nvPr/>
        </p:nvSpPr>
        <p:spPr>
          <a:xfrm>
            <a:off x="3443043" y="35113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F2942B-7523-4ECE-BAC5-F5A848B05C72}"/>
              </a:ext>
            </a:extLst>
          </p:cNvPr>
          <p:cNvSpPr/>
          <p:nvPr/>
        </p:nvSpPr>
        <p:spPr bwMode="auto">
          <a:xfrm>
            <a:off x="4665170" y="376410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17FD9DE-AB3E-441C-BE54-B369DA7F5DB5}"/>
              </a:ext>
            </a:extLst>
          </p:cNvPr>
          <p:cNvSpPr/>
          <p:nvPr/>
        </p:nvSpPr>
        <p:spPr bwMode="auto">
          <a:xfrm>
            <a:off x="5582664" y="424635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35D3C3-EC7B-4F06-AEA1-D84E99553C0E}"/>
              </a:ext>
            </a:extLst>
          </p:cNvPr>
          <p:cNvSpPr/>
          <p:nvPr/>
        </p:nvSpPr>
        <p:spPr bwMode="auto">
          <a:xfrm>
            <a:off x="5588619" y="306070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E0DAB1-3672-451F-B52B-3930A32A4E43}"/>
              </a:ext>
            </a:extLst>
          </p:cNvPr>
          <p:cNvCxnSpPr>
            <a:cxnSpLocks/>
            <a:stCxn id="41" idx="2"/>
            <a:endCxn id="38" idx="5"/>
          </p:cNvCxnSpPr>
          <p:nvPr/>
        </p:nvCxnSpPr>
        <p:spPr>
          <a:xfrm flipH="1" flipV="1">
            <a:off x="4864155" y="3987660"/>
            <a:ext cx="718509" cy="389651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9FF4E1-AB39-4EFA-9548-090ED6CCC802}"/>
              </a:ext>
            </a:extLst>
          </p:cNvPr>
          <p:cNvCxnSpPr>
            <a:cxnSpLocks/>
            <a:stCxn id="42" idx="5"/>
            <a:endCxn id="41" idx="7"/>
          </p:cNvCxnSpPr>
          <p:nvPr/>
        </p:nvCxnSpPr>
        <p:spPr>
          <a:xfrm flipH="1">
            <a:off x="5781649" y="3284253"/>
            <a:ext cx="5955" cy="10004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B5CB257-D77C-40C0-86A9-38AA7B2309AC}"/>
              </a:ext>
            </a:extLst>
          </p:cNvPr>
          <p:cNvCxnSpPr>
            <a:cxnSpLocks/>
            <a:stCxn id="38" idx="6"/>
            <a:endCxn id="42" idx="4"/>
          </p:cNvCxnSpPr>
          <p:nvPr/>
        </p:nvCxnSpPr>
        <p:spPr>
          <a:xfrm flipV="1">
            <a:off x="4898295" y="3322609"/>
            <a:ext cx="806887" cy="572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66BD456-678B-4DAE-A627-7AA227DE04CB}"/>
              </a:ext>
            </a:extLst>
          </p:cNvPr>
          <p:cNvSpPr/>
          <p:nvPr/>
        </p:nvSpPr>
        <p:spPr bwMode="auto">
          <a:xfrm>
            <a:off x="6149701" y="361490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67EEA18-94D7-4838-B5DC-926932ED4803}"/>
              </a:ext>
            </a:extLst>
          </p:cNvPr>
          <p:cNvSpPr/>
          <p:nvPr/>
        </p:nvSpPr>
        <p:spPr bwMode="auto">
          <a:xfrm>
            <a:off x="7067195" y="419127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67FDB49-D4DE-43BE-8FD8-56B0FAA5534C}"/>
              </a:ext>
            </a:extLst>
          </p:cNvPr>
          <p:cNvSpPr/>
          <p:nvPr/>
        </p:nvSpPr>
        <p:spPr bwMode="auto">
          <a:xfrm>
            <a:off x="7073150" y="291149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546087-600F-48E5-A488-653CD5CC80B6}"/>
              </a:ext>
            </a:extLst>
          </p:cNvPr>
          <p:cNvCxnSpPr>
            <a:cxnSpLocks/>
            <a:stCxn id="66" idx="2"/>
            <a:endCxn id="63" idx="5"/>
          </p:cNvCxnSpPr>
          <p:nvPr/>
        </p:nvCxnSpPr>
        <p:spPr>
          <a:xfrm flipH="1" flipV="1">
            <a:off x="6348686" y="3838454"/>
            <a:ext cx="718509" cy="48378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EBF924-70AF-4EF0-92DD-D7616DAB0EAB}"/>
              </a:ext>
            </a:extLst>
          </p:cNvPr>
          <p:cNvCxnSpPr>
            <a:cxnSpLocks/>
            <a:stCxn id="67" idx="5"/>
            <a:endCxn id="98" idx="2"/>
          </p:cNvCxnSpPr>
          <p:nvPr/>
        </p:nvCxnSpPr>
        <p:spPr>
          <a:xfrm flipV="1">
            <a:off x="7272135" y="3122242"/>
            <a:ext cx="701460" cy="128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7FF1EB4-28AC-4FA4-B60C-C833269A28EC}"/>
              </a:ext>
            </a:extLst>
          </p:cNvPr>
          <p:cNvCxnSpPr>
            <a:cxnSpLocks/>
            <a:stCxn id="98" idx="3"/>
            <a:endCxn id="66" idx="7"/>
          </p:cNvCxnSpPr>
          <p:nvPr/>
        </p:nvCxnSpPr>
        <p:spPr>
          <a:xfrm flipH="1">
            <a:off x="7266180" y="3214840"/>
            <a:ext cx="741555" cy="101479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86E0D7-FC03-47EE-854D-D3E0D97AECD0}"/>
              </a:ext>
            </a:extLst>
          </p:cNvPr>
          <p:cNvCxnSpPr>
            <a:cxnSpLocks/>
            <a:stCxn id="63" idx="6"/>
            <a:endCxn id="67" idx="4"/>
          </p:cNvCxnSpPr>
          <p:nvPr/>
        </p:nvCxnSpPr>
        <p:spPr>
          <a:xfrm flipV="1">
            <a:off x="6382826" y="3173403"/>
            <a:ext cx="806887" cy="572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138D6AA-610D-457A-98E8-5AF8E125A785}"/>
              </a:ext>
            </a:extLst>
          </p:cNvPr>
          <p:cNvSpPr/>
          <p:nvPr/>
        </p:nvSpPr>
        <p:spPr bwMode="auto">
          <a:xfrm>
            <a:off x="8334140" y="359632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823BBB6-C706-46D3-837B-73A2006D238A}"/>
              </a:ext>
            </a:extLst>
          </p:cNvPr>
          <p:cNvSpPr/>
          <p:nvPr/>
        </p:nvSpPr>
        <p:spPr bwMode="auto">
          <a:xfrm>
            <a:off x="9974725" y="417270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65121F1-2516-47C2-BA9C-273F3631A3C0}"/>
              </a:ext>
            </a:extLst>
          </p:cNvPr>
          <p:cNvSpPr/>
          <p:nvPr/>
        </p:nvSpPr>
        <p:spPr bwMode="auto">
          <a:xfrm>
            <a:off x="9974726" y="289291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67BA72D-C482-4ACA-AEBE-4EA30D4F18BD}"/>
              </a:ext>
            </a:extLst>
          </p:cNvPr>
          <p:cNvSpPr/>
          <p:nvPr/>
        </p:nvSpPr>
        <p:spPr bwMode="auto">
          <a:xfrm>
            <a:off x="9157505" y="417270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FE6064C-6E19-4A5F-BC6D-9BA69175EA41}"/>
              </a:ext>
            </a:extLst>
          </p:cNvPr>
          <p:cNvSpPr/>
          <p:nvPr/>
        </p:nvSpPr>
        <p:spPr bwMode="auto">
          <a:xfrm>
            <a:off x="9163460" y="289292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7A50A9E-DBC4-4889-B824-4775AA7CFA3B}"/>
              </a:ext>
            </a:extLst>
          </p:cNvPr>
          <p:cNvCxnSpPr>
            <a:cxnSpLocks/>
            <a:stCxn id="86" idx="2"/>
            <a:endCxn id="83" idx="5"/>
          </p:cNvCxnSpPr>
          <p:nvPr/>
        </p:nvCxnSpPr>
        <p:spPr>
          <a:xfrm flipH="1" flipV="1">
            <a:off x="8533125" y="3819880"/>
            <a:ext cx="624380" cy="48378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ED99D9-ABE3-457E-8627-7104F361B6E7}"/>
              </a:ext>
            </a:extLst>
          </p:cNvPr>
          <p:cNvCxnSpPr>
            <a:cxnSpLocks/>
            <a:stCxn id="87" idx="5"/>
            <a:endCxn id="85" idx="3"/>
          </p:cNvCxnSpPr>
          <p:nvPr/>
        </p:nvCxnSpPr>
        <p:spPr>
          <a:xfrm flipV="1">
            <a:off x="9362445" y="3116472"/>
            <a:ext cx="64642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B07089-3D76-4DAD-B219-A9FD370F1AF4}"/>
              </a:ext>
            </a:extLst>
          </p:cNvPr>
          <p:cNvCxnSpPr>
            <a:cxnSpLocks/>
            <a:stCxn id="83" idx="6"/>
            <a:endCxn id="87" idx="4"/>
          </p:cNvCxnSpPr>
          <p:nvPr/>
        </p:nvCxnSpPr>
        <p:spPr>
          <a:xfrm flipV="1">
            <a:off x="8567265" y="3154829"/>
            <a:ext cx="712758" cy="572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0A15CD6-E3C6-4A9C-B549-4975F1553602}"/>
              </a:ext>
            </a:extLst>
          </p:cNvPr>
          <p:cNvCxnSpPr>
            <a:cxnSpLocks/>
            <a:stCxn id="84" idx="3"/>
            <a:endCxn id="86" idx="5"/>
          </p:cNvCxnSpPr>
          <p:nvPr/>
        </p:nvCxnSpPr>
        <p:spPr>
          <a:xfrm flipH="1">
            <a:off x="9356490" y="4396257"/>
            <a:ext cx="652375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E6A7B2D-111B-4E15-BBE5-41519998E271}"/>
              </a:ext>
            </a:extLst>
          </p:cNvPr>
          <p:cNvCxnSpPr>
            <a:cxnSpLocks/>
            <a:endCxn id="84" idx="7"/>
          </p:cNvCxnSpPr>
          <p:nvPr/>
        </p:nvCxnSpPr>
        <p:spPr>
          <a:xfrm flipH="1">
            <a:off x="10173710" y="3069902"/>
            <a:ext cx="6038" cy="1141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8C2673B7-A412-46FA-B7EA-EAAB2B911D2B}"/>
              </a:ext>
            </a:extLst>
          </p:cNvPr>
          <p:cNvSpPr/>
          <p:nvPr/>
        </p:nvSpPr>
        <p:spPr bwMode="auto">
          <a:xfrm>
            <a:off x="7973595" y="299128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0077F24-6E4F-4697-9DB3-BF22C30DC1DE}"/>
              </a:ext>
            </a:extLst>
          </p:cNvPr>
          <p:cNvSpPr/>
          <p:nvPr/>
        </p:nvSpPr>
        <p:spPr bwMode="auto">
          <a:xfrm>
            <a:off x="3736907" y="590005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B439BF6-0332-49A3-8A42-F807D19F599D}"/>
              </a:ext>
            </a:extLst>
          </p:cNvPr>
          <p:cNvSpPr/>
          <p:nvPr/>
        </p:nvSpPr>
        <p:spPr bwMode="auto">
          <a:xfrm>
            <a:off x="6390504" y="590005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F1509D6-7536-44B8-8353-FAF07721DCCA}"/>
              </a:ext>
            </a:extLst>
          </p:cNvPr>
          <p:cNvSpPr/>
          <p:nvPr/>
        </p:nvSpPr>
        <p:spPr bwMode="auto">
          <a:xfrm>
            <a:off x="5646432" y="647642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F31964B-4E59-45CA-A8FE-1096B6CBA0C7}"/>
              </a:ext>
            </a:extLst>
          </p:cNvPr>
          <p:cNvSpPr/>
          <p:nvPr/>
        </p:nvSpPr>
        <p:spPr bwMode="auto">
          <a:xfrm>
            <a:off x="5646433" y="521009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E24AB3A-20A7-4B15-A1B4-39F0B37B5E0D}"/>
              </a:ext>
            </a:extLst>
          </p:cNvPr>
          <p:cNvSpPr/>
          <p:nvPr/>
        </p:nvSpPr>
        <p:spPr bwMode="auto">
          <a:xfrm>
            <a:off x="4493037" y="647643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E2A0987-8B51-4980-9E80-492E6783B0B0}"/>
              </a:ext>
            </a:extLst>
          </p:cNvPr>
          <p:cNvSpPr/>
          <p:nvPr/>
        </p:nvSpPr>
        <p:spPr bwMode="auto">
          <a:xfrm>
            <a:off x="4498992" y="5210092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BCE1A05-B821-4AA5-86E3-67DE01E48FBA}"/>
              </a:ext>
            </a:extLst>
          </p:cNvPr>
          <p:cNvCxnSpPr>
            <a:cxnSpLocks/>
            <a:stCxn id="105" idx="2"/>
            <a:endCxn id="101" idx="5"/>
          </p:cNvCxnSpPr>
          <p:nvPr/>
        </p:nvCxnSpPr>
        <p:spPr>
          <a:xfrm flipH="1" flipV="1">
            <a:off x="3935892" y="6123605"/>
            <a:ext cx="557145" cy="48378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8302A1F-FEFD-4DAC-AF04-BA73888D85B7}"/>
              </a:ext>
            </a:extLst>
          </p:cNvPr>
          <p:cNvCxnSpPr>
            <a:cxnSpLocks/>
            <a:stCxn id="106" idx="5"/>
            <a:endCxn id="104" idx="3"/>
          </p:cNvCxnSpPr>
          <p:nvPr/>
        </p:nvCxnSpPr>
        <p:spPr>
          <a:xfrm flipV="1">
            <a:off x="4697977" y="5433644"/>
            <a:ext cx="98259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71F42EE-0F97-41C2-8CBD-3C6A0A53DFEA}"/>
              </a:ext>
            </a:extLst>
          </p:cNvPr>
          <p:cNvCxnSpPr>
            <a:cxnSpLocks/>
            <a:stCxn id="102" idx="3"/>
            <a:endCxn id="103" idx="6"/>
          </p:cNvCxnSpPr>
          <p:nvPr/>
        </p:nvCxnSpPr>
        <p:spPr>
          <a:xfrm flipH="1">
            <a:off x="5879557" y="6123604"/>
            <a:ext cx="545087" cy="4837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BB6AFF2-7BBE-4CE0-8FDB-EE4C871D2F60}"/>
              </a:ext>
            </a:extLst>
          </p:cNvPr>
          <p:cNvCxnSpPr>
            <a:cxnSpLocks/>
            <a:stCxn id="101" idx="6"/>
            <a:endCxn id="106" idx="4"/>
          </p:cNvCxnSpPr>
          <p:nvPr/>
        </p:nvCxnSpPr>
        <p:spPr>
          <a:xfrm flipV="1">
            <a:off x="3970032" y="5472001"/>
            <a:ext cx="645523" cy="559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31BF54-CC3A-48E5-84AF-AFF549979C33}"/>
              </a:ext>
            </a:extLst>
          </p:cNvPr>
          <p:cNvCxnSpPr>
            <a:cxnSpLocks/>
            <a:stCxn id="103" idx="3"/>
            <a:endCxn id="105" idx="5"/>
          </p:cNvCxnSpPr>
          <p:nvPr/>
        </p:nvCxnSpPr>
        <p:spPr>
          <a:xfrm flipH="1">
            <a:off x="4692022" y="6699982"/>
            <a:ext cx="98855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D866F24-9167-4EB1-BA10-22A934F6B40F}"/>
              </a:ext>
            </a:extLst>
          </p:cNvPr>
          <p:cNvCxnSpPr>
            <a:cxnSpLocks/>
            <a:stCxn id="104" idx="7"/>
            <a:endCxn id="102" idx="0"/>
          </p:cNvCxnSpPr>
          <p:nvPr/>
        </p:nvCxnSpPr>
        <p:spPr>
          <a:xfrm>
            <a:off x="5845418" y="5248447"/>
            <a:ext cx="661649" cy="65160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A156040A-F34E-4488-9025-CACAD0081A94}"/>
              </a:ext>
            </a:extLst>
          </p:cNvPr>
          <p:cNvSpPr/>
          <p:nvPr/>
        </p:nvSpPr>
        <p:spPr bwMode="auto">
          <a:xfrm>
            <a:off x="11667449" y="288919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7175719-8057-4B9F-AB05-939CF581294B}"/>
              </a:ext>
            </a:extLst>
          </p:cNvPr>
          <p:cNvSpPr/>
          <p:nvPr/>
        </p:nvSpPr>
        <p:spPr bwMode="auto">
          <a:xfrm>
            <a:off x="10379583" y="430345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968B582-32D4-4EE8-A02B-2CB28C1B4120}"/>
              </a:ext>
            </a:extLst>
          </p:cNvPr>
          <p:cNvSpPr/>
          <p:nvPr/>
        </p:nvSpPr>
        <p:spPr bwMode="auto">
          <a:xfrm>
            <a:off x="10385538" y="288920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8D5EE0E-E47D-4581-893C-E2D16DDCD3AF}"/>
              </a:ext>
            </a:extLst>
          </p:cNvPr>
          <p:cNvCxnSpPr>
            <a:cxnSpLocks/>
            <a:stCxn id="141" idx="1"/>
            <a:endCxn id="142" idx="3"/>
          </p:cNvCxnSpPr>
          <p:nvPr/>
        </p:nvCxnSpPr>
        <p:spPr>
          <a:xfrm flipV="1">
            <a:off x="10413723" y="3112753"/>
            <a:ext cx="5955" cy="1229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50EEA3D-BB1C-41F8-9EFA-8ED3B1A7B9EF}"/>
              </a:ext>
            </a:extLst>
          </p:cNvPr>
          <p:cNvCxnSpPr>
            <a:cxnSpLocks/>
            <a:stCxn id="142" idx="5"/>
            <a:endCxn id="140" idx="3"/>
          </p:cNvCxnSpPr>
          <p:nvPr/>
        </p:nvCxnSpPr>
        <p:spPr>
          <a:xfrm flipV="1">
            <a:off x="10584523" y="3112752"/>
            <a:ext cx="111706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707F068-616B-4275-A87B-475666D2166C}"/>
              </a:ext>
            </a:extLst>
          </p:cNvPr>
          <p:cNvCxnSpPr>
            <a:cxnSpLocks/>
            <a:stCxn id="140" idx="3"/>
            <a:endCxn id="141" idx="7"/>
          </p:cNvCxnSpPr>
          <p:nvPr/>
        </p:nvCxnSpPr>
        <p:spPr>
          <a:xfrm flipH="1">
            <a:off x="10578568" y="3112752"/>
            <a:ext cx="1123021" cy="122905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5B8A83E2-4BB4-4FAC-AFEB-7DDDA5F27EE8}"/>
              </a:ext>
            </a:extLst>
          </p:cNvPr>
          <p:cNvSpPr/>
          <p:nvPr/>
        </p:nvSpPr>
        <p:spPr bwMode="auto">
          <a:xfrm>
            <a:off x="8149088" y="650645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479F8F7-CECA-44B7-AF72-A3A19729736C}"/>
              </a:ext>
            </a:extLst>
          </p:cNvPr>
          <p:cNvSpPr/>
          <p:nvPr/>
        </p:nvSpPr>
        <p:spPr bwMode="auto">
          <a:xfrm>
            <a:off x="8149089" y="5092195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6C69EDE8-8A47-4890-BA86-752CCED85E71}"/>
              </a:ext>
            </a:extLst>
          </p:cNvPr>
          <p:cNvSpPr/>
          <p:nvPr/>
        </p:nvSpPr>
        <p:spPr bwMode="auto">
          <a:xfrm>
            <a:off x="6915011" y="650645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2014CED-AF3A-4E4F-ADD3-5A1D5D84566F}"/>
              </a:ext>
            </a:extLst>
          </p:cNvPr>
          <p:cNvSpPr/>
          <p:nvPr/>
        </p:nvSpPr>
        <p:spPr bwMode="auto">
          <a:xfrm>
            <a:off x="6920966" y="509219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0CAA178-8C5D-45E4-8E8A-382C27DF08F9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V="1">
            <a:off x="6949151" y="5315749"/>
            <a:ext cx="5955" cy="1229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B1C8B16-0877-40BA-80AF-1EC4F37299DB}"/>
              </a:ext>
            </a:extLst>
          </p:cNvPr>
          <p:cNvCxnSpPr>
            <a:cxnSpLocks/>
            <a:stCxn id="162" idx="5"/>
            <a:endCxn id="160" idx="3"/>
          </p:cNvCxnSpPr>
          <p:nvPr/>
        </p:nvCxnSpPr>
        <p:spPr>
          <a:xfrm flipV="1">
            <a:off x="7119951" y="5315748"/>
            <a:ext cx="10632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56C9292-1A67-4FFB-ACCD-6F45A6587442}"/>
              </a:ext>
            </a:extLst>
          </p:cNvPr>
          <p:cNvCxnSpPr>
            <a:cxnSpLocks/>
            <a:stCxn id="159" idx="3"/>
            <a:endCxn id="161" idx="5"/>
          </p:cNvCxnSpPr>
          <p:nvPr/>
        </p:nvCxnSpPr>
        <p:spPr>
          <a:xfrm flipH="1">
            <a:off x="7113996" y="6730003"/>
            <a:ext cx="1069232" cy="1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1B70F80-0BFB-4E7D-944D-2E35D8C88FCF}"/>
              </a:ext>
            </a:extLst>
          </p:cNvPr>
          <p:cNvCxnSpPr>
            <a:cxnSpLocks/>
            <a:stCxn id="160" idx="5"/>
          </p:cNvCxnSpPr>
          <p:nvPr/>
        </p:nvCxnSpPr>
        <p:spPr>
          <a:xfrm>
            <a:off x="8348074" y="5315748"/>
            <a:ext cx="82" cy="1263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1BF13C4-4C5D-435D-ACF7-EEF49484DFAF}"/>
              </a:ext>
            </a:extLst>
          </p:cNvPr>
          <p:cNvSpPr/>
          <p:nvPr/>
        </p:nvSpPr>
        <p:spPr bwMode="auto">
          <a:xfrm>
            <a:off x="10439505" y="573814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BB68D9BC-0B6B-4756-B8B5-504862C43FBD}"/>
              </a:ext>
            </a:extLst>
          </p:cNvPr>
          <p:cNvSpPr/>
          <p:nvPr/>
        </p:nvSpPr>
        <p:spPr bwMode="auto">
          <a:xfrm>
            <a:off x="9681610" y="650419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7CA1F96C-2DDA-44FF-85E7-A3D74CF37741}"/>
              </a:ext>
            </a:extLst>
          </p:cNvPr>
          <p:cNvSpPr/>
          <p:nvPr/>
        </p:nvSpPr>
        <p:spPr bwMode="auto">
          <a:xfrm>
            <a:off x="9681611" y="499580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58023C0-DAF9-4363-8A46-45CB0291889C}"/>
              </a:ext>
            </a:extLst>
          </p:cNvPr>
          <p:cNvSpPr/>
          <p:nvPr/>
        </p:nvSpPr>
        <p:spPr bwMode="auto">
          <a:xfrm>
            <a:off x="8501321" y="650419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EBFFDD1-D3E8-48DE-9859-F8513D3758F8}"/>
              </a:ext>
            </a:extLst>
          </p:cNvPr>
          <p:cNvSpPr/>
          <p:nvPr/>
        </p:nvSpPr>
        <p:spPr bwMode="auto">
          <a:xfrm>
            <a:off x="8507276" y="499581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974FE6B-5D90-40AF-98E9-BE5FDD2C542A}"/>
              </a:ext>
            </a:extLst>
          </p:cNvPr>
          <p:cNvCxnSpPr>
            <a:cxnSpLocks/>
            <a:stCxn id="176" idx="1"/>
            <a:endCxn id="177" idx="3"/>
          </p:cNvCxnSpPr>
          <p:nvPr/>
        </p:nvCxnSpPr>
        <p:spPr>
          <a:xfrm flipV="1">
            <a:off x="8535461" y="5219363"/>
            <a:ext cx="5955" cy="13231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40338DE-0213-4069-8AEB-8A0321A74234}"/>
              </a:ext>
            </a:extLst>
          </p:cNvPr>
          <p:cNvCxnSpPr>
            <a:cxnSpLocks/>
            <a:stCxn id="177" idx="5"/>
            <a:endCxn id="175" idx="3"/>
          </p:cNvCxnSpPr>
          <p:nvPr/>
        </p:nvCxnSpPr>
        <p:spPr>
          <a:xfrm flipV="1">
            <a:off x="8706261" y="5219362"/>
            <a:ext cx="100949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CD8E580-5B19-4986-BA29-72B806716D39}"/>
              </a:ext>
            </a:extLst>
          </p:cNvPr>
          <p:cNvCxnSpPr>
            <a:cxnSpLocks/>
            <a:stCxn id="173" idx="3"/>
            <a:endCxn id="174" idx="6"/>
          </p:cNvCxnSpPr>
          <p:nvPr/>
        </p:nvCxnSpPr>
        <p:spPr>
          <a:xfrm flipH="1">
            <a:off x="9914735" y="5961694"/>
            <a:ext cx="558910" cy="6734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BA42531-DCA0-449E-8585-BC5DC9F54F89}"/>
              </a:ext>
            </a:extLst>
          </p:cNvPr>
          <p:cNvCxnSpPr>
            <a:cxnSpLocks/>
            <a:stCxn id="174" idx="3"/>
            <a:endCxn id="176" idx="5"/>
          </p:cNvCxnSpPr>
          <p:nvPr/>
        </p:nvCxnSpPr>
        <p:spPr>
          <a:xfrm flipH="1">
            <a:off x="8700306" y="6727746"/>
            <a:ext cx="1015444" cy="1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B34FCEA-EDAB-4E0E-AD21-626A60FADF30}"/>
              </a:ext>
            </a:extLst>
          </p:cNvPr>
          <p:cNvCxnSpPr>
            <a:cxnSpLocks/>
            <a:stCxn id="175" idx="6"/>
            <a:endCxn id="173" idx="1"/>
          </p:cNvCxnSpPr>
          <p:nvPr/>
        </p:nvCxnSpPr>
        <p:spPr>
          <a:xfrm>
            <a:off x="9914736" y="5126764"/>
            <a:ext cx="558909" cy="64973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B9CD8FCF-F077-4F07-B535-9F02833154FA}"/>
              </a:ext>
            </a:extLst>
          </p:cNvPr>
          <p:cNvSpPr/>
          <p:nvPr/>
        </p:nvSpPr>
        <p:spPr bwMode="auto">
          <a:xfrm>
            <a:off x="11799318" y="572336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2EA5C30-6DFA-4C17-9A11-573F798191E6}"/>
              </a:ext>
            </a:extLst>
          </p:cNvPr>
          <p:cNvSpPr/>
          <p:nvPr/>
        </p:nvSpPr>
        <p:spPr bwMode="auto">
          <a:xfrm>
            <a:off x="10947670" y="651489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D746E8D5-BECA-49E0-87DD-19EEEFF87CC2}"/>
              </a:ext>
            </a:extLst>
          </p:cNvPr>
          <p:cNvSpPr/>
          <p:nvPr/>
        </p:nvSpPr>
        <p:spPr bwMode="auto">
          <a:xfrm>
            <a:off x="10947671" y="500650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ED990D75-F228-45D4-B375-8F401A5F422E}"/>
              </a:ext>
            </a:extLst>
          </p:cNvPr>
          <p:cNvCxnSpPr>
            <a:cxnSpLocks/>
            <a:stCxn id="198" idx="3"/>
            <a:endCxn id="199" idx="6"/>
          </p:cNvCxnSpPr>
          <p:nvPr/>
        </p:nvCxnSpPr>
        <p:spPr>
          <a:xfrm flipH="1">
            <a:off x="11180795" y="5946916"/>
            <a:ext cx="652663" cy="698932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F5079935-CC32-4364-B3FC-AF969457D2EA}"/>
              </a:ext>
            </a:extLst>
          </p:cNvPr>
          <p:cNvCxnSpPr>
            <a:cxnSpLocks/>
          </p:cNvCxnSpPr>
          <p:nvPr/>
        </p:nvCxnSpPr>
        <p:spPr>
          <a:xfrm flipV="1">
            <a:off x="10981892" y="5062469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2E2BEFC-F0D9-4160-8FDE-10B13DAE2A9F}"/>
              </a:ext>
            </a:extLst>
          </p:cNvPr>
          <p:cNvCxnSpPr>
            <a:cxnSpLocks/>
            <a:stCxn id="200" idx="6"/>
            <a:endCxn id="198" idx="1"/>
          </p:cNvCxnSpPr>
          <p:nvPr/>
        </p:nvCxnSpPr>
        <p:spPr>
          <a:xfrm>
            <a:off x="11180796" y="5137464"/>
            <a:ext cx="652662" cy="624255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EAD75FF7-A65D-4F2F-8989-C73538A9C3B4}"/>
              </a:ext>
            </a:extLst>
          </p:cNvPr>
          <p:cNvSpPr txBox="1"/>
          <p:nvPr/>
        </p:nvSpPr>
        <p:spPr>
          <a:xfrm>
            <a:off x="279940" y="4676740"/>
            <a:ext cx="2911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Combining those with same topological sort (after deleting the appropriate edge) we will obtain all 12 minimal path vectors to level 4</a:t>
            </a:r>
          </a:p>
        </p:txBody>
      </p:sp>
    </p:spTree>
    <p:extLst>
      <p:ext uri="{BB962C8B-B14F-4D97-AF65-F5344CB8AC3E}">
        <p14:creationId xmlns:p14="http://schemas.microsoft.com/office/powerpoint/2010/main" val="3761376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24F2-2972-49FD-8C46-08FED5D0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graph strategy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60247-8CAD-437B-8A2A-10AA99FFE149}"/>
              </a:ext>
            </a:extLst>
          </p:cNvPr>
          <p:cNvSpPr/>
          <p:nvPr/>
        </p:nvSpPr>
        <p:spPr bwMode="auto">
          <a:xfrm>
            <a:off x="581192" y="306070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5083C-37DC-4EAA-B679-F1C4BC2C1644}"/>
              </a:ext>
            </a:extLst>
          </p:cNvPr>
          <p:cNvSpPr/>
          <p:nvPr/>
        </p:nvSpPr>
        <p:spPr bwMode="auto">
          <a:xfrm>
            <a:off x="3772669" y="3060699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2ECDA4-791B-431E-BA03-2BAFA9365719}"/>
              </a:ext>
            </a:extLst>
          </p:cNvPr>
          <p:cNvSpPr/>
          <p:nvPr/>
        </p:nvSpPr>
        <p:spPr bwMode="auto">
          <a:xfrm>
            <a:off x="2921021" y="386567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D9922A-B322-4F44-A78A-0968B4990687}"/>
              </a:ext>
            </a:extLst>
          </p:cNvPr>
          <p:cNvSpPr/>
          <p:nvPr/>
        </p:nvSpPr>
        <p:spPr bwMode="auto">
          <a:xfrm>
            <a:off x="2921022" y="2142140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B3BB41-C969-4A02-B984-457191D70BB1}"/>
              </a:ext>
            </a:extLst>
          </p:cNvPr>
          <p:cNvSpPr/>
          <p:nvPr/>
        </p:nvSpPr>
        <p:spPr bwMode="auto">
          <a:xfrm>
            <a:off x="1498686" y="386567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A971E-8DD6-42E0-ABC8-5E0CE7ADD11A}"/>
              </a:ext>
            </a:extLst>
          </p:cNvPr>
          <p:cNvSpPr/>
          <p:nvPr/>
        </p:nvSpPr>
        <p:spPr bwMode="auto">
          <a:xfrm>
            <a:off x="1504641" y="2142141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08B7E-4666-417C-B41F-67C269C32BFC}"/>
              </a:ext>
            </a:extLst>
          </p:cNvPr>
          <p:cNvSpPr txBox="1"/>
          <p:nvPr/>
        </p:nvSpPr>
        <p:spPr>
          <a:xfrm>
            <a:off x="2093290" y="2898227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97660-8982-4A2A-A80C-B1F3C8B0A7E9}"/>
              </a:ext>
            </a:extLst>
          </p:cNvPr>
          <p:cNvSpPr txBox="1"/>
          <p:nvPr/>
        </p:nvSpPr>
        <p:spPr>
          <a:xfrm>
            <a:off x="2208051" y="2317434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E7D4B-A2B0-4B37-9CE3-F48F8377C235}"/>
              </a:ext>
            </a:extLst>
          </p:cNvPr>
          <p:cNvSpPr txBox="1"/>
          <p:nvPr/>
        </p:nvSpPr>
        <p:spPr>
          <a:xfrm>
            <a:off x="697754" y="3532486"/>
            <a:ext cx="29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6C3AE5-97F3-4F9F-A5F2-34EC3F5A0875}"/>
              </a:ext>
            </a:extLst>
          </p:cNvPr>
          <p:cNvSpPr txBox="1"/>
          <p:nvPr/>
        </p:nvSpPr>
        <p:spPr>
          <a:xfrm>
            <a:off x="1328764" y="296967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FE1A40-5162-487B-9B45-32B3926EEEA8}"/>
              </a:ext>
            </a:extLst>
          </p:cNvPr>
          <p:cNvCxnSpPr>
            <a:cxnSpLocks/>
            <a:stCxn id="8" idx="2"/>
            <a:endCxn id="4" idx="5"/>
          </p:cNvCxnSpPr>
          <p:nvPr/>
        </p:nvCxnSpPr>
        <p:spPr>
          <a:xfrm flipH="1" flipV="1">
            <a:off x="780177" y="3284253"/>
            <a:ext cx="718509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01D008-1C3A-4290-BE49-9F7F4A813B7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V="1">
            <a:off x="1532826" y="2365694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CDF77-4AE4-4A9A-A890-C32591B4CCDC}"/>
              </a:ext>
            </a:extLst>
          </p:cNvPr>
          <p:cNvCxnSpPr>
            <a:cxnSpLocks/>
            <a:stCxn id="9" idx="5"/>
            <a:endCxn id="7" idx="3"/>
          </p:cNvCxnSpPr>
          <p:nvPr/>
        </p:nvCxnSpPr>
        <p:spPr>
          <a:xfrm flipV="1">
            <a:off x="1703626" y="2365693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F00C1-2B4D-4621-9021-D833C8BDCFB2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3154146" y="3284252"/>
            <a:ext cx="652663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89C23B-D16D-4874-BE0D-047C6F14F90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697671" y="2365693"/>
            <a:ext cx="1257491" cy="15383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38630B-22E8-4049-BC6E-1345C2AF4381}"/>
              </a:ext>
            </a:extLst>
          </p:cNvPr>
          <p:cNvSpPr txBox="1"/>
          <p:nvPr/>
        </p:nvSpPr>
        <p:spPr>
          <a:xfrm>
            <a:off x="1631824" y="296967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D77D99-A007-4D6A-9515-7723943532BE}"/>
              </a:ext>
            </a:extLst>
          </p:cNvPr>
          <p:cNvCxnSpPr>
            <a:cxnSpLocks/>
            <a:stCxn id="9" idx="5"/>
            <a:endCxn id="8" idx="7"/>
          </p:cNvCxnSpPr>
          <p:nvPr/>
        </p:nvCxnSpPr>
        <p:spPr>
          <a:xfrm flipH="1">
            <a:off x="1697671" y="2365694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62986-FBA1-47E9-BC17-27CFBFFA7796}"/>
              </a:ext>
            </a:extLst>
          </p:cNvPr>
          <p:cNvCxnSpPr>
            <a:cxnSpLocks/>
            <a:stCxn id="7" idx="1"/>
            <a:endCxn id="9" idx="7"/>
          </p:cNvCxnSpPr>
          <p:nvPr/>
        </p:nvCxnSpPr>
        <p:spPr>
          <a:xfrm flipH="1">
            <a:off x="1703626" y="2180496"/>
            <a:ext cx="1251536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0403D4-056B-4D04-B236-8E1D74297FE7}"/>
              </a:ext>
            </a:extLst>
          </p:cNvPr>
          <p:cNvSpPr txBox="1"/>
          <p:nvPr/>
        </p:nvSpPr>
        <p:spPr>
          <a:xfrm>
            <a:off x="2155581" y="1855800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F54E38-4565-427F-808D-E967E4ECF867}"/>
              </a:ext>
            </a:extLst>
          </p:cNvPr>
          <p:cNvSpPr txBox="1"/>
          <p:nvPr/>
        </p:nvSpPr>
        <p:spPr>
          <a:xfrm>
            <a:off x="1094654" y="2701514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CB7DEF-22CC-4336-86D9-FA8E4739FAD1}"/>
              </a:ext>
            </a:extLst>
          </p:cNvPr>
          <p:cNvCxnSpPr>
            <a:cxnSpLocks/>
            <a:stCxn id="4" idx="6"/>
            <a:endCxn id="9" idx="4"/>
          </p:cNvCxnSpPr>
          <p:nvPr/>
        </p:nvCxnSpPr>
        <p:spPr>
          <a:xfrm flipV="1">
            <a:off x="814317" y="2404050"/>
            <a:ext cx="806887" cy="787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1C635A-847B-4363-A8B4-396F888C61D4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697755" y="2273096"/>
            <a:ext cx="806886" cy="7876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C87F14-CCE6-4016-8BBD-E3153DDDDFE9}"/>
              </a:ext>
            </a:extLst>
          </p:cNvPr>
          <p:cNvSpPr txBox="1"/>
          <p:nvPr/>
        </p:nvSpPr>
        <p:spPr>
          <a:xfrm>
            <a:off x="823244" y="2392002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C551E-0B6E-4AB5-9435-A866B11F964F}"/>
              </a:ext>
            </a:extLst>
          </p:cNvPr>
          <p:cNvCxnSpPr>
            <a:cxnSpLocks/>
            <a:stCxn id="6" idx="3"/>
            <a:endCxn id="8" idx="5"/>
          </p:cNvCxnSpPr>
          <p:nvPr/>
        </p:nvCxnSpPr>
        <p:spPr>
          <a:xfrm flipH="1">
            <a:off x="1697671" y="4089229"/>
            <a:ext cx="125749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94760F-0E42-4607-8A2F-3DEE0090EFD8}"/>
              </a:ext>
            </a:extLst>
          </p:cNvPr>
          <p:cNvSpPr txBox="1"/>
          <p:nvPr/>
        </p:nvSpPr>
        <p:spPr>
          <a:xfrm>
            <a:off x="2183471" y="3753296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F61421-AF8A-4609-9EC5-A1980475C0ED}"/>
              </a:ext>
            </a:extLst>
          </p:cNvPr>
          <p:cNvSpPr txBox="1"/>
          <p:nvPr/>
        </p:nvSpPr>
        <p:spPr>
          <a:xfrm>
            <a:off x="2751181" y="3003782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B5F38E-648B-404C-9957-DDFBBE1A4AD9}"/>
              </a:ext>
            </a:extLst>
          </p:cNvPr>
          <p:cNvCxnSpPr>
            <a:cxnSpLocks/>
          </p:cNvCxnSpPr>
          <p:nvPr/>
        </p:nvCxnSpPr>
        <p:spPr>
          <a:xfrm flipV="1">
            <a:off x="2955243" y="2399805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10D1F1-AEA0-4E01-B833-784BE55CC017}"/>
              </a:ext>
            </a:extLst>
          </p:cNvPr>
          <p:cNvSpPr txBox="1"/>
          <p:nvPr/>
        </p:nvSpPr>
        <p:spPr>
          <a:xfrm>
            <a:off x="3054241" y="3003782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60FA1-43BD-4B28-92A7-DDBFB0FCBCBD}"/>
              </a:ext>
            </a:extLst>
          </p:cNvPr>
          <p:cNvCxnSpPr>
            <a:cxnSpLocks/>
          </p:cNvCxnSpPr>
          <p:nvPr/>
        </p:nvCxnSpPr>
        <p:spPr>
          <a:xfrm flipH="1">
            <a:off x="3120088" y="2399805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E626984-7518-49CF-9228-9145C6162B53}"/>
              </a:ext>
            </a:extLst>
          </p:cNvPr>
          <p:cNvSpPr txBox="1"/>
          <p:nvPr/>
        </p:nvSpPr>
        <p:spPr>
          <a:xfrm>
            <a:off x="3223615" y="2700055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006450-0344-44C6-AACB-081ADFADEADD}"/>
              </a:ext>
            </a:extLst>
          </p:cNvPr>
          <p:cNvCxnSpPr>
            <a:cxnSpLocks/>
            <a:stCxn id="5" idx="2"/>
            <a:endCxn id="7" idx="5"/>
          </p:cNvCxnSpPr>
          <p:nvPr/>
        </p:nvCxnSpPr>
        <p:spPr>
          <a:xfrm flipH="1" flipV="1">
            <a:off x="3120007" y="2365693"/>
            <a:ext cx="652662" cy="8259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5491EC-34C5-4348-AFAE-0582BBD1E358}"/>
              </a:ext>
            </a:extLst>
          </p:cNvPr>
          <p:cNvSpPr txBox="1"/>
          <p:nvPr/>
        </p:nvSpPr>
        <p:spPr>
          <a:xfrm>
            <a:off x="3552088" y="2535184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37E852-1BC5-4A23-A2DB-6724430354FD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3154147" y="2273095"/>
            <a:ext cx="652662" cy="8259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8A4A6C-9A1E-4D79-B4A0-E2D59B96678A}"/>
              </a:ext>
            </a:extLst>
          </p:cNvPr>
          <p:cNvSpPr txBox="1"/>
          <p:nvPr/>
        </p:nvSpPr>
        <p:spPr>
          <a:xfrm>
            <a:off x="3443043" y="35113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4F565B-0B85-4B43-BCCA-2682E0602F7B}"/>
              </a:ext>
            </a:extLst>
          </p:cNvPr>
          <p:cNvSpPr txBox="1"/>
          <p:nvPr/>
        </p:nvSpPr>
        <p:spPr>
          <a:xfrm>
            <a:off x="4436156" y="2132768"/>
            <a:ext cx="656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Label the edges that are used in a starting d-MP (red edges)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one edge that is used with all its capacity</a:t>
            </a:r>
          </a:p>
        </p:txBody>
      </p:sp>
    </p:spTree>
    <p:extLst>
      <p:ext uri="{BB962C8B-B14F-4D97-AF65-F5344CB8AC3E}">
        <p14:creationId xmlns:p14="http://schemas.microsoft.com/office/powerpoint/2010/main" val="29772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24F2-2972-49FD-8C46-08FED5D0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graph strategy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60247-8CAD-437B-8A2A-10AA99FFE149}"/>
              </a:ext>
            </a:extLst>
          </p:cNvPr>
          <p:cNvSpPr/>
          <p:nvPr/>
        </p:nvSpPr>
        <p:spPr bwMode="auto">
          <a:xfrm>
            <a:off x="4488419" y="296507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5083C-37DC-4EAA-B679-F1C4BC2C1644}"/>
              </a:ext>
            </a:extLst>
          </p:cNvPr>
          <p:cNvSpPr/>
          <p:nvPr/>
        </p:nvSpPr>
        <p:spPr bwMode="auto">
          <a:xfrm>
            <a:off x="7679896" y="296507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2ECDA4-791B-431E-BA03-2BAFA9365719}"/>
              </a:ext>
            </a:extLst>
          </p:cNvPr>
          <p:cNvSpPr/>
          <p:nvPr/>
        </p:nvSpPr>
        <p:spPr bwMode="auto">
          <a:xfrm>
            <a:off x="6828248" y="377005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D9922A-B322-4F44-A78A-0968B4990687}"/>
              </a:ext>
            </a:extLst>
          </p:cNvPr>
          <p:cNvSpPr/>
          <p:nvPr/>
        </p:nvSpPr>
        <p:spPr bwMode="auto">
          <a:xfrm>
            <a:off x="6828249" y="204651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B3BB41-C969-4A02-B984-457191D70BB1}"/>
              </a:ext>
            </a:extLst>
          </p:cNvPr>
          <p:cNvSpPr/>
          <p:nvPr/>
        </p:nvSpPr>
        <p:spPr bwMode="auto">
          <a:xfrm>
            <a:off x="5405913" y="377005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A971E-8DD6-42E0-ABC8-5E0CE7ADD11A}"/>
              </a:ext>
            </a:extLst>
          </p:cNvPr>
          <p:cNvSpPr/>
          <p:nvPr/>
        </p:nvSpPr>
        <p:spPr bwMode="auto">
          <a:xfrm>
            <a:off x="5411868" y="204651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08B7E-4666-417C-B41F-67C269C32BFC}"/>
              </a:ext>
            </a:extLst>
          </p:cNvPr>
          <p:cNvSpPr txBox="1"/>
          <p:nvPr/>
        </p:nvSpPr>
        <p:spPr>
          <a:xfrm>
            <a:off x="6000517" y="2802604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97660-8982-4A2A-A80C-B1F3C8B0A7E9}"/>
              </a:ext>
            </a:extLst>
          </p:cNvPr>
          <p:cNvSpPr txBox="1"/>
          <p:nvPr/>
        </p:nvSpPr>
        <p:spPr>
          <a:xfrm>
            <a:off x="6115278" y="2221811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E7D4B-A2B0-4B37-9CE3-F48F8377C235}"/>
              </a:ext>
            </a:extLst>
          </p:cNvPr>
          <p:cNvSpPr txBox="1"/>
          <p:nvPr/>
        </p:nvSpPr>
        <p:spPr>
          <a:xfrm>
            <a:off x="4604981" y="3436863"/>
            <a:ext cx="29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6C3AE5-97F3-4F9F-A5F2-34EC3F5A0875}"/>
              </a:ext>
            </a:extLst>
          </p:cNvPr>
          <p:cNvSpPr txBox="1"/>
          <p:nvPr/>
        </p:nvSpPr>
        <p:spPr>
          <a:xfrm>
            <a:off x="5235991" y="2874048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FE1A40-5162-487B-9B45-32B3926EEEA8}"/>
              </a:ext>
            </a:extLst>
          </p:cNvPr>
          <p:cNvCxnSpPr>
            <a:cxnSpLocks/>
            <a:stCxn id="8" idx="2"/>
            <a:endCxn id="4" idx="5"/>
          </p:cNvCxnSpPr>
          <p:nvPr/>
        </p:nvCxnSpPr>
        <p:spPr>
          <a:xfrm flipH="1" flipV="1">
            <a:off x="4687404" y="3188630"/>
            <a:ext cx="718509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01D008-1C3A-4290-BE49-9F7F4A813B7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V="1">
            <a:off x="5440053" y="2270071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CDF77-4AE4-4A9A-A890-C32591B4CCDC}"/>
              </a:ext>
            </a:extLst>
          </p:cNvPr>
          <p:cNvCxnSpPr>
            <a:cxnSpLocks/>
            <a:stCxn id="9" idx="5"/>
            <a:endCxn id="7" idx="3"/>
          </p:cNvCxnSpPr>
          <p:nvPr/>
        </p:nvCxnSpPr>
        <p:spPr>
          <a:xfrm flipV="1">
            <a:off x="5610853" y="2270070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F00C1-2B4D-4621-9021-D833C8BDCFB2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061373" y="3188629"/>
            <a:ext cx="652663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89C23B-D16D-4874-BE0D-047C6F14F90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5604898" y="2270070"/>
            <a:ext cx="1257491" cy="15383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38630B-22E8-4049-BC6E-1345C2AF4381}"/>
              </a:ext>
            </a:extLst>
          </p:cNvPr>
          <p:cNvSpPr txBox="1"/>
          <p:nvPr/>
        </p:nvSpPr>
        <p:spPr>
          <a:xfrm>
            <a:off x="5539051" y="2874048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D77D99-A007-4D6A-9515-7723943532BE}"/>
              </a:ext>
            </a:extLst>
          </p:cNvPr>
          <p:cNvCxnSpPr>
            <a:cxnSpLocks/>
            <a:stCxn id="9" idx="5"/>
            <a:endCxn id="8" idx="7"/>
          </p:cNvCxnSpPr>
          <p:nvPr/>
        </p:nvCxnSpPr>
        <p:spPr>
          <a:xfrm flipH="1">
            <a:off x="5604898" y="2270071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62986-FBA1-47E9-BC17-27CFBFFA7796}"/>
              </a:ext>
            </a:extLst>
          </p:cNvPr>
          <p:cNvCxnSpPr>
            <a:cxnSpLocks/>
            <a:stCxn id="7" idx="1"/>
            <a:endCxn id="9" idx="7"/>
          </p:cNvCxnSpPr>
          <p:nvPr/>
        </p:nvCxnSpPr>
        <p:spPr>
          <a:xfrm flipH="1">
            <a:off x="5610853" y="2084873"/>
            <a:ext cx="1251536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0403D4-056B-4D04-B236-8E1D74297FE7}"/>
              </a:ext>
            </a:extLst>
          </p:cNvPr>
          <p:cNvSpPr txBox="1"/>
          <p:nvPr/>
        </p:nvSpPr>
        <p:spPr>
          <a:xfrm>
            <a:off x="6062808" y="1760177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F54E38-4565-427F-808D-E967E4ECF867}"/>
              </a:ext>
            </a:extLst>
          </p:cNvPr>
          <p:cNvSpPr txBox="1"/>
          <p:nvPr/>
        </p:nvSpPr>
        <p:spPr>
          <a:xfrm>
            <a:off x="5001881" y="2605891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CB7DEF-22CC-4336-86D9-FA8E4739FAD1}"/>
              </a:ext>
            </a:extLst>
          </p:cNvPr>
          <p:cNvCxnSpPr>
            <a:cxnSpLocks/>
            <a:stCxn id="4" idx="6"/>
            <a:endCxn id="9" idx="4"/>
          </p:cNvCxnSpPr>
          <p:nvPr/>
        </p:nvCxnSpPr>
        <p:spPr>
          <a:xfrm flipV="1">
            <a:off x="4721544" y="2308427"/>
            <a:ext cx="806887" cy="787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1C635A-847B-4363-A8B4-396F888C61D4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4604982" y="2177473"/>
            <a:ext cx="806886" cy="7876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C87F14-CCE6-4016-8BBD-E3153DDDDFE9}"/>
              </a:ext>
            </a:extLst>
          </p:cNvPr>
          <p:cNvSpPr txBox="1"/>
          <p:nvPr/>
        </p:nvSpPr>
        <p:spPr>
          <a:xfrm>
            <a:off x="4730471" y="2296379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C551E-0B6E-4AB5-9435-A866B11F964F}"/>
              </a:ext>
            </a:extLst>
          </p:cNvPr>
          <p:cNvCxnSpPr>
            <a:cxnSpLocks/>
            <a:stCxn id="6" idx="3"/>
            <a:endCxn id="8" idx="5"/>
          </p:cNvCxnSpPr>
          <p:nvPr/>
        </p:nvCxnSpPr>
        <p:spPr>
          <a:xfrm flipH="1">
            <a:off x="5604898" y="3993606"/>
            <a:ext cx="125749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94760F-0E42-4607-8A2F-3DEE0090EFD8}"/>
              </a:ext>
            </a:extLst>
          </p:cNvPr>
          <p:cNvSpPr txBox="1"/>
          <p:nvPr/>
        </p:nvSpPr>
        <p:spPr>
          <a:xfrm>
            <a:off x="6090698" y="3657673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F61421-AF8A-4609-9EC5-A1980475C0ED}"/>
              </a:ext>
            </a:extLst>
          </p:cNvPr>
          <p:cNvSpPr txBox="1"/>
          <p:nvPr/>
        </p:nvSpPr>
        <p:spPr>
          <a:xfrm>
            <a:off x="6658408" y="2908159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B5F38E-648B-404C-9957-DDFBBE1A4AD9}"/>
              </a:ext>
            </a:extLst>
          </p:cNvPr>
          <p:cNvCxnSpPr>
            <a:cxnSpLocks/>
          </p:cNvCxnSpPr>
          <p:nvPr/>
        </p:nvCxnSpPr>
        <p:spPr>
          <a:xfrm flipV="1">
            <a:off x="6862470" y="2304182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10D1F1-AEA0-4E01-B833-784BE55CC017}"/>
              </a:ext>
            </a:extLst>
          </p:cNvPr>
          <p:cNvSpPr txBox="1"/>
          <p:nvPr/>
        </p:nvSpPr>
        <p:spPr>
          <a:xfrm>
            <a:off x="6961468" y="2908159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60FA1-43BD-4B28-92A7-DDBFB0FCBCBD}"/>
              </a:ext>
            </a:extLst>
          </p:cNvPr>
          <p:cNvCxnSpPr>
            <a:cxnSpLocks/>
          </p:cNvCxnSpPr>
          <p:nvPr/>
        </p:nvCxnSpPr>
        <p:spPr>
          <a:xfrm flipH="1">
            <a:off x="7027315" y="2304182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E626984-7518-49CF-9228-9145C6162B53}"/>
              </a:ext>
            </a:extLst>
          </p:cNvPr>
          <p:cNvSpPr txBox="1"/>
          <p:nvPr/>
        </p:nvSpPr>
        <p:spPr>
          <a:xfrm>
            <a:off x="7130842" y="2604432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006450-0344-44C6-AACB-081ADFADEADD}"/>
              </a:ext>
            </a:extLst>
          </p:cNvPr>
          <p:cNvCxnSpPr>
            <a:cxnSpLocks/>
            <a:stCxn id="5" idx="2"/>
            <a:endCxn id="7" idx="5"/>
          </p:cNvCxnSpPr>
          <p:nvPr/>
        </p:nvCxnSpPr>
        <p:spPr>
          <a:xfrm flipH="1" flipV="1">
            <a:off x="7027234" y="2270070"/>
            <a:ext cx="652662" cy="8259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5491EC-34C5-4348-AFAE-0582BBD1E358}"/>
              </a:ext>
            </a:extLst>
          </p:cNvPr>
          <p:cNvSpPr txBox="1"/>
          <p:nvPr/>
        </p:nvSpPr>
        <p:spPr>
          <a:xfrm>
            <a:off x="7459315" y="243956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37E852-1BC5-4A23-A2DB-6724430354FD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7061374" y="2177472"/>
            <a:ext cx="652662" cy="8259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8A4A6C-9A1E-4D79-B4A0-E2D59B96678A}"/>
              </a:ext>
            </a:extLst>
          </p:cNvPr>
          <p:cNvSpPr txBox="1"/>
          <p:nvPr/>
        </p:nvSpPr>
        <p:spPr>
          <a:xfrm>
            <a:off x="7350270" y="3415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4F565B-0B85-4B43-BCCA-2682E0602F7B}"/>
              </a:ext>
            </a:extLst>
          </p:cNvPr>
          <p:cNvSpPr txBox="1"/>
          <p:nvPr/>
        </p:nvSpPr>
        <p:spPr>
          <a:xfrm>
            <a:off x="334046" y="1960313"/>
            <a:ext cx="4124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Label the edges that are used in a starting d-MP (red edges)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 one of these edges – if it is possible take one that is used with all its capacity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all cycles that used that edge – all paths from its in-node to its out-node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Construct new graphs…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FE592E0-E1ED-424B-9107-6841C6BC540B}"/>
              </a:ext>
            </a:extLst>
          </p:cNvPr>
          <p:cNvGrpSpPr/>
          <p:nvPr/>
        </p:nvGrpSpPr>
        <p:grpSpPr>
          <a:xfrm>
            <a:off x="1889084" y="4157014"/>
            <a:ext cx="3784761" cy="2596368"/>
            <a:chOff x="285076" y="4332516"/>
            <a:chExt cx="3784761" cy="259636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FC0534-0C9A-4750-BB1F-37740A8ED32F}"/>
                </a:ext>
              </a:extLst>
            </p:cNvPr>
            <p:cNvSpPr/>
            <p:nvPr/>
          </p:nvSpPr>
          <p:spPr bwMode="auto">
            <a:xfrm>
              <a:off x="353038" y="5336007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AC71AE-0B8D-4130-9A29-95963F1865F9}"/>
                </a:ext>
              </a:extLst>
            </p:cNvPr>
            <p:cNvSpPr/>
            <p:nvPr/>
          </p:nvSpPr>
          <p:spPr bwMode="auto">
            <a:xfrm>
              <a:off x="3221787" y="5336006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38D505D-0600-4540-8C97-D149D94E6D11}"/>
                </a:ext>
              </a:extLst>
            </p:cNvPr>
            <p:cNvSpPr/>
            <p:nvPr/>
          </p:nvSpPr>
          <p:spPr bwMode="auto">
            <a:xfrm>
              <a:off x="2450821" y="5912384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AFD55E-EA6E-4E8E-A5CF-89828F003F6F}"/>
                </a:ext>
              </a:extLst>
            </p:cNvPr>
            <p:cNvSpPr/>
            <p:nvPr/>
          </p:nvSpPr>
          <p:spPr bwMode="auto">
            <a:xfrm>
              <a:off x="2450822" y="461915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2778764-BA0E-41AF-B7A9-F5BAC278CE7F}"/>
                </a:ext>
              </a:extLst>
            </p:cNvPr>
            <p:cNvSpPr/>
            <p:nvPr/>
          </p:nvSpPr>
          <p:spPr bwMode="auto">
            <a:xfrm>
              <a:off x="1176403" y="5912385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37F238-6C93-473E-8646-8D831BC8FD69}"/>
                </a:ext>
              </a:extLst>
            </p:cNvPr>
            <p:cNvSpPr/>
            <p:nvPr/>
          </p:nvSpPr>
          <p:spPr bwMode="auto">
            <a:xfrm>
              <a:off x="1182358" y="461915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983252-3014-439B-B4C2-4FCAEF6A2B93}"/>
                </a:ext>
              </a:extLst>
            </p:cNvPr>
            <p:cNvSpPr txBox="1"/>
            <p:nvPr/>
          </p:nvSpPr>
          <p:spPr>
            <a:xfrm>
              <a:off x="1805086" y="479444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5F820D-1B30-433C-A7E4-8CC92C22AA09}"/>
                </a:ext>
              </a:extLst>
            </p:cNvPr>
            <p:cNvSpPr txBox="1"/>
            <p:nvPr/>
          </p:nvSpPr>
          <p:spPr>
            <a:xfrm>
              <a:off x="670335" y="5633848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95131A-97EC-484F-B51D-608E25E5FC0B}"/>
                </a:ext>
              </a:extLst>
            </p:cNvPr>
            <p:cNvSpPr txBox="1"/>
            <p:nvPr/>
          </p:nvSpPr>
          <p:spPr>
            <a:xfrm>
              <a:off x="1006481" y="5244978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109D38E-8A19-4664-B227-98154D485AA9}"/>
                </a:ext>
              </a:extLst>
            </p:cNvPr>
            <p:cNvCxnSpPr>
              <a:cxnSpLocks/>
              <a:stCxn id="43" idx="2"/>
              <a:endCxn id="39" idx="5"/>
            </p:cNvCxnSpPr>
            <p:nvPr/>
          </p:nvCxnSpPr>
          <p:spPr>
            <a:xfrm flipH="1" flipV="1">
              <a:off x="552023" y="5559560"/>
              <a:ext cx="624380" cy="4837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4FB692C-46AD-4A9B-B381-86DB19253FD6}"/>
                </a:ext>
              </a:extLst>
            </p:cNvPr>
            <p:cNvCxnSpPr>
              <a:cxnSpLocks/>
              <a:stCxn id="43" idx="1"/>
              <a:endCxn id="44" idx="3"/>
            </p:cNvCxnSpPr>
            <p:nvPr/>
          </p:nvCxnSpPr>
          <p:spPr>
            <a:xfrm flipV="1">
              <a:off x="1210543" y="4842706"/>
              <a:ext cx="5955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0527F91-0D77-40C0-BD28-7B105604CB2E}"/>
                </a:ext>
              </a:extLst>
            </p:cNvPr>
            <p:cNvCxnSpPr>
              <a:cxnSpLocks/>
              <a:stCxn id="44" idx="5"/>
              <a:endCxn id="42" idx="3"/>
            </p:cNvCxnSpPr>
            <p:nvPr/>
          </p:nvCxnSpPr>
          <p:spPr>
            <a:xfrm flipV="1">
              <a:off x="1381343" y="4842705"/>
              <a:ext cx="110361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AF744DC-B356-4801-90C6-C1D4BBB540BB}"/>
                </a:ext>
              </a:extLst>
            </p:cNvPr>
            <p:cNvCxnSpPr>
              <a:cxnSpLocks/>
              <a:stCxn id="40" idx="3"/>
              <a:endCxn id="41" idx="6"/>
            </p:cNvCxnSpPr>
            <p:nvPr/>
          </p:nvCxnSpPr>
          <p:spPr>
            <a:xfrm flipH="1">
              <a:off x="2683946" y="5559559"/>
              <a:ext cx="571981" cy="4837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99594E-5C25-4DE2-A457-1497621351F0}"/>
                </a:ext>
              </a:extLst>
            </p:cNvPr>
            <p:cNvSpPr txBox="1"/>
            <p:nvPr/>
          </p:nvSpPr>
          <p:spPr>
            <a:xfrm>
              <a:off x="1309541" y="5244978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CB6677-F0B4-4C80-9E78-1B0EF71E3D79}"/>
                </a:ext>
              </a:extLst>
            </p:cNvPr>
            <p:cNvCxnSpPr>
              <a:cxnSpLocks/>
              <a:stCxn id="44" idx="5"/>
              <a:endCxn id="43" idx="7"/>
            </p:cNvCxnSpPr>
            <p:nvPr/>
          </p:nvCxnSpPr>
          <p:spPr>
            <a:xfrm flipH="1">
              <a:off x="1375388" y="4842706"/>
              <a:ext cx="5955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F42C14D-5E05-4B71-8E37-B3783BE5841B}"/>
                </a:ext>
              </a:extLst>
            </p:cNvPr>
            <p:cNvCxnSpPr>
              <a:cxnSpLocks/>
              <a:stCxn id="42" idx="1"/>
              <a:endCxn id="44" idx="7"/>
            </p:cNvCxnSpPr>
            <p:nvPr/>
          </p:nvCxnSpPr>
          <p:spPr>
            <a:xfrm flipH="1">
              <a:off x="1381343" y="4657508"/>
              <a:ext cx="1103619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4A7EC0-39C2-4FF7-90AD-D166B79ED9F5}"/>
                </a:ext>
              </a:extLst>
            </p:cNvPr>
            <p:cNvSpPr txBox="1"/>
            <p:nvPr/>
          </p:nvSpPr>
          <p:spPr>
            <a:xfrm>
              <a:off x="1821305" y="433251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7ADFA1-436D-4474-AA9D-2E4FCD2AE6EE}"/>
                </a:ext>
              </a:extLst>
            </p:cNvPr>
            <p:cNvSpPr txBox="1"/>
            <p:nvPr/>
          </p:nvSpPr>
          <p:spPr>
            <a:xfrm>
              <a:off x="772371" y="4976821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58E8785-DDDA-4AB7-B526-2A2311CDC5E1}"/>
                </a:ext>
              </a:extLst>
            </p:cNvPr>
            <p:cNvCxnSpPr>
              <a:cxnSpLocks/>
              <a:stCxn id="39" idx="6"/>
              <a:endCxn id="44" idx="4"/>
            </p:cNvCxnSpPr>
            <p:nvPr/>
          </p:nvCxnSpPr>
          <p:spPr>
            <a:xfrm flipV="1">
              <a:off x="586163" y="4881062"/>
              <a:ext cx="712758" cy="5859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9D4D381-2445-46B2-9484-DE15E5906640}"/>
                </a:ext>
              </a:extLst>
            </p:cNvPr>
            <p:cNvCxnSpPr>
              <a:cxnSpLocks/>
              <a:stCxn id="44" idx="2"/>
              <a:endCxn id="39" idx="0"/>
            </p:cNvCxnSpPr>
            <p:nvPr/>
          </p:nvCxnSpPr>
          <p:spPr>
            <a:xfrm flipH="1">
              <a:off x="469601" y="4750108"/>
              <a:ext cx="712757" cy="5858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403B4A-C00E-4EFF-9502-2608F0CCA2BF}"/>
                </a:ext>
              </a:extLst>
            </p:cNvPr>
            <p:cNvSpPr txBox="1"/>
            <p:nvPr/>
          </p:nvSpPr>
          <p:spPr>
            <a:xfrm>
              <a:off x="500961" y="4788332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8A1E299-8929-4511-9CA7-04FD5810EB8C}"/>
                </a:ext>
              </a:extLst>
            </p:cNvPr>
            <p:cNvCxnSpPr>
              <a:cxnSpLocks/>
              <a:stCxn id="41" idx="3"/>
              <a:endCxn id="43" idx="5"/>
            </p:cNvCxnSpPr>
            <p:nvPr/>
          </p:nvCxnSpPr>
          <p:spPr>
            <a:xfrm flipH="1">
              <a:off x="1375388" y="6135937"/>
              <a:ext cx="1109573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3294BB-E455-401F-9B52-B1AF42A2DCB2}"/>
                </a:ext>
              </a:extLst>
            </p:cNvPr>
            <p:cNvSpPr txBox="1"/>
            <p:nvPr/>
          </p:nvSpPr>
          <p:spPr>
            <a:xfrm>
              <a:off x="1780506" y="5800004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5C53BF-5E34-443B-9836-D5014ECF6CC7}"/>
                </a:ext>
              </a:extLst>
            </p:cNvPr>
            <p:cNvSpPr txBox="1"/>
            <p:nvPr/>
          </p:nvSpPr>
          <p:spPr>
            <a:xfrm>
              <a:off x="2280981" y="527908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B94D21D-13AF-4AC7-81C5-EB7C39F89A09}"/>
                </a:ext>
              </a:extLst>
            </p:cNvPr>
            <p:cNvCxnSpPr>
              <a:cxnSpLocks/>
              <a:stCxn id="41" idx="1"/>
              <a:endCxn id="42" idx="3"/>
            </p:cNvCxnSpPr>
            <p:nvPr/>
          </p:nvCxnSpPr>
          <p:spPr>
            <a:xfrm flipV="1">
              <a:off x="2484961" y="4842705"/>
              <a:ext cx="1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4B783DA-14D3-402A-8AB6-62942B7C023B}"/>
                </a:ext>
              </a:extLst>
            </p:cNvPr>
            <p:cNvSpPr txBox="1"/>
            <p:nvPr/>
          </p:nvSpPr>
          <p:spPr>
            <a:xfrm>
              <a:off x="2584041" y="527908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70F2446-A093-40BE-B71B-F70426B19528}"/>
                </a:ext>
              </a:extLst>
            </p:cNvPr>
            <p:cNvCxnSpPr>
              <a:cxnSpLocks/>
              <a:stCxn id="42" idx="5"/>
              <a:endCxn id="41" idx="7"/>
            </p:cNvCxnSpPr>
            <p:nvPr/>
          </p:nvCxnSpPr>
          <p:spPr>
            <a:xfrm flipH="1">
              <a:off x="2649806" y="4842705"/>
              <a:ext cx="1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D6FE45-4D24-4724-BDF0-7F89393CE63E}"/>
                </a:ext>
              </a:extLst>
            </p:cNvPr>
            <p:cNvSpPr txBox="1"/>
            <p:nvPr/>
          </p:nvSpPr>
          <p:spPr>
            <a:xfrm>
              <a:off x="2753415" y="4975362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B985146-6F92-4566-8F45-93F99118E644}"/>
                </a:ext>
              </a:extLst>
            </p:cNvPr>
            <p:cNvCxnSpPr>
              <a:cxnSpLocks/>
              <a:stCxn id="40" idx="2"/>
              <a:endCxn id="42" idx="5"/>
            </p:cNvCxnSpPr>
            <p:nvPr/>
          </p:nvCxnSpPr>
          <p:spPr>
            <a:xfrm flipH="1" flipV="1">
              <a:off x="2649807" y="4842705"/>
              <a:ext cx="571980" cy="6242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C04C01-8052-4166-99BD-89F3221FD116}"/>
                </a:ext>
              </a:extLst>
            </p:cNvPr>
            <p:cNvSpPr txBox="1"/>
            <p:nvPr/>
          </p:nvSpPr>
          <p:spPr>
            <a:xfrm>
              <a:off x="3001206" y="493151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9ED01C8-73C2-4013-840D-3E2094F9904F}"/>
                </a:ext>
              </a:extLst>
            </p:cNvPr>
            <p:cNvCxnSpPr>
              <a:cxnSpLocks/>
              <a:stCxn id="42" idx="6"/>
              <a:endCxn id="40" idx="1"/>
            </p:cNvCxnSpPr>
            <p:nvPr/>
          </p:nvCxnSpPr>
          <p:spPr>
            <a:xfrm>
              <a:off x="2683947" y="4750107"/>
              <a:ext cx="571980" cy="62425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95121A-16D7-47FC-A8E7-763D0F11B1BF}"/>
                </a:ext>
              </a:extLst>
            </p:cNvPr>
            <p:cNvSpPr txBox="1"/>
            <p:nvPr/>
          </p:nvSpPr>
          <p:spPr>
            <a:xfrm>
              <a:off x="2972843" y="56521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3BC2ED-FE13-4EE9-940A-6851F6119770}"/>
                </a:ext>
              </a:extLst>
            </p:cNvPr>
            <p:cNvSpPr txBox="1"/>
            <p:nvPr/>
          </p:nvSpPr>
          <p:spPr>
            <a:xfrm>
              <a:off x="285076" y="6282553"/>
              <a:ext cx="3784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graphs that use (a, d) with full capacity, f(a, d)=1</a:t>
              </a:r>
            </a:p>
          </p:txBody>
        </p:sp>
      </p:grpSp>
      <p:sp>
        <p:nvSpPr>
          <p:cNvPr id="186" name="Callout: Left Arrow 185">
            <a:extLst>
              <a:ext uri="{FF2B5EF4-FFF2-40B4-BE49-F238E27FC236}">
                <a16:creationId xmlns:a16="http://schemas.microsoft.com/office/drawing/2014/main" id="{8CFBF309-6E70-48F4-913A-C4FB9A939BEF}"/>
              </a:ext>
            </a:extLst>
          </p:cNvPr>
          <p:cNvSpPr/>
          <p:nvPr/>
        </p:nvSpPr>
        <p:spPr>
          <a:xfrm flipH="1">
            <a:off x="5884392" y="4579543"/>
            <a:ext cx="2907532" cy="1300112"/>
          </a:xfrm>
          <a:prstGeom prst="leftArrowCallout">
            <a:avLst>
              <a:gd name="adj1" fmla="val 10303"/>
              <a:gd name="adj2" fmla="val 17652"/>
              <a:gd name="adj3" fmla="val 15552"/>
              <a:gd name="adj4" fmla="val 82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d-MPs that do not use that edge or use it in the opposite direction, f(a, d)</a:t>
            </a:r>
            <a:r>
              <a:rPr lang="en-US" dirty="0">
                <a:sym typeface="Symbol" panose="05050102010706020507" pitchFamily="18" charset="2"/>
              </a:rPr>
              <a:t>0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487FD65-AF89-4B06-AC87-328951DF9E28}"/>
              </a:ext>
            </a:extLst>
          </p:cNvPr>
          <p:cNvGrpSpPr/>
          <p:nvPr/>
        </p:nvGrpSpPr>
        <p:grpSpPr>
          <a:xfrm>
            <a:off x="8639021" y="3013607"/>
            <a:ext cx="3209450" cy="1799715"/>
            <a:chOff x="4820898" y="4720247"/>
            <a:chExt cx="3209450" cy="1799715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AEC770F-045F-4489-BD2B-E270A7080654}"/>
                </a:ext>
              </a:extLst>
            </p:cNvPr>
            <p:cNvSpPr txBox="1"/>
            <p:nvPr/>
          </p:nvSpPr>
          <p:spPr>
            <a:xfrm>
              <a:off x="6294915" y="472024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D212123-12CE-4DFB-BAED-EA3DEEF72232}"/>
                </a:ext>
              </a:extLst>
            </p:cNvPr>
            <p:cNvSpPr/>
            <p:nvPr/>
          </p:nvSpPr>
          <p:spPr bwMode="auto">
            <a:xfrm>
              <a:off x="4820898" y="569512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F711D3E-DD88-4638-95CA-826A3CF61C47}"/>
                </a:ext>
              </a:extLst>
            </p:cNvPr>
            <p:cNvSpPr/>
            <p:nvPr/>
          </p:nvSpPr>
          <p:spPr bwMode="auto">
            <a:xfrm>
              <a:off x="7797223" y="5695121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0FB30D-1588-4A43-BD47-05C9D95DBE40}"/>
                </a:ext>
              </a:extLst>
            </p:cNvPr>
            <p:cNvSpPr/>
            <p:nvPr/>
          </p:nvSpPr>
          <p:spPr bwMode="auto">
            <a:xfrm>
              <a:off x="6945575" y="625805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31086F7-5620-47C7-BCD1-AF25F81D0644}"/>
                </a:ext>
              </a:extLst>
            </p:cNvPr>
            <p:cNvSpPr/>
            <p:nvPr/>
          </p:nvSpPr>
          <p:spPr bwMode="auto">
            <a:xfrm>
              <a:off x="6945576" y="4991714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5CD9673-680E-4272-A72E-85CDD55CE831}"/>
                </a:ext>
              </a:extLst>
            </p:cNvPr>
            <p:cNvSpPr/>
            <p:nvPr/>
          </p:nvSpPr>
          <p:spPr bwMode="auto">
            <a:xfrm>
              <a:off x="5644263" y="625805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CF687A3-CC9B-413D-B450-96DE5B273E68}"/>
                </a:ext>
              </a:extLst>
            </p:cNvPr>
            <p:cNvSpPr/>
            <p:nvPr/>
          </p:nvSpPr>
          <p:spPr bwMode="auto">
            <a:xfrm>
              <a:off x="5650218" y="4991715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4177A4-5601-4B64-93F4-C13046EC44A3}"/>
                </a:ext>
              </a:extLst>
            </p:cNvPr>
            <p:cNvSpPr txBox="1"/>
            <p:nvPr/>
          </p:nvSpPr>
          <p:spPr>
            <a:xfrm>
              <a:off x="6232605" y="5072879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C79FCE-CD2F-4280-8526-38B1A311DEF5}"/>
                </a:ext>
              </a:extLst>
            </p:cNvPr>
            <p:cNvSpPr txBox="1"/>
            <p:nvPr/>
          </p:nvSpPr>
          <p:spPr>
            <a:xfrm>
              <a:off x="4937460" y="6032438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D4B3E6D-1280-4D4E-BD91-DF65BB8AF5A7}"/>
                </a:ext>
              </a:extLst>
            </p:cNvPr>
            <p:cNvSpPr txBox="1"/>
            <p:nvPr/>
          </p:nvSpPr>
          <p:spPr>
            <a:xfrm>
              <a:off x="5568470" y="5604093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42E3DCD-34B5-44C5-82C7-12191733A56F}"/>
                </a:ext>
              </a:extLst>
            </p:cNvPr>
            <p:cNvCxnSpPr>
              <a:cxnSpLocks/>
              <a:stCxn id="77" idx="2"/>
              <a:endCxn id="73" idx="5"/>
            </p:cNvCxnSpPr>
            <p:nvPr/>
          </p:nvCxnSpPr>
          <p:spPr>
            <a:xfrm flipH="1" flipV="1">
              <a:off x="5019883" y="5918675"/>
              <a:ext cx="624380" cy="47033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1AFE071-CBB9-49E6-8135-BF5F06CA43DC}"/>
                </a:ext>
              </a:extLst>
            </p:cNvPr>
            <p:cNvCxnSpPr>
              <a:cxnSpLocks/>
              <a:stCxn id="77" idx="1"/>
              <a:endCxn id="78" idx="3"/>
            </p:cNvCxnSpPr>
            <p:nvPr/>
          </p:nvCxnSpPr>
          <p:spPr>
            <a:xfrm flipV="1">
              <a:off x="5678403" y="5215268"/>
              <a:ext cx="5955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093FB09-9DDB-4A64-A8D3-9972F84543E7}"/>
                </a:ext>
              </a:extLst>
            </p:cNvPr>
            <p:cNvCxnSpPr>
              <a:cxnSpLocks/>
              <a:stCxn id="78" idx="5"/>
              <a:endCxn id="76" idx="3"/>
            </p:cNvCxnSpPr>
            <p:nvPr/>
          </p:nvCxnSpPr>
          <p:spPr>
            <a:xfrm flipV="1">
              <a:off x="5849203" y="5215267"/>
              <a:ext cx="113051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A3A1E89-B8AC-4460-BF6E-18A87A09F7E9}"/>
                </a:ext>
              </a:extLst>
            </p:cNvPr>
            <p:cNvCxnSpPr>
              <a:cxnSpLocks/>
              <a:stCxn id="74" idx="3"/>
              <a:endCxn id="75" idx="6"/>
            </p:cNvCxnSpPr>
            <p:nvPr/>
          </p:nvCxnSpPr>
          <p:spPr>
            <a:xfrm flipH="1">
              <a:off x="7178700" y="5918674"/>
              <a:ext cx="652663" cy="47033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6680F4-4762-4DEE-A6AD-41E2F093619E}"/>
                </a:ext>
              </a:extLst>
            </p:cNvPr>
            <p:cNvSpPr txBox="1"/>
            <p:nvPr/>
          </p:nvSpPr>
          <p:spPr>
            <a:xfrm>
              <a:off x="5777401" y="5604093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84AA110-57C2-4EFB-9535-70A8517E56D8}"/>
                </a:ext>
              </a:extLst>
            </p:cNvPr>
            <p:cNvCxnSpPr>
              <a:cxnSpLocks/>
              <a:stCxn id="78" idx="5"/>
              <a:endCxn id="77" idx="7"/>
            </p:cNvCxnSpPr>
            <p:nvPr/>
          </p:nvCxnSpPr>
          <p:spPr>
            <a:xfrm flipH="1">
              <a:off x="5843248" y="5215268"/>
              <a:ext cx="5955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6FCF8FA-6740-40C8-9055-5D88566AD11D}"/>
                </a:ext>
              </a:extLst>
            </p:cNvPr>
            <p:cNvCxnSpPr>
              <a:cxnSpLocks/>
              <a:stCxn id="76" idx="1"/>
              <a:endCxn id="78" idx="7"/>
            </p:cNvCxnSpPr>
            <p:nvPr/>
          </p:nvCxnSpPr>
          <p:spPr>
            <a:xfrm flipH="1">
              <a:off x="5849203" y="5030070"/>
              <a:ext cx="1130513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8B026DD-F514-4EDA-A9BE-75E49C3A1D8D}"/>
                </a:ext>
              </a:extLst>
            </p:cNvPr>
            <p:cNvSpPr txBox="1"/>
            <p:nvPr/>
          </p:nvSpPr>
          <p:spPr>
            <a:xfrm>
              <a:off x="5334360" y="533593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000B88F-2777-4372-B427-776E5EFC348A}"/>
                </a:ext>
              </a:extLst>
            </p:cNvPr>
            <p:cNvCxnSpPr>
              <a:cxnSpLocks/>
              <a:stCxn id="73" idx="6"/>
              <a:endCxn id="78" idx="4"/>
            </p:cNvCxnSpPr>
            <p:nvPr/>
          </p:nvCxnSpPr>
          <p:spPr>
            <a:xfrm flipV="1">
              <a:off x="5054023" y="5253624"/>
              <a:ext cx="712758" cy="5724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FBC008F-D982-4FB4-99A9-09F7B1F103F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4937461" y="5122670"/>
              <a:ext cx="712757" cy="57245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D1D1E22-43A5-41D1-9541-565487695746}"/>
                </a:ext>
              </a:extLst>
            </p:cNvPr>
            <p:cNvSpPr txBox="1"/>
            <p:nvPr/>
          </p:nvSpPr>
          <p:spPr>
            <a:xfrm>
              <a:off x="5062950" y="514744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A8222F-8775-4B02-8F83-8BF5991588EE}"/>
                </a:ext>
              </a:extLst>
            </p:cNvPr>
            <p:cNvCxnSpPr>
              <a:cxnSpLocks/>
              <a:stCxn id="75" idx="3"/>
              <a:endCxn id="77" idx="5"/>
            </p:cNvCxnSpPr>
            <p:nvPr/>
          </p:nvCxnSpPr>
          <p:spPr>
            <a:xfrm flipH="1">
              <a:off x="5843248" y="6481605"/>
              <a:ext cx="1136467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15E2BC9-C3E6-4CC1-BF6C-C18E8AC8DC3C}"/>
                </a:ext>
              </a:extLst>
            </p:cNvPr>
            <p:cNvSpPr txBox="1"/>
            <p:nvPr/>
          </p:nvSpPr>
          <p:spPr>
            <a:xfrm>
              <a:off x="6208025" y="6145672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5390F5C-CEE1-4E80-A836-A15D410D18C4}"/>
                </a:ext>
              </a:extLst>
            </p:cNvPr>
            <p:cNvSpPr txBox="1"/>
            <p:nvPr/>
          </p:nvSpPr>
          <p:spPr>
            <a:xfrm>
              <a:off x="6775735" y="563820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1A5B244-37D9-489D-AF45-A97863D0A17D}"/>
                </a:ext>
              </a:extLst>
            </p:cNvPr>
            <p:cNvCxnSpPr>
              <a:cxnSpLocks/>
              <a:stCxn id="75" idx="1"/>
              <a:endCxn id="76" idx="3"/>
            </p:cNvCxnSpPr>
            <p:nvPr/>
          </p:nvCxnSpPr>
          <p:spPr>
            <a:xfrm flipV="1">
              <a:off x="6979715" y="5215267"/>
              <a:ext cx="1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35CF4B1-C99B-41B2-8778-0D91458EBAB0}"/>
                </a:ext>
              </a:extLst>
            </p:cNvPr>
            <p:cNvSpPr txBox="1"/>
            <p:nvPr/>
          </p:nvSpPr>
          <p:spPr>
            <a:xfrm>
              <a:off x="7078795" y="563820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6D528B0-A451-4073-8990-36FC02E7FA2E}"/>
                </a:ext>
              </a:extLst>
            </p:cNvPr>
            <p:cNvCxnSpPr>
              <a:cxnSpLocks/>
              <a:stCxn id="76" idx="5"/>
              <a:endCxn id="75" idx="7"/>
            </p:cNvCxnSpPr>
            <p:nvPr/>
          </p:nvCxnSpPr>
          <p:spPr>
            <a:xfrm flipH="1">
              <a:off x="7144560" y="5215267"/>
              <a:ext cx="1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3834A-105C-45FE-B666-496BCD620DA5}"/>
                </a:ext>
              </a:extLst>
            </p:cNvPr>
            <p:cNvSpPr txBox="1"/>
            <p:nvPr/>
          </p:nvSpPr>
          <p:spPr>
            <a:xfrm>
              <a:off x="7248169" y="5334477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58B5B50-F427-4D8F-8754-F80104EBE1E0}"/>
                </a:ext>
              </a:extLst>
            </p:cNvPr>
            <p:cNvCxnSpPr>
              <a:cxnSpLocks/>
              <a:stCxn id="74" idx="2"/>
              <a:endCxn id="76" idx="5"/>
            </p:cNvCxnSpPr>
            <p:nvPr/>
          </p:nvCxnSpPr>
          <p:spPr>
            <a:xfrm flipH="1" flipV="1">
              <a:off x="7144561" y="5215267"/>
              <a:ext cx="652662" cy="6108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C522EB4-D54E-4C83-B041-EDA9052C0EE5}"/>
                </a:ext>
              </a:extLst>
            </p:cNvPr>
            <p:cNvSpPr txBox="1"/>
            <p:nvPr/>
          </p:nvSpPr>
          <p:spPr>
            <a:xfrm>
              <a:off x="7576642" y="529062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4063BEE-897E-48E1-AA71-D0477F67C13D}"/>
                </a:ext>
              </a:extLst>
            </p:cNvPr>
            <p:cNvCxnSpPr>
              <a:cxnSpLocks/>
              <a:stCxn id="76" idx="6"/>
              <a:endCxn id="74" idx="1"/>
            </p:cNvCxnSpPr>
            <p:nvPr/>
          </p:nvCxnSpPr>
          <p:spPr>
            <a:xfrm>
              <a:off x="7178701" y="5122669"/>
              <a:ext cx="652662" cy="61080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1E2EBDE-2E7D-4163-AF5D-2EAD978AC36C}"/>
                </a:ext>
              </a:extLst>
            </p:cNvPr>
            <p:cNvSpPr txBox="1"/>
            <p:nvPr/>
          </p:nvSpPr>
          <p:spPr>
            <a:xfrm>
              <a:off x="7497428" y="6011273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5FC5444-CEFC-4FBF-831C-730BA7DE2D6C}"/>
                </a:ext>
              </a:extLst>
            </p:cNvPr>
            <p:cNvSpPr txBox="1"/>
            <p:nvPr/>
          </p:nvSpPr>
          <p:spPr>
            <a:xfrm>
              <a:off x="6152466" y="5494322"/>
              <a:ext cx="23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A0749464-2D27-4505-9CFE-E018AD7E7C85}"/>
                </a:ext>
              </a:extLst>
            </p:cNvPr>
            <p:cNvCxnSpPr>
              <a:cxnSpLocks/>
              <a:stCxn id="76" idx="3"/>
              <a:endCxn id="77" idx="7"/>
            </p:cNvCxnSpPr>
            <p:nvPr/>
          </p:nvCxnSpPr>
          <p:spPr>
            <a:xfrm flipH="1">
              <a:off x="5843248" y="5215267"/>
              <a:ext cx="1136468" cy="108114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DAF9991-B8AB-4D6A-9E8F-C6E19C18A9F6}"/>
              </a:ext>
            </a:extLst>
          </p:cNvPr>
          <p:cNvGrpSpPr/>
          <p:nvPr/>
        </p:nvGrpSpPr>
        <p:grpSpPr>
          <a:xfrm>
            <a:off x="8640259" y="5021389"/>
            <a:ext cx="3042458" cy="1594250"/>
            <a:chOff x="8748937" y="4858839"/>
            <a:chExt cx="3042458" cy="159425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4EDCCF8-B77C-40CF-8238-7AE9642E60D3}"/>
                </a:ext>
              </a:extLst>
            </p:cNvPr>
            <p:cNvSpPr/>
            <p:nvPr/>
          </p:nvSpPr>
          <p:spPr bwMode="auto">
            <a:xfrm>
              <a:off x="8748937" y="552067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8186E7B-1FAE-44B9-AF84-7C1AB2B83DBF}"/>
                </a:ext>
              </a:extLst>
            </p:cNvPr>
            <p:cNvSpPr/>
            <p:nvPr/>
          </p:nvSpPr>
          <p:spPr bwMode="auto">
            <a:xfrm>
              <a:off x="11558270" y="552067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4FA7B0B-DEBA-4C0D-A955-775986C79C61}"/>
                </a:ext>
              </a:extLst>
            </p:cNvPr>
            <p:cNvSpPr/>
            <p:nvPr/>
          </p:nvSpPr>
          <p:spPr bwMode="auto">
            <a:xfrm>
              <a:off x="10747566" y="6191179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8FDC68D-DAF5-4AC2-A337-6B3894F459CD}"/>
                </a:ext>
              </a:extLst>
            </p:cNvPr>
            <p:cNvSpPr/>
            <p:nvPr/>
          </p:nvSpPr>
          <p:spPr bwMode="auto">
            <a:xfrm>
              <a:off x="10747567" y="4914208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09F9003-943B-4A51-8825-AB1196513307}"/>
                </a:ext>
              </a:extLst>
            </p:cNvPr>
            <p:cNvSpPr/>
            <p:nvPr/>
          </p:nvSpPr>
          <p:spPr bwMode="auto">
            <a:xfrm>
              <a:off x="9557247" y="6191180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416B87-513A-45B7-832F-7175C820B945}"/>
                </a:ext>
              </a:extLst>
            </p:cNvPr>
            <p:cNvSpPr/>
            <p:nvPr/>
          </p:nvSpPr>
          <p:spPr bwMode="auto">
            <a:xfrm>
              <a:off x="9563202" y="4914209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08154DE-B352-4666-98BD-26F06CB2F481}"/>
                </a:ext>
              </a:extLst>
            </p:cNvPr>
            <p:cNvSpPr txBox="1"/>
            <p:nvPr/>
          </p:nvSpPr>
          <p:spPr>
            <a:xfrm>
              <a:off x="9040086" y="5697114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FF43DE2-58EA-482E-BC74-61F0DE9AA6B6}"/>
                </a:ext>
              </a:extLst>
            </p:cNvPr>
            <p:cNvSpPr txBox="1"/>
            <p:nvPr/>
          </p:nvSpPr>
          <p:spPr>
            <a:xfrm>
              <a:off x="9387325" y="542964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2171AD3-AE72-4614-BABA-8A6238735486}"/>
                </a:ext>
              </a:extLst>
            </p:cNvPr>
            <p:cNvCxnSpPr>
              <a:cxnSpLocks/>
              <a:stCxn id="108" idx="2"/>
              <a:endCxn id="104" idx="5"/>
            </p:cNvCxnSpPr>
            <p:nvPr/>
          </p:nvCxnSpPr>
          <p:spPr>
            <a:xfrm flipH="1" flipV="1">
              <a:off x="8947922" y="5744226"/>
              <a:ext cx="609325" cy="5779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2375983-2708-48D6-ACA5-94591CA21F5E}"/>
                </a:ext>
              </a:extLst>
            </p:cNvPr>
            <p:cNvCxnSpPr>
              <a:cxnSpLocks/>
              <a:stCxn id="108" idx="1"/>
              <a:endCxn id="109" idx="3"/>
            </p:cNvCxnSpPr>
            <p:nvPr/>
          </p:nvCxnSpPr>
          <p:spPr>
            <a:xfrm flipV="1">
              <a:off x="9591387" y="5137762"/>
              <a:ext cx="5955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74C026C-4F42-44F4-AC5E-60A3A3AC8B5C}"/>
                </a:ext>
              </a:extLst>
            </p:cNvPr>
            <p:cNvCxnSpPr>
              <a:cxnSpLocks/>
              <a:stCxn id="109" idx="5"/>
              <a:endCxn id="107" idx="3"/>
            </p:cNvCxnSpPr>
            <p:nvPr/>
          </p:nvCxnSpPr>
          <p:spPr>
            <a:xfrm flipV="1">
              <a:off x="9762187" y="5137761"/>
              <a:ext cx="101952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3137B7D-1267-4B99-8D49-8ED0AA29DA7E}"/>
                </a:ext>
              </a:extLst>
            </p:cNvPr>
            <p:cNvCxnSpPr>
              <a:cxnSpLocks/>
              <a:stCxn id="105" idx="3"/>
              <a:endCxn id="106" idx="6"/>
            </p:cNvCxnSpPr>
            <p:nvPr/>
          </p:nvCxnSpPr>
          <p:spPr>
            <a:xfrm flipH="1">
              <a:off x="10980691" y="5744225"/>
              <a:ext cx="611719" cy="5779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7F502B3-E816-4C7F-952B-68DAF122DD39}"/>
                </a:ext>
              </a:extLst>
            </p:cNvPr>
            <p:cNvSpPr txBox="1"/>
            <p:nvPr/>
          </p:nvSpPr>
          <p:spPr>
            <a:xfrm>
              <a:off x="9690385" y="542964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764820F3-C3E8-46C1-8040-0ED3007A29CF}"/>
                </a:ext>
              </a:extLst>
            </p:cNvPr>
            <p:cNvCxnSpPr>
              <a:cxnSpLocks/>
              <a:stCxn id="109" idx="5"/>
              <a:endCxn id="108" idx="7"/>
            </p:cNvCxnSpPr>
            <p:nvPr/>
          </p:nvCxnSpPr>
          <p:spPr>
            <a:xfrm flipH="1">
              <a:off x="9756232" y="5137762"/>
              <a:ext cx="5955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0C009D9-7C87-4A9E-BF9C-380F0DDAA8DA}"/>
                </a:ext>
              </a:extLst>
            </p:cNvPr>
            <p:cNvCxnSpPr>
              <a:cxnSpLocks/>
              <a:stCxn id="107" idx="1"/>
              <a:endCxn id="109" idx="7"/>
            </p:cNvCxnSpPr>
            <p:nvPr/>
          </p:nvCxnSpPr>
          <p:spPr>
            <a:xfrm flipH="1">
              <a:off x="9762187" y="4952564"/>
              <a:ext cx="1019520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060723-41F6-4779-AA70-1FD815AFDF45}"/>
                </a:ext>
              </a:extLst>
            </p:cNvPr>
            <p:cNvSpPr txBox="1"/>
            <p:nvPr/>
          </p:nvSpPr>
          <p:spPr>
            <a:xfrm>
              <a:off x="9153215" y="516148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DBB3AC7-372D-45B9-AC46-9268B8173F5A}"/>
                </a:ext>
              </a:extLst>
            </p:cNvPr>
            <p:cNvCxnSpPr>
              <a:cxnSpLocks/>
              <a:stCxn id="104" idx="6"/>
              <a:endCxn id="109" idx="4"/>
            </p:cNvCxnSpPr>
            <p:nvPr/>
          </p:nvCxnSpPr>
          <p:spPr>
            <a:xfrm flipV="1">
              <a:off x="8982062" y="5176118"/>
              <a:ext cx="697703" cy="4755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ADCF9C8-9ABC-4796-AFAF-BD814ADDDF8F}"/>
                </a:ext>
              </a:extLst>
            </p:cNvPr>
            <p:cNvCxnSpPr>
              <a:cxnSpLocks/>
              <a:stCxn id="109" idx="2"/>
              <a:endCxn id="104" idx="0"/>
            </p:cNvCxnSpPr>
            <p:nvPr/>
          </p:nvCxnSpPr>
          <p:spPr>
            <a:xfrm flipH="1">
              <a:off x="8865500" y="5045164"/>
              <a:ext cx="697702" cy="4755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07333AB-BD79-434F-A433-B2D57A541C93}"/>
                </a:ext>
              </a:extLst>
            </p:cNvPr>
            <p:cNvSpPr txBox="1"/>
            <p:nvPr/>
          </p:nvSpPr>
          <p:spPr>
            <a:xfrm>
              <a:off x="9007189" y="496035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FE114AC-CA48-4EFA-A1CE-E64DEAE4FB26}"/>
                </a:ext>
              </a:extLst>
            </p:cNvPr>
            <p:cNvCxnSpPr>
              <a:cxnSpLocks/>
              <a:stCxn id="106" idx="3"/>
              <a:endCxn id="108" idx="5"/>
            </p:cNvCxnSpPr>
            <p:nvPr/>
          </p:nvCxnSpPr>
          <p:spPr>
            <a:xfrm flipH="1">
              <a:off x="9756232" y="6414732"/>
              <a:ext cx="1025474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8A01C28-4239-4ABF-95F6-E40DBAB8C5CE}"/>
                </a:ext>
              </a:extLst>
            </p:cNvPr>
            <p:cNvSpPr txBox="1"/>
            <p:nvPr/>
          </p:nvSpPr>
          <p:spPr>
            <a:xfrm>
              <a:off x="10146496" y="6078799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1C2EFE1-47A2-434F-8955-D52D72A3BDAD}"/>
                </a:ext>
              </a:extLst>
            </p:cNvPr>
            <p:cNvSpPr txBox="1"/>
            <p:nvPr/>
          </p:nvSpPr>
          <p:spPr>
            <a:xfrm>
              <a:off x="10645966" y="5463755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698D0EC-C4BF-44E2-A768-4718A79906D9}"/>
                </a:ext>
              </a:extLst>
            </p:cNvPr>
            <p:cNvCxnSpPr>
              <a:cxnSpLocks/>
              <a:stCxn id="106" idx="1"/>
              <a:endCxn id="107" idx="3"/>
            </p:cNvCxnSpPr>
            <p:nvPr/>
          </p:nvCxnSpPr>
          <p:spPr>
            <a:xfrm flipV="1">
              <a:off x="10781706" y="5137761"/>
              <a:ext cx="1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238A1F8-9A4D-4B4F-B903-F7350EE3D07D}"/>
                </a:ext>
              </a:extLst>
            </p:cNvPr>
            <p:cNvSpPr txBox="1"/>
            <p:nvPr/>
          </p:nvSpPr>
          <p:spPr>
            <a:xfrm>
              <a:off x="10880786" y="5463755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FA721D2-D6F3-4942-9313-52691FCA7BAD}"/>
                </a:ext>
              </a:extLst>
            </p:cNvPr>
            <p:cNvCxnSpPr>
              <a:cxnSpLocks/>
              <a:stCxn id="107" idx="5"/>
              <a:endCxn id="106" idx="7"/>
            </p:cNvCxnSpPr>
            <p:nvPr/>
          </p:nvCxnSpPr>
          <p:spPr>
            <a:xfrm flipH="1">
              <a:off x="10946551" y="5137761"/>
              <a:ext cx="1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6C0C38-FD0E-4B83-9CEC-BD59FE8D18A5}"/>
                </a:ext>
              </a:extLst>
            </p:cNvPr>
            <p:cNvSpPr txBox="1"/>
            <p:nvPr/>
          </p:nvSpPr>
          <p:spPr>
            <a:xfrm>
              <a:off x="11050160" y="5269212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176E789-6420-457A-899C-BEA22B3DE732}"/>
                </a:ext>
              </a:extLst>
            </p:cNvPr>
            <p:cNvCxnSpPr>
              <a:cxnSpLocks/>
              <a:stCxn id="105" idx="2"/>
              <a:endCxn id="107" idx="5"/>
            </p:cNvCxnSpPr>
            <p:nvPr/>
          </p:nvCxnSpPr>
          <p:spPr>
            <a:xfrm flipH="1" flipV="1">
              <a:off x="10946552" y="5137761"/>
              <a:ext cx="611718" cy="513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78B9EC0-F784-4B47-97D3-10D3193484B0}"/>
                </a:ext>
              </a:extLst>
            </p:cNvPr>
            <p:cNvSpPr txBox="1"/>
            <p:nvPr/>
          </p:nvSpPr>
          <p:spPr>
            <a:xfrm>
              <a:off x="11378633" y="5116180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6E1E63D-85CC-434C-BBBF-70F80EA1445A}"/>
                </a:ext>
              </a:extLst>
            </p:cNvPr>
            <p:cNvCxnSpPr>
              <a:cxnSpLocks/>
              <a:stCxn id="107" idx="6"/>
              <a:endCxn id="105" idx="1"/>
            </p:cNvCxnSpPr>
            <p:nvPr/>
          </p:nvCxnSpPr>
          <p:spPr>
            <a:xfrm>
              <a:off x="10980692" y="5045163"/>
              <a:ext cx="611718" cy="51386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79810B4-2A56-40F4-B1DB-D99FF586708F}"/>
                </a:ext>
              </a:extLst>
            </p:cNvPr>
            <p:cNvSpPr txBox="1"/>
            <p:nvPr/>
          </p:nvSpPr>
          <p:spPr>
            <a:xfrm>
              <a:off x="11269588" y="58368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F98D6C4-32ED-45FF-B4FC-C1D460B78D7C}"/>
                </a:ext>
              </a:extLst>
            </p:cNvPr>
            <p:cNvCxnSpPr>
              <a:cxnSpLocks/>
              <a:stCxn id="104" idx="4"/>
              <a:endCxn id="108" idx="3"/>
            </p:cNvCxnSpPr>
            <p:nvPr/>
          </p:nvCxnSpPr>
          <p:spPr>
            <a:xfrm>
              <a:off x="8865500" y="5782582"/>
              <a:ext cx="725887" cy="6321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B3CF9F2-04BD-4A41-834F-A785FB54A982}"/>
                </a:ext>
              </a:extLst>
            </p:cNvPr>
            <p:cNvSpPr txBox="1"/>
            <p:nvPr/>
          </p:nvSpPr>
          <p:spPr>
            <a:xfrm>
              <a:off x="8872669" y="601430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E95250-EAD2-42D6-A7D1-05B1AA5BFFF7}"/>
                </a:ext>
              </a:extLst>
            </p:cNvPr>
            <p:cNvSpPr txBox="1"/>
            <p:nvPr/>
          </p:nvSpPr>
          <p:spPr>
            <a:xfrm>
              <a:off x="10089278" y="5091885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5F9A36C-C9E3-43D3-9478-8D0FB7EF827B}"/>
                </a:ext>
              </a:extLst>
            </p:cNvPr>
            <p:cNvSpPr txBox="1"/>
            <p:nvPr/>
          </p:nvSpPr>
          <p:spPr>
            <a:xfrm>
              <a:off x="10053972" y="4858839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3211B02-77C4-4B64-B478-F952D348AE17}"/>
                </a:ext>
              </a:extLst>
            </p:cNvPr>
            <p:cNvSpPr txBox="1"/>
            <p:nvPr/>
          </p:nvSpPr>
          <p:spPr>
            <a:xfrm>
              <a:off x="10002739" y="5496978"/>
              <a:ext cx="23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411EFE6A-7028-4826-BBEC-1D2ACCC876FC}"/>
                </a:ext>
              </a:extLst>
            </p:cNvPr>
            <p:cNvCxnSpPr>
              <a:cxnSpLocks/>
              <a:stCxn id="107" idx="3"/>
              <a:endCxn id="108" idx="7"/>
            </p:cNvCxnSpPr>
            <p:nvPr/>
          </p:nvCxnSpPr>
          <p:spPr>
            <a:xfrm flipH="1">
              <a:off x="9756232" y="5137761"/>
              <a:ext cx="1025475" cy="10917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E608700-3AB5-4D13-95BC-D158877E01D1}"/>
              </a:ext>
            </a:extLst>
          </p:cNvPr>
          <p:cNvSpPr/>
          <p:nvPr/>
        </p:nvSpPr>
        <p:spPr>
          <a:xfrm>
            <a:off x="5870971" y="6127961"/>
            <a:ext cx="2448718" cy="544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yellow edge can be used only from d to a</a:t>
            </a:r>
          </a:p>
        </p:txBody>
      </p:sp>
      <p:sp>
        <p:nvSpPr>
          <p:cNvPr id="149" name="Callout: Left Arrow 148">
            <a:extLst>
              <a:ext uri="{FF2B5EF4-FFF2-40B4-BE49-F238E27FC236}">
                <a16:creationId xmlns:a16="http://schemas.microsoft.com/office/drawing/2014/main" id="{4296C9A0-291F-4A6F-BD5A-ABD3B9F9DBEC}"/>
              </a:ext>
            </a:extLst>
          </p:cNvPr>
          <p:cNvSpPr/>
          <p:nvPr/>
        </p:nvSpPr>
        <p:spPr>
          <a:xfrm flipH="1">
            <a:off x="100981" y="4444597"/>
            <a:ext cx="1952530" cy="1022351"/>
          </a:xfrm>
          <a:prstGeom prst="leftArrowCallout">
            <a:avLst>
              <a:gd name="adj1" fmla="val 5367"/>
              <a:gd name="adj2" fmla="val 11482"/>
              <a:gd name="adj3" fmla="val 15552"/>
              <a:gd name="adj4" fmla="val 82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d-MPs that use that edge</a:t>
            </a:r>
            <a:r>
              <a:rPr lang="mk-MK" dirty="0"/>
              <a:t> </a:t>
            </a:r>
            <a:r>
              <a:rPr lang="en-US" dirty="0"/>
              <a:t> </a:t>
            </a: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311A431-DD6F-4E38-AA5B-02CDA6C0A544}"/>
              </a:ext>
            </a:extLst>
          </p:cNvPr>
          <p:cNvSpPr/>
          <p:nvPr/>
        </p:nvSpPr>
        <p:spPr>
          <a:xfrm>
            <a:off x="117578" y="5799690"/>
            <a:ext cx="1600353" cy="95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Cycles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mk-MK" dirty="0"/>
              <a:t> </a:t>
            </a:r>
            <a:r>
              <a:rPr lang="en-US" dirty="0"/>
              <a:t>do not consist that edge</a:t>
            </a:r>
          </a:p>
        </p:txBody>
      </p:sp>
    </p:spTree>
    <p:extLst>
      <p:ext uri="{BB962C8B-B14F-4D97-AF65-F5344CB8AC3E}">
        <p14:creationId xmlns:p14="http://schemas.microsoft.com/office/powerpoint/2010/main" val="15668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animBg="1"/>
      <p:bldP spid="148" grpId="0" animBg="1"/>
      <p:bldP spid="149" grpId="0" animBg="1"/>
      <p:bldP spid="1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24F2-2972-49FD-8C46-08FED5D0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graph strategy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60247-8CAD-437B-8A2A-10AA99FFE149}"/>
              </a:ext>
            </a:extLst>
          </p:cNvPr>
          <p:cNvSpPr/>
          <p:nvPr/>
        </p:nvSpPr>
        <p:spPr bwMode="auto">
          <a:xfrm>
            <a:off x="4488419" y="296507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5083C-37DC-4EAA-B679-F1C4BC2C1644}"/>
              </a:ext>
            </a:extLst>
          </p:cNvPr>
          <p:cNvSpPr/>
          <p:nvPr/>
        </p:nvSpPr>
        <p:spPr bwMode="auto">
          <a:xfrm>
            <a:off x="7679896" y="296507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2ECDA4-791B-431E-BA03-2BAFA9365719}"/>
              </a:ext>
            </a:extLst>
          </p:cNvPr>
          <p:cNvSpPr/>
          <p:nvPr/>
        </p:nvSpPr>
        <p:spPr bwMode="auto">
          <a:xfrm>
            <a:off x="6828248" y="377005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D9922A-B322-4F44-A78A-0968B4990687}"/>
              </a:ext>
            </a:extLst>
          </p:cNvPr>
          <p:cNvSpPr/>
          <p:nvPr/>
        </p:nvSpPr>
        <p:spPr bwMode="auto">
          <a:xfrm>
            <a:off x="6828249" y="204651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B3BB41-C969-4A02-B984-457191D70BB1}"/>
              </a:ext>
            </a:extLst>
          </p:cNvPr>
          <p:cNvSpPr/>
          <p:nvPr/>
        </p:nvSpPr>
        <p:spPr bwMode="auto">
          <a:xfrm>
            <a:off x="5405913" y="377005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A971E-8DD6-42E0-ABC8-5E0CE7ADD11A}"/>
              </a:ext>
            </a:extLst>
          </p:cNvPr>
          <p:cNvSpPr/>
          <p:nvPr/>
        </p:nvSpPr>
        <p:spPr bwMode="auto">
          <a:xfrm>
            <a:off x="5411868" y="204651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08B7E-4666-417C-B41F-67C269C32BFC}"/>
              </a:ext>
            </a:extLst>
          </p:cNvPr>
          <p:cNvSpPr txBox="1"/>
          <p:nvPr/>
        </p:nvSpPr>
        <p:spPr>
          <a:xfrm>
            <a:off x="6000517" y="2802604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97660-8982-4A2A-A80C-B1F3C8B0A7E9}"/>
              </a:ext>
            </a:extLst>
          </p:cNvPr>
          <p:cNvSpPr txBox="1"/>
          <p:nvPr/>
        </p:nvSpPr>
        <p:spPr>
          <a:xfrm>
            <a:off x="6115278" y="2221811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E7D4B-A2B0-4B37-9CE3-F48F8377C235}"/>
              </a:ext>
            </a:extLst>
          </p:cNvPr>
          <p:cNvSpPr txBox="1"/>
          <p:nvPr/>
        </p:nvSpPr>
        <p:spPr>
          <a:xfrm>
            <a:off x="4604981" y="3436863"/>
            <a:ext cx="29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6C3AE5-97F3-4F9F-A5F2-34EC3F5A0875}"/>
              </a:ext>
            </a:extLst>
          </p:cNvPr>
          <p:cNvSpPr txBox="1"/>
          <p:nvPr/>
        </p:nvSpPr>
        <p:spPr>
          <a:xfrm>
            <a:off x="5235991" y="2874048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FE1A40-5162-487B-9B45-32B3926EEEA8}"/>
              </a:ext>
            </a:extLst>
          </p:cNvPr>
          <p:cNvCxnSpPr>
            <a:cxnSpLocks/>
            <a:stCxn id="8" idx="2"/>
            <a:endCxn id="4" idx="5"/>
          </p:cNvCxnSpPr>
          <p:nvPr/>
        </p:nvCxnSpPr>
        <p:spPr>
          <a:xfrm flipH="1" flipV="1">
            <a:off x="4687404" y="3188630"/>
            <a:ext cx="718509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01D008-1C3A-4290-BE49-9F7F4A813B7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V="1">
            <a:off x="5440053" y="2270071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CDF77-4AE4-4A9A-A890-C32591B4CCDC}"/>
              </a:ext>
            </a:extLst>
          </p:cNvPr>
          <p:cNvCxnSpPr>
            <a:cxnSpLocks/>
            <a:stCxn id="9" idx="5"/>
            <a:endCxn id="7" idx="3"/>
          </p:cNvCxnSpPr>
          <p:nvPr/>
        </p:nvCxnSpPr>
        <p:spPr>
          <a:xfrm flipV="1">
            <a:off x="5610853" y="2270070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F00C1-2B4D-4621-9021-D833C8BDCFB2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061373" y="3188629"/>
            <a:ext cx="652663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89C23B-D16D-4874-BE0D-047C6F14F90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5604898" y="2270070"/>
            <a:ext cx="1257491" cy="15383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38630B-22E8-4049-BC6E-1345C2AF4381}"/>
              </a:ext>
            </a:extLst>
          </p:cNvPr>
          <p:cNvSpPr txBox="1"/>
          <p:nvPr/>
        </p:nvSpPr>
        <p:spPr>
          <a:xfrm>
            <a:off x="5539051" y="2874048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D77D99-A007-4D6A-9515-7723943532BE}"/>
              </a:ext>
            </a:extLst>
          </p:cNvPr>
          <p:cNvCxnSpPr>
            <a:cxnSpLocks/>
            <a:stCxn id="9" idx="5"/>
            <a:endCxn id="8" idx="7"/>
          </p:cNvCxnSpPr>
          <p:nvPr/>
        </p:nvCxnSpPr>
        <p:spPr>
          <a:xfrm flipH="1">
            <a:off x="5604898" y="2270071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62986-FBA1-47E9-BC17-27CFBFFA7796}"/>
              </a:ext>
            </a:extLst>
          </p:cNvPr>
          <p:cNvCxnSpPr>
            <a:cxnSpLocks/>
            <a:stCxn id="7" idx="1"/>
            <a:endCxn id="9" idx="7"/>
          </p:cNvCxnSpPr>
          <p:nvPr/>
        </p:nvCxnSpPr>
        <p:spPr>
          <a:xfrm flipH="1">
            <a:off x="5610853" y="2084873"/>
            <a:ext cx="1251536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0403D4-056B-4D04-B236-8E1D74297FE7}"/>
              </a:ext>
            </a:extLst>
          </p:cNvPr>
          <p:cNvSpPr txBox="1"/>
          <p:nvPr/>
        </p:nvSpPr>
        <p:spPr>
          <a:xfrm>
            <a:off x="6062808" y="1760177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F54E38-4565-427F-808D-E967E4ECF867}"/>
              </a:ext>
            </a:extLst>
          </p:cNvPr>
          <p:cNvSpPr txBox="1"/>
          <p:nvPr/>
        </p:nvSpPr>
        <p:spPr>
          <a:xfrm>
            <a:off x="5001881" y="2605891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CB7DEF-22CC-4336-86D9-FA8E4739FAD1}"/>
              </a:ext>
            </a:extLst>
          </p:cNvPr>
          <p:cNvCxnSpPr>
            <a:cxnSpLocks/>
            <a:stCxn id="4" idx="6"/>
            <a:endCxn id="9" idx="4"/>
          </p:cNvCxnSpPr>
          <p:nvPr/>
        </p:nvCxnSpPr>
        <p:spPr>
          <a:xfrm flipV="1">
            <a:off x="4721544" y="2308427"/>
            <a:ext cx="806887" cy="787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1C635A-847B-4363-A8B4-396F888C61D4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4604982" y="2177473"/>
            <a:ext cx="806886" cy="7876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C87F14-CCE6-4016-8BBD-E3153DDDDFE9}"/>
              </a:ext>
            </a:extLst>
          </p:cNvPr>
          <p:cNvSpPr txBox="1"/>
          <p:nvPr/>
        </p:nvSpPr>
        <p:spPr>
          <a:xfrm>
            <a:off x="4730471" y="2296379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C551E-0B6E-4AB5-9435-A866B11F964F}"/>
              </a:ext>
            </a:extLst>
          </p:cNvPr>
          <p:cNvCxnSpPr>
            <a:cxnSpLocks/>
            <a:stCxn id="6" idx="3"/>
            <a:endCxn id="8" idx="5"/>
          </p:cNvCxnSpPr>
          <p:nvPr/>
        </p:nvCxnSpPr>
        <p:spPr>
          <a:xfrm flipH="1">
            <a:off x="5604898" y="3993606"/>
            <a:ext cx="125749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94760F-0E42-4607-8A2F-3DEE0090EFD8}"/>
              </a:ext>
            </a:extLst>
          </p:cNvPr>
          <p:cNvSpPr txBox="1"/>
          <p:nvPr/>
        </p:nvSpPr>
        <p:spPr>
          <a:xfrm>
            <a:off x="6090698" y="3657673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F61421-AF8A-4609-9EC5-A1980475C0ED}"/>
              </a:ext>
            </a:extLst>
          </p:cNvPr>
          <p:cNvSpPr txBox="1"/>
          <p:nvPr/>
        </p:nvSpPr>
        <p:spPr>
          <a:xfrm>
            <a:off x="6658408" y="2908159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B5F38E-648B-404C-9957-DDFBBE1A4AD9}"/>
              </a:ext>
            </a:extLst>
          </p:cNvPr>
          <p:cNvCxnSpPr>
            <a:cxnSpLocks/>
          </p:cNvCxnSpPr>
          <p:nvPr/>
        </p:nvCxnSpPr>
        <p:spPr>
          <a:xfrm flipV="1">
            <a:off x="6862470" y="2304182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10D1F1-AEA0-4E01-B833-784BE55CC017}"/>
              </a:ext>
            </a:extLst>
          </p:cNvPr>
          <p:cNvSpPr txBox="1"/>
          <p:nvPr/>
        </p:nvSpPr>
        <p:spPr>
          <a:xfrm>
            <a:off x="6961468" y="2908159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60FA1-43BD-4B28-92A7-DDBFB0FCBCBD}"/>
              </a:ext>
            </a:extLst>
          </p:cNvPr>
          <p:cNvCxnSpPr>
            <a:cxnSpLocks/>
          </p:cNvCxnSpPr>
          <p:nvPr/>
        </p:nvCxnSpPr>
        <p:spPr>
          <a:xfrm flipH="1">
            <a:off x="7027315" y="2304182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E626984-7518-49CF-9228-9145C6162B53}"/>
              </a:ext>
            </a:extLst>
          </p:cNvPr>
          <p:cNvSpPr txBox="1"/>
          <p:nvPr/>
        </p:nvSpPr>
        <p:spPr>
          <a:xfrm>
            <a:off x="7130842" y="2604432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006450-0344-44C6-AACB-081ADFADEADD}"/>
              </a:ext>
            </a:extLst>
          </p:cNvPr>
          <p:cNvCxnSpPr>
            <a:cxnSpLocks/>
            <a:stCxn id="5" idx="2"/>
            <a:endCxn id="7" idx="5"/>
          </p:cNvCxnSpPr>
          <p:nvPr/>
        </p:nvCxnSpPr>
        <p:spPr>
          <a:xfrm flipH="1" flipV="1">
            <a:off x="7027234" y="2270070"/>
            <a:ext cx="652662" cy="8259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5491EC-34C5-4348-AFAE-0582BBD1E358}"/>
              </a:ext>
            </a:extLst>
          </p:cNvPr>
          <p:cNvSpPr txBox="1"/>
          <p:nvPr/>
        </p:nvSpPr>
        <p:spPr>
          <a:xfrm>
            <a:off x="7459315" y="243956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37E852-1BC5-4A23-A2DB-6724430354FD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7061374" y="2177472"/>
            <a:ext cx="652662" cy="8259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8A4A6C-9A1E-4D79-B4A0-E2D59B96678A}"/>
              </a:ext>
            </a:extLst>
          </p:cNvPr>
          <p:cNvSpPr txBox="1"/>
          <p:nvPr/>
        </p:nvSpPr>
        <p:spPr>
          <a:xfrm>
            <a:off x="7350270" y="3415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4F565B-0B85-4B43-BCCA-2682E0602F7B}"/>
              </a:ext>
            </a:extLst>
          </p:cNvPr>
          <p:cNvSpPr txBox="1"/>
          <p:nvPr/>
        </p:nvSpPr>
        <p:spPr>
          <a:xfrm>
            <a:off x="334046" y="1960313"/>
            <a:ext cx="4124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Label the edges that are used in a starting d-MP (red edges)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 one of these edges – if it is possible take one that is used with all its capacity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all cycles that used that edge – all paths from its in node to its out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Construct new graphs…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FE592E0-E1ED-424B-9107-6841C6BC540B}"/>
              </a:ext>
            </a:extLst>
          </p:cNvPr>
          <p:cNvGrpSpPr/>
          <p:nvPr/>
        </p:nvGrpSpPr>
        <p:grpSpPr>
          <a:xfrm>
            <a:off x="1957046" y="4157014"/>
            <a:ext cx="3716799" cy="2319369"/>
            <a:chOff x="353038" y="4332516"/>
            <a:chExt cx="3716799" cy="231936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FC0534-0C9A-4750-BB1F-37740A8ED32F}"/>
                </a:ext>
              </a:extLst>
            </p:cNvPr>
            <p:cNvSpPr/>
            <p:nvPr/>
          </p:nvSpPr>
          <p:spPr bwMode="auto">
            <a:xfrm>
              <a:off x="353038" y="5336007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AC71AE-0B8D-4130-9A29-95963F1865F9}"/>
                </a:ext>
              </a:extLst>
            </p:cNvPr>
            <p:cNvSpPr/>
            <p:nvPr/>
          </p:nvSpPr>
          <p:spPr bwMode="auto">
            <a:xfrm>
              <a:off x="3221787" y="5336006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38D505D-0600-4540-8C97-D149D94E6D11}"/>
                </a:ext>
              </a:extLst>
            </p:cNvPr>
            <p:cNvSpPr/>
            <p:nvPr/>
          </p:nvSpPr>
          <p:spPr bwMode="auto">
            <a:xfrm>
              <a:off x="2450821" y="5912384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AFD55E-EA6E-4E8E-A5CF-89828F003F6F}"/>
                </a:ext>
              </a:extLst>
            </p:cNvPr>
            <p:cNvSpPr/>
            <p:nvPr/>
          </p:nvSpPr>
          <p:spPr bwMode="auto">
            <a:xfrm>
              <a:off x="2450822" y="461915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2778764-BA0E-41AF-B7A9-F5BAC278CE7F}"/>
                </a:ext>
              </a:extLst>
            </p:cNvPr>
            <p:cNvSpPr/>
            <p:nvPr/>
          </p:nvSpPr>
          <p:spPr bwMode="auto">
            <a:xfrm>
              <a:off x="1176403" y="5912385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37F238-6C93-473E-8646-8D831BC8FD69}"/>
                </a:ext>
              </a:extLst>
            </p:cNvPr>
            <p:cNvSpPr/>
            <p:nvPr/>
          </p:nvSpPr>
          <p:spPr bwMode="auto">
            <a:xfrm>
              <a:off x="1182358" y="461915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983252-3014-439B-B4C2-4FCAEF6A2B93}"/>
                </a:ext>
              </a:extLst>
            </p:cNvPr>
            <p:cNvSpPr txBox="1"/>
            <p:nvPr/>
          </p:nvSpPr>
          <p:spPr>
            <a:xfrm>
              <a:off x="1805086" y="479444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5F820D-1B30-433C-A7E4-8CC92C22AA09}"/>
                </a:ext>
              </a:extLst>
            </p:cNvPr>
            <p:cNvSpPr txBox="1"/>
            <p:nvPr/>
          </p:nvSpPr>
          <p:spPr>
            <a:xfrm>
              <a:off x="670335" y="5633848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95131A-97EC-484F-B51D-608E25E5FC0B}"/>
                </a:ext>
              </a:extLst>
            </p:cNvPr>
            <p:cNvSpPr txBox="1"/>
            <p:nvPr/>
          </p:nvSpPr>
          <p:spPr>
            <a:xfrm>
              <a:off x="1006481" y="5244978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109D38E-8A19-4664-B227-98154D485AA9}"/>
                </a:ext>
              </a:extLst>
            </p:cNvPr>
            <p:cNvCxnSpPr>
              <a:cxnSpLocks/>
              <a:stCxn id="43" idx="2"/>
              <a:endCxn id="39" idx="5"/>
            </p:cNvCxnSpPr>
            <p:nvPr/>
          </p:nvCxnSpPr>
          <p:spPr>
            <a:xfrm flipH="1" flipV="1">
              <a:off x="552023" y="5559560"/>
              <a:ext cx="624380" cy="4837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4FB692C-46AD-4A9B-B381-86DB19253FD6}"/>
                </a:ext>
              </a:extLst>
            </p:cNvPr>
            <p:cNvCxnSpPr>
              <a:cxnSpLocks/>
              <a:stCxn id="43" idx="1"/>
              <a:endCxn id="44" idx="3"/>
            </p:cNvCxnSpPr>
            <p:nvPr/>
          </p:nvCxnSpPr>
          <p:spPr>
            <a:xfrm flipV="1">
              <a:off x="1210543" y="4842706"/>
              <a:ext cx="5955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0527F91-0D77-40C0-BD28-7B105604CB2E}"/>
                </a:ext>
              </a:extLst>
            </p:cNvPr>
            <p:cNvCxnSpPr>
              <a:cxnSpLocks/>
              <a:stCxn id="44" idx="5"/>
              <a:endCxn id="42" idx="3"/>
            </p:cNvCxnSpPr>
            <p:nvPr/>
          </p:nvCxnSpPr>
          <p:spPr>
            <a:xfrm flipV="1">
              <a:off x="1381343" y="4842705"/>
              <a:ext cx="110361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AF744DC-B356-4801-90C6-C1D4BBB540BB}"/>
                </a:ext>
              </a:extLst>
            </p:cNvPr>
            <p:cNvCxnSpPr>
              <a:cxnSpLocks/>
              <a:stCxn id="40" idx="3"/>
              <a:endCxn id="41" idx="6"/>
            </p:cNvCxnSpPr>
            <p:nvPr/>
          </p:nvCxnSpPr>
          <p:spPr>
            <a:xfrm flipH="1">
              <a:off x="2683946" y="5559559"/>
              <a:ext cx="571981" cy="4837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99594E-5C25-4DE2-A457-1497621351F0}"/>
                </a:ext>
              </a:extLst>
            </p:cNvPr>
            <p:cNvSpPr txBox="1"/>
            <p:nvPr/>
          </p:nvSpPr>
          <p:spPr>
            <a:xfrm>
              <a:off x="1309541" y="5244978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CB6677-F0B4-4C80-9E78-1B0EF71E3D79}"/>
                </a:ext>
              </a:extLst>
            </p:cNvPr>
            <p:cNvCxnSpPr>
              <a:cxnSpLocks/>
              <a:stCxn id="44" idx="5"/>
              <a:endCxn id="43" idx="7"/>
            </p:cNvCxnSpPr>
            <p:nvPr/>
          </p:nvCxnSpPr>
          <p:spPr>
            <a:xfrm flipH="1">
              <a:off x="1375388" y="4842706"/>
              <a:ext cx="5955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F42C14D-5E05-4B71-8E37-B3783BE5841B}"/>
                </a:ext>
              </a:extLst>
            </p:cNvPr>
            <p:cNvCxnSpPr>
              <a:cxnSpLocks/>
              <a:stCxn id="42" idx="1"/>
              <a:endCxn id="44" idx="7"/>
            </p:cNvCxnSpPr>
            <p:nvPr/>
          </p:nvCxnSpPr>
          <p:spPr>
            <a:xfrm flipH="1">
              <a:off x="1381343" y="4657508"/>
              <a:ext cx="1103619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4A7EC0-39C2-4FF7-90AD-D166B79ED9F5}"/>
                </a:ext>
              </a:extLst>
            </p:cNvPr>
            <p:cNvSpPr txBox="1"/>
            <p:nvPr/>
          </p:nvSpPr>
          <p:spPr>
            <a:xfrm>
              <a:off x="1821305" y="433251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7ADFA1-436D-4474-AA9D-2E4FCD2AE6EE}"/>
                </a:ext>
              </a:extLst>
            </p:cNvPr>
            <p:cNvSpPr txBox="1"/>
            <p:nvPr/>
          </p:nvSpPr>
          <p:spPr>
            <a:xfrm>
              <a:off x="772371" y="4976821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58E8785-DDDA-4AB7-B526-2A2311CDC5E1}"/>
                </a:ext>
              </a:extLst>
            </p:cNvPr>
            <p:cNvCxnSpPr>
              <a:cxnSpLocks/>
              <a:stCxn id="39" idx="6"/>
              <a:endCxn id="44" idx="4"/>
            </p:cNvCxnSpPr>
            <p:nvPr/>
          </p:nvCxnSpPr>
          <p:spPr>
            <a:xfrm flipV="1">
              <a:off x="586163" y="4881062"/>
              <a:ext cx="712758" cy="5859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9D4D381-2445-46B2-9484-DE15E5906640}"/>
                </a:ext>
              </a:extLst>
            </p:cNvPr>
            <p:cNvCxnSpPr>
              <a:cxnSpLocks/>
              <a:stCxn id="44" idx="2"/>
              <a:endCxn id="39" idx="0"/>
            </p:cNvCxnSpPr>
            <p:nvPr/>
          </p:nvCxnSpPr>
          <p:spPr>
            <a:xfrm flipH="1">
              <a:off x="469601" y="4750108"/>
              <a:ext cx="712757" cy="5858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403B4A-C00E-4EFF-9502-2608F0CCA2BF}"/>
                </a:ext>
              </a:extLst>
            </p:cNvPr>
            <p:cNvSpPr txBox="1"/>
            <p:nvPr/>
          </p:nvSpPr>
          <p:spPr>
            <a:xfrm>
              <a:off x="500961" y="4788332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8A1E299-8929-4511-9CA7-04FD5810EB8C}"/>
                </a:ext>
              </a:extLst>
            </p:cNvPr>
            <p:cNvCxnSpPr>
              <a:cxnSpLocks/>
              <a:stCxn id="41" idx="3"/>
              <a:endCxn id="43" idx="5"/>
            </p:cNvCxnSpPr>
            <p:nvPr/>
          </p:nvCxnSpPr>
          <p:spPr>
            <a:xfrm flipH="1">
              <a:off x="1375388" y="6135937"/>
              <a:ext cx="1109573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3294BB-E455-401F-9B52-B1AF42A2DCB2}"/>
                </a:ext>
              </a:extLst>
            </p:cNvPr>
            <p:cNvSpPr txBox="1"/>
            <p:nvPr/>
          </p:nvSpPr>
          <p:spPr>
            <a:xfrm>
              <a:off x="1780506" y="5800004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5C53BF-5E34-443B-9836-D5014ECF6CC7}"/>
                </a:ext>
              </a:extLst>
            </p:cNvPr>
            <p:cNvSpPr txBox="1"/>
            <p:nvPr/>
          </p:nvSpPr>
          <p:spPr>
            <a:xfrm>
              <a:off x="2280981" y="527908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B94D21D-13AF-4AC7-81C5-EB7C39F89A09}"/>
                </a:ext>
              </a:extLst>
            </p:cNvPr>
            <p:cNvCxnSpPr>
              <a:cxnSpLocks/>
              <a:stCxn id="41" idx="1"/>
              <a:endCxn id="42" idx="3"/>
            </p:cNvCxnSpPr>
            <p:nvPr/>
          </p:nvCxnSpPr>
          <p:spPr>
            <a:xfrm flipV="1">
              <a:off x="2484961" y="4842705"/>
              <a:ext cx="1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4B783DA-14D3-402A-8AB6-62942B7C023B}"/>
                </a:ext>
              </a:extLst>
            </p:cNvPr>
            <p:cNvSpPr txBox="1"/>
            <p:nvPr/>
          </p:nvSpPr>
          <p:spPr>
            <a:xfrm>
              <a:off x="2584041" y="527908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70F2446-A093-40BE-B71B-F70426B19528}"/>
                </a:ext>
              </a:extLst>
            </p:cNvPr>
            <p:cNvCxnSpPr>
              <a:cxnSpLocks/>
              <a:stCxn id="42" idx="5"/>
              <a:endCxn id="41" idx="7"/>
            </p:cNvCxnSpPr>
            <p:nvPr/>
          </p:nvCxnSpPr>
          <p:spPr>
            <a:xfrm flipH="1">
              <a:off x="2649806" y="4842705"/>
              <a:ext cx="1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D6FE45-4D24-4724-BDF0-7F89393CE63E}"/>
                </a:ext>
              </a:extLst>
            </p:cNvPr>
            <p:cNvSpPr txBox="1"/>
            <p:nvPr/>
          </p:nvSpPr>
          <p:spPr>
            <a:xfrm>
              <a:off x="2753415" y="4975362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B985146-6F92-4566-8F45-93F99118E644}"/>
                </a:ext>
              </a:extLst>
            </p:cNvPr>
            <p:cNvCxnSpPr>
              <a:cxnSpLocks/>
              <a:stCxn id="40" idx="2"/>
              <a:endCxn id="42" idx="5"/>
            </p:cNvCxnSpPr>
            <p:nvPr/>
          </p:nvCxnSpPr>
          <p:spPr>
            <a:xfrm flipH="1" flipV="1">
              <a:off x="2649807" y="4842705"/>
              <a:ext cx="571980" cy="6242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C04C01-8052-4166-99BD-89F3221FD116}"/>
                </a:ext>
              </a:extLst>
            </p:cNvPr>
            <p:cNvSpPr txBox="1"/>
            <p:nvPr/>
          </p:nvSpPr>
          <p:spPr>
            <a:xfrm>
              <a:off x="3001206" y="493151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9ED01C8-73C2-4013-840D-3E2094F9904F}"/>
                </a:ext>
              </a:extLst>
            </p:cNvPr>
            <p:cNvCxnSpPr>
              <a:cxnSpLocks/>
              <a:stCxn id="42" idx="6"/>
              <a:endCxn id="40" idx="1"/>
            </p:cNvCxnSpPr>
            <p:nvPr/>
          </p:nvCxnSpPr>
          <p:spPr>
            <a:xfrm>
              <a:off x="2683947" y="4750107"/>
              <a:ext cx="571980" cy="62425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95121A-16D7-47FC-A8E7-763D0F11B1BF}"/>
                </a:ext>
              </a:extLst>
            </p:cNvPr>
            <p:cNvSpPr txBox="1"/>
            <p:nvPr/>
          </p:nvSpPr>
          <p:spPr>
            <a:xfrm>
              <a:off x="2972843" y="56521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3BC2ED-FE13-4EE9-940A-6851F6119770}"/>
                </a:ext>
              </a:extLst>
            </p:cNvPr>
            <p:cNvSpPr txBox="1"/>
            <p:nvPr/>
          </p:nvSpPr>
          <p:spPr>
            <a:xfrm>
              <a:off x="1348677" y="6282553"/>
              <a:ext cx="2721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f(a, d)=1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487FD65-AF89-4B06-AC87-328951DF9E28}"/>
              </a:ext>
            </a:extLst>
          </p:cNvPr>
          <p:cNvGrpSpPr/>
          <p:nvPr/>
        </p:nvGrpSpPr>
        <p:grpSpPr>
          <a:xfrm>
            <a:off x="8598077" y="3150087"/>
            <a:ext cx="3209450" cy="1799715"/>
            <a:chOff x="4820898" y="4720247"/>
            <a:chExt cx="3209450" cy="1799715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AEC770F-045F-4489-BD2B-E270A7080654}"/>
                </a:ext>
              </a:extLst>
            </p:cNvPr>
            <p:cNvSpPr txBox="1"/>
            <p:nvPr/>
          </p:nvSpPr>
          <p:spPr>
            <a:xfrm>
              <a:off x="6294915" y="472024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D212123-12CE-4DFB-BAED-EA3DEEF72232}"/>
                </a:ext>
              </a:extLst>
            </p:cNvPr>
            <p:cNvSpPr/>
            <p:nvPr/>
          </p:nvSpPr>
          <p:spPr bwMode="auto">
            <a:xfrm>
              <a:off x="4820898" y="569512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F711D3E-DD88-4638-95CA-826A3CF61C47}"/>
                </a:ext>
              </a:extLst>
            </p:cNvPr>
            <p:cNvSpPr/>
            <p:nvPr/>
          </p:nvSpPr>
          <p:spPr bwMode="auto">
            <a:xfrm>
              <a:off x="7797223" y="5695121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0FB30D-1588-4A43-BD47-05C9D95DBE40}"/>
                </a:ext>
              </a:extLst>
            </p:cNvPr>
            <p:cNvSpPr/>
            <p:nvPr/>
          </p:nvSpPr>
          <p:spPr bwMode="auto">
            <a:xfrm>
              <a:off x="6945575" y="625805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31086F7-5620-47C7-BCD1-AF25F81D0644}"/>
                </a:ext>
              </a:extLst>
            </p:cNvPr>
            <p:cNvSpPr/>
            <p:nvPr/>
          </p:nvSpPr>
          <p:spPr bwMode="auto">
            <a:xfrm>
              <a:off x="6945576" y="4991714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5CD9673-680E-4272-A72E-85CDD55CE831}"/>
                </a:ext>
              </a:extLst>
            </p:cNvPr>
            <p:cNvSpPr/>
            <p:nvPr/>
          </p:nvSpPr>
          <p:spPr bwMode="auto">
            <a:xfrm>
              <a:off x="5644263" y="625805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CF687A3-CC9B-413D-B450-96DE5B273E68}"/>
                </a:ext>
              </a:extLst>
            </p:cNvPr>
            <p:cNvSpPr/>
            <p:nvPr/>
          </p:nvSpPr>
          <p:spPr bwMode="auto">
            <a:xfrm>
              <a:off x="5650218" y="4991715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4177A4-5601-4B64-93F4-C13046EC44A3}"/>
                </a:ext>
              </a:extLst>
            </p:cNvPr>
            <p:cNvSpPr txBox="1"/>
            <p:nvPr/>
          </p:nvSpPr>
          <p:spPr>
            <a:xfrm>
              <a:off x="6232605" y="5072879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C79FCE-CD2F-4280-8526-38B1A311DEF5}"/>
                </a:ext>
              </a:extLst>
            </p:cNvPr>
            <p:cNvSpPr txBox="1"/>
            <p:nvPr/>
          </p:nvSpPr>
          <p:spPr>
            <a:xfrm>
              <a:off x="4937460" y="6032438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D4B3E6D-1280-4D4E-BD91-DF65BB8AF5A7}"/>
                </a:ext>
              </a:extLst>
            </p:cNvPr>
            <p:cNvSpPr txBox="1"/>
            <p:nvPr/>
          </p:nvSpPr>
          <p:spPr>
            <a:xfrm>
              <a:off x="5568470" y="5604093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42E3DCD-34B5-44C5-82C7-12191733A56F}"/>
                </a:ext>
              </a:extLst>
            </p:cNvPr>
            <p:cNvCxnSpPr>
              <a:cxnSpLocks/>
              <a:stCxn id="77" idx="2"/>
              <a:endCxn id="73" idx="5"/>
            </p:cNvCxnSpPr>
            <p:nvPr/>
          </p:nvCxnSpPr>
          <p:spPr>
            <a:xfrm flipH="1" flipV="1">
              <a:off x="5019883" y="5918675"/>
              <a:ext cx="624380" cy="47033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1AFE071-CBB9-49E6-8135-BF5F06CA43DC}"/>
                </a:ext>
              </a:extLst>
            </p:cNvPr>
            <p:cNvCxnSpPr>
              <a:cxnSpLocks/>
              <a:stCxn id="77" idx="1"/>
              <a:endCxn id="78" idx="3"/>
            </p:cNvCxnSpPr>
            <p:nvPr/>
          </p:nvCxnSpPr>
          <p:spPr>
            <a:xfrm flipV="1">
              <a:off x="5678403" y="5215268"/>
              <a:ext cx="5955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093FB09-9DDB-4A64-A8D3-9972F84543E7}"/>
                </a:ext>
              </a:extLst>
            </p:cNvPr>
            <p:cNvCxnSpPr>
              <a:cxnSpLocks/>
              <a:stCxn id="78" idx="5"/>
              <a:endCxn id="76" idx="3"/>
            </p:cNvCxnSpPr>
            <p:nvPr/>
          </p:nvCxnSpPr>
          <p:spPr>
            <a:xfrm flipV="1">
              <a:off x="5849203" y="5215267"/>
              <a:ext cx="113051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A3A1E89-B8AC-4460-BF6E-18A87A09F7E9}"/>
                </a:ext>
              </a:extLst>
            </p:cNvPr>
            <p:cNvCxnSpPr>
              <a:cxnSpLocks/>
              <a:stCxn id="74" idx="3"/>
              <a:endCxn id="75" idx="6"/>
            </p:cNvCxnSpPr>
            <p:nvPr/>
          </p:nvCxnSpPr>
          <p:spPr>
            <a:xfrm flipH="1">
              <a:off x="7178700" y="5918674"/>
              <a:ext cx="652663" cy="47033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6680F4-4762-4DEE-A6AD-41E2F093619E}"/>
                </a:ext>
              </a:extLst>
            </p:cNvPr>
            <p:cNvSpPr txBox="1"/>
            <p:nvPr/>
          </p:nvSpPr>
          <p:spPr>
            <a:xfrm>
              <a:off x="5777401" y="5604093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84AA110-57C2-4EFB-9535-70A8517E56D8}"/>
                </a:ext>
              </a:extLst>
            </p:cNvPr>
            <p:cNvCxnSpPr>
              <a:cxnSpLocks/>
              <a:stCxn id="78" idx="5"/>
              <a:endCxn id="77" idx="7"/>
            </p:cNvCxnSpPr>
            <p:nvPr/>
          </p:nvCxnSpPr>
          <p:spPr>
            <a:xfrm flipH="1">
              <a:off x="5843248" y="5215268"/>
              <a:ext cx="5955" cy="1081141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6FCF8FA-6740-40C8-9055-5D88566AD11D}"/>
                </a:ext>
              </a:extLst>
            </p:cNvPr>
            <p:cNvCxnSpPr>
              <a:cxnSpLocks/>
              <a:stCxn id="76" idx="1"/>
              <a:endCxn id="78" idx="7"/>
            </p:cNvCxnSpPr>
            <p:nvPr/>
          </p:nvCxnSpPr>
          <p:spPr>
            <a:xfrm flipH="1">
              <a:off x="5849203" y="5030070"/>
              <a:ext cx="1130513" cy="1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8B026DD-F514-4EDA-A9BE-75E49C3A1D8D}"/>
                </a:ext>
              </a:extLst>
            </p:cNvPr>
            <p:cNvSpPr txBox="1"/>
            <p:nvPr/>
          </p:nvSpPr>
          <p:spPr>
            <a:xfrm>
              <a:off x="5334360" y="533593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000B88F-2777-4372-B427-776E5EFC348A}"/>
                </a:ext>
              </a:extLst>
            </p:cNvPr>
            <p:cNvCxnSpPr>
              <a:cxnSpLocks/>
              <a:stCxn id="73" idx="6"/>
              <a:endCxn id="78" idx="4"/>
            </p:cNvCxnSpPr>
            <p:nvPr/>
          </p:nvCxnSpPr>
          <p:spPr>
            <a:xfrm flipV="1">
              <a:off x="5054023" y="5253624"/>
              <a:ext cx="712758" cy="5724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FBC008F-D982-4FB4-99A9-09F7B1F103F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4937461" y="5122670"/>
              <a:ext cx="712757" cy="57245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D1D1E22-43A5-41D1-9541-565487695746}"/>
                </a:ext>
              </a:extLst>
            </p:cNvPr>
            <p:cNvSpPr txBox="1"/>
            <p:nvPr/>
          </p:nvSpPr>
          <p:spPr>
            <a:xfrm>
              <a:off x="5062950" y="514744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A8222F-8775-4B02-8F83-8BF5991588EE}"/>
                </a:ext>
              </a:extLst>
            </p:cNvPr>
            <p:cNvCxnSpPr>
              <a:cxnSpLocks/>
              <a:stCxn id="75" idx="3"/>
              <a:endCxn id="77" idx="5"/>
            </p:cNvCxnSpPr>
            <p:nvPr/>
          </p:nvCxnSpPr>
          <p:spPr>
            <a:xfrm flipH="1">
              <a:off x="5843248" y="6481605"/>
              <a:ext cx="1136467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15E2BC9-C3E6-4CC1-BF6C-C18E8AC8DC3C}"/>
                </a:ext>
              </a:extLst>
            </p:cNvPr>
            <p:cNvSpPr txBox="1"/>
            <p:nvPr/>
          </p:nvSpPr>
          <p:spPr>
            <a:xfrm>
              <a:off x="6208025" y="6145672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5390F5C-CEE1-4E80-A836-A15D410D18C4}"/>
                </a:ext>
              </a:extLst>
            </p:cNvPr>
            <p:cNvSpPr txBox="1"/>
            <p:nvPr/>
          </p:nvSpPr>
          <p:spPr>
            <a:xfrm>
              <a:off x="6775735" y="563820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1A5B244-37D9-489D-AF45-A97863D0A17D}"/>
                </a:ext>
              </a:extLst>
            </p:cNvPr>
            <p:cNvCxnSpPr>
              <a:cxnSpLocks/>
              <a:stCxn id="75" idx="1"/>
              <a:endCxn id="76" idx="3"/>
            </p:cNvCxnSpPr>
            <p:nvPr/>
          </p:nvCxnSpPr>
          <p:spPr>
            <a:xfrm flipV="1">
              <a:off x="6979715" y="5215267"/>
              <a:ext cx="1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35CF4B1-C99B-41B2-8778-0D91458EBAB0}"/>
                </a:ext>
              </a:extLst>
            </p:cNvPr>
            <p:cNvSpPr txBox="1"/>
            <p:nvPr/>
          </p:nvSpPr>
          <p:spPr>
            <a:xfrm>
              <a:off x="7078795" y="563820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6D528B0-A451-4073-8990-36FC02E7FA2E}"/>
                </a:ext>
              </a:extLst>
            </p:cNvPr>
            <p:cNvCxnSpPr>
              <a:cxnSpLocks/>
              <a:stCxn id="76" idx="5"/>
              <a:endCxn id="75" idx="7"/>
            </p:cNvCxnSpPr>
            <p:nvPr/>
          </p:nvCxnSpPr>
          <p:spPr>
            <a:xfrm flipH="1">
              <a:off x="7144560" y="5215267"/>
              <a:ext cx="1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3834A-105C-45FE-B666-496BCD620DA5}"/>
                </a:ext>
              </a:extLst>
            </p:cNvPr>
            <p:cNvSpPr txBox="1"/>
            <p:nvPr/>
          </p:nvSpPr>
          <p:spPr>
            <a:xfrm>
              <a:off x="7248169" y="5334477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58B5B50-F427-4D8F-8754-F80104EBE1E0}"/>
                </a:ext>
              </a:extLst>
            </p:cNvPr>
            <p:cNvCxnSpPr>
              <a:cxnSpLocks/>
              <a:stCxn id="74" idx="2"/>
              <a:endCxn id="76" idx="5"/>
            </p:cNvCxnSpPr>
            <p:nvPr/>
          </p:nvCxnSpPr>
          <p:spPr>
            <a:xfrm flipH="1" flipV="1">
              <a:off x="7144561" y="5215267"/>
              <a:ext cx="652662" cy="6108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C522EB4-D54E-4C83-B041-EDA9052C0EE5}"/>
                </a:ext>
              </a:extLst>
            </p:cNvPr>
            <p:cNvSpPr txBox="1"/>
            <p:nvPr/>
          </p:nvSpPr>
          <p:spPr>
            <a:xfrm>
              <a:off x="7576642" y="529062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4063BEE-897E-48E1-AA71-D0477F67C13D}"/>
                </a:ext>
              </a:extLst>
            </p:cNvPr>
            <p:cNvCxnSpPr>
              <a:cxnSpLocks/>
              <a:stCxn id="76" idx="6"/>
              <a:endCxn id="74" idx="1"/>
            </p:cNvCxnSpPr>
            <p:nvPr/>
          </p:nvCxnSpPr>
          <p:spPr>
            <a:xfrm>
              <a:off x="7178701" y="5122669"/>
              <a:ext cx="652662" cy="61080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1E2EBDE-2E7D-4163-AF5D-2EAD978AC36C}"/>
                </a:ext>
              </a:extLst>
            </p:cNvPr>
            <p:cNvSpPr txBox="1"/>
            <p:nvPr/>
          </p:nvSpPr>
          <p:spPr>
            <a:xfrm>
              <a:off x="7497428" y="6011273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5FC5444-CEFC-4FBF-831C-730BA7DE2D6C}"/>
                </a:ext>
              </a:extLst>
            </p:cNvPr>
            <p:cNvSpPr txBox="1"/>
            <p:nvPr/>
          </p:nvSpPr>
          <p:spPr>
            <a:xfrm>
              <a:off x="6152466" y="5494322"/>
              <a:ext cx="23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A0749464-2D27-4505-9CFE-E018AD7E7C85}"/>
                </a:ext>
              </a:extLst>
            </p:cNvPr>
            <p:cNvCxnSpPr>
              <a:cxnSpLocks/>
              <a:stCxn id="76" idx="3"/>
              <a:endCxn id="77" idx="7"/>
            </p:cNvCxnSpPr>
            <p:nvPr/>
          </p:nvCxnSpPr>
          <p:spPr>
            <a:xfrm flipH="1">
              <a:off x="5843248" y="5215267"/>
              <a:ext cx="1136468" cy="108114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9510EA88-83AB-4894-A4BC-F2A9F4FA0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7067" y="5216266"/>
              <a:ext cx="5955" cy="1081141"/>
            </a:xfrm>
            <a:prstGeom prst="straightConnector1">
              <a:avLst/>
            </a:prstGeom>
            <a:ln w="28575">
              <a:solidFill>
                <a:schemeClr val="accent1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850A489F-0E18-4DA8-BF3E-5AB0E6EA7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867" y="5216265"/>
              <a:ext cx="1130513" cy="1"/>
            </a:xfrm>
            <a:prstGeom prst="straightConnector1">
              <a:avLst/>
            </a:prstGeom>
            <a:ln w="28575">
              <a:solidFill>
                <a:schemeClr val="accent1">
                  <a:lumMod val="90000"/>
                  <a:lumOff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DAF9991-B8AB-4D6A-9E8F-C6E19C18A9F6}"/>
              </a:ext>
            </a:extLst>
          </p:cNvPr>
          <p:cNvGrpSpPr/>
          <p:nvPr/>
        </p:nvGrpSpPr>
        <p:grpSpPr>
          <a:xfrm>
            <a:off x="8640259" y="5103277"/>
            <a:ext cx="3042458" cy="1594250"/>
            <a:chOff x="8748937" y="4858839"/>
            <a:chExt cx="3042458" cy="159425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4EDCCF8-B77C-40CF-8238-7AE9642E60D3}"/>
                </a:ext>
              </a:extLst>
            </p:cNvPr>
            <p:cNvSpPr/>
            <p:nvPr/>
          </p:nvSpPr>
          <p:spPr bwMode="auto">
            <a:xfrm>
              <a:off x="8748937" y="552067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8186E7B-1FAE-44B9-AF84-7C1AB2B83DBF}"/>
                </a:ext>
              </a:extLst>
            </p:cNvPr>
            <p:cNvSpPr/>
            <p:nvPr/>
          </p:nvSpPr>
          <p:spPr bwMode="auto">
            <a:xfrm>
              <a:off x="11558270" y="552067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4FA7B0B-DEBA-4C0D-A955-775986C79C61}"/>
                </a:ext>
              </a:extLst>
            </p:cNvPr>
            <p:cNvSpPr/>
            <p:nvPr/>
          </p:nvSpPr>
          <p:spPr bwMode="auto">
            <a:xfrm>
              <a:off x="10747566" y="6191179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8FDC68D-DAF5-4AC2-A337-6B3894F459CD}"/>
                </a:ext>
              </a:extLst>
            </p:cNvPr>
            <p:cNvSpPr/>
            <p:nvPr/>
          </p:nvSpPr>
          <p:spPr bwMode="auto">
            <a:xfrm>
              <a:off x="10747567" y="4914208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09F9003-943B-4A51-8825-AB1196513307}"/>
                </a:ext>
              </a:extLst>
            </p:cNvPr>
            <p:cNvSpPr/>
            <p:nvPr/>
          </p:nvSpPr>
          <p:spPr bwMode="auto">
            <a:xfrm>
              <a:off x="9557247" y="6191180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416B87-513A-45B7-832F-7175C820B945}"/>
                </a:ext>
              </a:extLst>
            </p:cNvPr>
            <p:cNvSpPr/>
            <p:nvPr/>
          </p:nvSpPr>
          <p:spPr bwMode="auto">
            <a:xfrm>
              <a:off x="9563202" y="4914209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08154DE-B352-4666-98BD-26F06CB2F481}"/>
                </a:ext>
              </a:extLst>
            </p:cNvPr>
            <p:cNvSpPr txBox="1"/>
            <p:nvPr/>
          </p:nvSpPr>
          <p:spPr>
            <a:xfrm>
              <a:off x="9040086" y="5697114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FF43DE2-58EA-482E-BC74-61F0DE9AA6B6}"/>
                </a:ext>
              </a:extLst>
            </p:cNvPr>
            <p:cNvSpPr txBox="1"/>
            <p:nvPr/>
          </p:nvSpPr>
          <p:spPr>
            <a:xfrm>
              <a:off x="9387325" y="542964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2171AD3-AE72-4614-BABA-8A6238735486}"/>
                </a:ext>
              </a:extLst>
            </p:cNvPr>
            <p:cNvCxnSpPr>
              <a:cxnSpLocks/>
              <a:stCxn id="108" idx="2"/>
              <a:endCxn id="104" idx="5"/>
            </p:cNvCxnSpPr>
            <p:nvPr/>
          </p:nvCxnSpPr>
          <p:spPr>
            <a:xfrm flipH="1" flipV="1">
              <a:off x="8947922" y="5744226"/>
              <a:ext cx="609325" cy="5779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2375983-2708-48D6-ACA5-94591CA21F5E}"/>
                </a:ext>
              </a:extLst>
            </p:cNvPr>
            <p:cNvCxnSpPr>
              <a:cxnSpLocks/>
              <a:stCxn id="108" idx="1"/>
              <a:endCxn id="109" idx="3"/>
            </p:cNvCxnSpPr>
            <p:nvPr/>
          </p:nvCxnSpPr>
          <p:spPr>
            <a:xfrm flipV="1">
              <a:off x="9591387" y="5137762"/>
              <a:ext cx="5955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74C026C-4F42-44F4-AC5E-60A3A3AC8B5C}"/>
                </a:ext>
              </a:extLst>
            </p:cNvPr>
            <p:cNvCxnSpPr>
              <a:cxnSpLocks/>
              <a:stCxn id="109" idx="5"/>
              <a:endCxn id="107" idx="3"/>
            </p:cNvCxnSpPr>
            <p:nvPr/>
          </p:nvCxnSpPr>
          <p:spPr>
            <a:xfrm flipV="1">
              <a:off x="9762187" y="5137761"/>
              <a:ext cx="101952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3137B7D-1267-4B99-8D49-8ED0AA29DA7E}"/>
                </a:ext>
              </a:extLst>
            </p:cNvPr>
            <p:cNvCxnSpPr>
              <a:cxnSpLocks/>
              <a:stCxn id="105" idx="3"/>
              <a:endCxn id="106" idx="6"/>
            </p:cNvCxnSpPr>
            <p:nvPr/>
          </p:nvCxnSpPr>
          <p:spPr>
            <a:xfrm flipH="1">
              <a:off x="10980691" y="5744225"/>
              <a:ext cx="611719" cy="5779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7F502B3-E816-4C7F-952B-68DAF122DD39}"/>
                </a:ext>
              </a:extLst>
            </p:cNvPr>
            <p:cNvSpPr txBox="1"/>
            <p:nvPr/>
          </p:nvSpPr>
          <p:spPr>
            <a:xfrm>
              <a:off x="9690385" y="542964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764820F3-C3E8-46C1-8040-0ED3007A29CF}"/>
                </a:ext>
              </a:extLst>
            </p:cNvPr>
            <p:cNvCxnSpPr>
              <a:cxnSpLocks/>
              <a:stCxn id="109" idx="5"/>
              <a:endCxn id="108" idx="7"/>
            </p:cNvCxnSpPr>
            <p:nvPr/>
          </p:nvCxnSpPr>
          <p:spPr>
            <a:xfrm flipH="1">
              <a:off x="9756232" y="5137762"/>
              <a:ext cx="5955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A0C009D9-7C87-4A9E-BF9C-380F0DDAA8DA}"/>
                </a:ext>
              </a:extLst>
            </p:cNvPr>
            <p:cNvCxnSpPr>
              <a:cxnSpLocks/>
              <a:stCxn id="107" idx="1"/>
              <a:endCxn id="109" idx="7"/>
            </p:cNvCxnSpPr>
            <p:nvPr/>
          </p:nvCxnSpPr>
          <p:spPr>
            <a:xfrm flipH="1">
              <a:off x="9762187" y="4952564"/>
              <a:ext cx="1019520" cy="1"/>
            </a:xfrm>
            <a:prstGeom prst="straightConnector1">
              <a:avLst/>
            </a:prstGeom>
            <a:ln w="28575">
              <a:solidFill>
                <a:schemeClr val="accent1">
                  <a:lumMod val="90000"/>
                  <a:lumOff val="1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060723-41F6-4779-AA70-1FD815AFDF45}"/>
                </a:ext>
              </a:extLst>
            </p:cNvPr>
            <p:cNvSpPr txBox="1"/>
            <p:nvPr/>
          </p:nvSpPr>
          <p:spPr>
            <a:xfrm>
              <a:off x="9153215" y="516148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DBB3AC7-372D-45B9-AC46-9268B8173F5A}"/>
                </a:ext>
              </a:extLst>
            </p:cNvPr>
            <p:cNvCxnSpPr>
              <a:cxnSpLocks/>
              <a:stCxn id="104" idx="6"/>
              <a:endCxn id="109" idx="4"/>
            </p:cNvCxnSpPr>
            <p:nvPr/>
          </p:nvCxnSpPr>
          <p:spPr>
            <a:xfrm flipV="1">
              <a:off x="8982062" y="5176118"/>
              <a:ext cx="697703" cy="4755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ADCF9C8-9ABC-4796-AFAF-BD814ADDDF8F}"/>
                </a:ext>
              </a:extLst>
            </p:cNvPr>
            <p:cNvCxnSpPr>
              <a:cxnSpLocks/>
              <a:stCxn id="109" idx="2"/>
              <a:endCxn id="104" idx="0"/>
            </p:cNvCxnSpPr>
            <p:nvPr/>
          </p:nvCxnSpPr>
          <p:spPr>
            <a:xfrm flipH="1">
              <a:off x="8865500" y="5045164"/>
              <a:ext cx="697702" cy="475509"/>
            </a:xfrm>
            <a:prstGeom prst="straightConnector1">
              <a:avLst/>
            </a:prstGeom>
            <a:ln w="28575">
              <a:solidFill>
                <a:schemeClr val="accent1">
                  <a:lumMod val="90000"/>
                  <a:lumOff val="1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07333AB-BD79-434F-A433-B2D57A541C93}"/>
                </a:ext>
              </a:extLst>
            </p:cNvPr>
            <p:cNvSpPr txBox="1"/>
            <p:nvPr/>
          </p:nvSpPr>
          <p:spPr>
            <a:xfrm>
              <a:off x="9007189" y="496035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FE114AC-CA48-4EFA-A1CE-E64DEAE4FB26}"/>
                </a:ext>
              </a:extLst>
            </p:cNvPr>
            <p:cNvCxnSpPr>
              <a:cxnSpLocks/>
              <a:stCxn id="106" idx="3"/>
              <a:endCxn id="108" idx="5"/>
            </p:cNvCxnSpPr>
            <p:nvPr/>
          </p:nvCxnSpPr>
          <p:spPr>
            <a:xfrm flipH="1">
              <a:off x="9756232" y="6414732"/>
              <a:ext cx="1025474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8A01C28-4239-4ABF-95F6-E40DBAB8C5CE}"/>
                </a:ext>
              </a:extLst>
            </p:cNvPr>
            <p:cNvSpPr txBox="1"/>
            <p:nvPr/>
          </p:nvSpPr>
          <p:spPr>
            <a:xfrm>
              <a:off x="10146496" y="6078799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1C2EFE1-47A2-434F-8955-D52D72A3BDAD}"/>
                </a:ext>
              </a:extLst>
            </p:cNvPr>
            <p:cNvSpPr txBox="1"/>
            <p:nvPr/>
          </p:nvSpPr>
          <p:spPr>
            <a:xfrm>
              <a:off x="10645966" y="5463755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698D0EC-C4BF-44E2-A768-4718A79906D9}"/>
                </a:ext>
              </a:extLst>
            </p:cNvPr>
            <p:cNvCxnSpPr>
              <a:cxnSpLocks/>
              <a:stCxn id="106" idx="1"/>
              <a:endCxn id="107" idx="3"/>
            </p:cNvCxnSpPr>
            <p:nvPr/>
          </p:nvCxnSpPr>
          <p:spPr>
            <a:xfrm flipV="1">
              <a:off x="10781706" y="5137761"/>
              <a:ext cx="1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238A1F8-9A4D-4B4F-B903-F7350EE3D07D}"/>
                </a:ext>
              </a:extLst>
            </p:cNvPr>
            <p:cNvSpPr txBox="1"/>
            <p:nvPr/>
          </p:nvSpPr>
          <p:spPr>
            <a:xfrm>
              <a:off x="10880786" y="5463755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FA721D2-D6F3-4942-9313-52691FCA7BAD}"/>
                </a:ext>
              </a:extLst>
            </p:cNvPr>
            <p:cNvCxnSpPr>
              <a:cxnSpLocks/>
              <a:stCxn id="107" idx="5"/>
              <a:endCxn id="106" idx="7"/>
            </p:cNvCxnSpPr>
            <p:nvPr/>
          </p:nvCxnSpPr>
          <p:spPr>
            <a:xfrm flipH="1">
              <a:off x="10946551" y="5137761"/>
              <a:ext cx="1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6C0C38-FD0E-4B83-9CEC-BD59FE8D18A5}"/>
                </a:ext>
              </a:extLst>
            </p:cNvPr>
            <p:cNvSpPr txBox="1"/>
            <p:nvPr/>
          </p:nvSpPr>
          <p:spPr>
            <a:xfrm>
              <a:off x="11050160" y="5269212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176E789-6420-457A-899C-BEA22B3DE732}"/>
                </a:ext>
              </a:extLst>
            </p:cNvPr>
            <p:cNvCxnSpPr>
              <a:cxnSpLocks/>
              <a:stCxn id="105" idx="2"/>
              <a:endCxn id="107" idx="5"/>
            </p:cNvCxnSpPr>
            <p:nvPr/>
          </p:nvCxnSpPr>
          <p:spPr>
            <a:xfrm flipH="1" flipV="1">
              <a:off x="10946552" y="5137761"/>
              <a:ext cx="611718" cy="513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78B9EC0-F784-4B47-97D3-10D3193484B0}"/>
                </a:ext>
              </a:extLst>
            </p:cNvPr>
            <p:cNvSpPr txBox="1"/>
            <p:nvPr/>
          </p:nvSpPr>
          <p:spPr>
            <a:xfrm>
              <a:off x="11378633" y="5116180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6E1E63D-85CC-434C-BBBF-70F80EA1445A}"/>
                </a:ext>
              </a:extLst>
            </p:cNvPr>
            <p:cNvCxnSpPr>
              <a:cxnSpLocks/>
              <a:stCxn id="107" idx="6"/>
              <a:endCxn id="105" idx="1"/>
            </p:cNvCxnSpPr>
            <p:nvPr/>
          </p:nvCxnSpPr>
          <p:spPr>
            <a:xfrm>
              <a:off x="10980692" y="5045163"/>
              <a:ext cx="611718" cy="51386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79810B4-2A56-40F4-B1DB-D99FF586708F}"/>
                </a:ext>
              </a:extLst>
            </p:cNvPr>
            <p:cNvSpPr txBox="1"/>
            <p:nvPr/>
          </p:nvSpPr>
          <p:spPr>
            <a:xfrm>
              <a:off x="11269588" y="58368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F98D6C4-32ED-45FF-B4FC-C1D460B78D7C}"/>
                </a:ext>
              </a:extLst>
            </p:cNvPr>
            <p:cNvCxnSpPr>
              <a:cxnSpLocks/>
              <a:stCxn id="104" idx="4"/>
              <a:endCxn id="108" idx="3"/>
            </p:cNvCxnSpPr>
            <p:nvPr/>
          </p:nvCxnSpPr>
          <p:spPr>
            <a:xfrm>
              <a:off x="8865500" y="5782582"/>
              <a:ext cx="725887" cy="632151"/>
            </a:xfrm>
            <a:prstGeom prst="straightConnector1">
              <a:avLst/>
            </a:prstGeom>
            <a:ln w="28575">
              <a:solidFill>
                <a:schemeClr val="accent1">
                  <a:lumMod val="90000"/>
                  <a:lumOff val="1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B3CF9F2-04BD-4A41-834F-A785FB54A982}"/>
                </a:ext>
              </a:extLst>
            </p:cNvPr>
            <p:cNvSpPr txBox="1"/>
            <p:nvPr/>
          </p:nvSpPr>
          <p:spPr>
            <a:xfrm>
              <a:off x="8872669" y="601430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0E95250-EAD2-42D6-A7D1-05B1AA5BFFF7}"/>
                </a:ext>
              </a:extLst>
            </p:cNvPr>
            <p:cNvSpPr txBox="1"/>
            <p:nvPr/>
          </p:nvSpPr>
          <p:spPr>
            <a:xfrm>
              <a:off x="10089278" y="5091885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5F9A36C-C9E3-43D3-9478-8D0FB7EF827B}"/>
                </a:ext>
              </a:extLst>
            </p:cNvPr>
            <p:cNvSpPr txBox="1"/>
            <p:nvPr/>
          </p:nvSpPr>
          <p:spPr>
            <a:xfrm>
              <a:off x="10053972" y="4858839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3211B02-77C4-4B64-B478-F952D348AE17}"/>
                </a:ext>
              </a:extLst>
            </p:cNvPr>
            <p:cNvSpPr txBox="1"/>
            <p:nvPr/>
          </p:nvSpPr>
          <p:spPr>
            <a:xfrm>
              <a:off x="10002739" y="5496978"/>
              <a:ext cx="23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411EFE6A-7028-4826-BBEC-1D2ACCC876FC}"/>
                </a:ext>
              </a:extLst>
            </p:cNvPr>
            <p:cNvCxnSpPr>
              <a:cxnSpLocks/>
              <a:stCxn id="107" idx="3"/>
              <a:endCxn id="108" idx="7"/>
            </p:cNvCxnSpPr>
            <p:nvPr/>
          </p:nvCxnSpPr>
          <p:spPr>
            <a:xfrm flipH="1">
              <a:off x="9756232" y="5137761"/>
              <a:ext cx="1025475" cy="10917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AB84725F-2768-4E76-BA39-B1E657E177CB}"/>
              </a:ext>
            </a:extLst>
          </p:cNvPr>
          <p:cNvSpPr txBox="1"/>
          <p:nvPr/>
        </p:nvSpPr>
        <p:spPr>
          <a:xfrm>
            <a:off x="7879892" y="1861482"/>
            <a:ext cx="3802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In order to avoid unnecessary appearance of a same d-MP multiple times,</a:t>
            </a:r>
            <a:r>
              <a:rPr lang="mk-MK" dirty="0"/>
              <a:t> </a:t>
            </a:r>
            <a:r>
              <a:rPr lang="en-US" dirty="0"/>
              <a:t>for the edges lying on the cycle we allow only the direction used in the cycle</a:t>
            </a:r>
          </a:p>
        </p:txBody>
      </p:sp>
    </p:spTree>
    <p:extLst>
      <p:ext uri="{BB962C8B-B14F-4D97-AF65-F5344CB8AC3E}">
        <p14:creationId xmlns:p14="http://schemas.microsoft.com/office/powerpoint/2010/main" val="952562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24F2-2972-49FD-8C46-08FED5D0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graph strategy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60247-8CAD-437B-8A2A-10AA99FFE149}"/>
              </a:ext>
            </a:extLst>
          </p:cNvPr>
          <p:cNvSpPr/>
          <p:nvPr/>
        </p:nvSpPr>
        <p:spPr bwMode="auto">
          <a:xfrm>
            <a:off x="4488419" y="296507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F5083C-37DC-4EAA-B679-F1C4BC2C1644}"/>
              </a:ext>
            </a:extLst>
          </p:cNvPr>
          <p:cNvSpPr/>
          <p:nvPr/>
        </p:nvSpPr>
        <p:spPr bwMode="auto">
          <a:xfrm>
            <a:off x="7679896" y="2965076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2ECDA4-791B-431E-BA03-2BAFA9365719}"/>
              </a:ext>
            </a:extLst>
          </p:cNvPr>
          <p:cNvSpPr/>
          <p:nvPr/>
        </p:nvSpPr>
        <p:spPr bwMode="auto">
          <a:xfrm>
            <a:off x="6828248" y="3770053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c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D9922A-B322-4F44-A78A-0968B4990687}"/>
              </a:ext>
            </a:extLst>
          </p:cNvPr>
          <p:cNvSpPr/>
          <p:nvPr/>
        </p:nvSpPr>
        <p:spPr bwMode="auto">
          <a:xfrm>
            <a:off x="6828249" y="2046517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B3BB41-C969-4A02-B984-457191D70BB1}"/>
              </a:ext>
            </a:extLst>
          </p:cNvPr>
          <p:cNvSpPr/>
          <p:nvPr/>
        </p:nvSpPr>
        <p:spPr bwMode="auto">
          <a:xfrm>
            <a:off x="5405913" y="3770054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A971E-8DD6-42E0-ABC8-5E0CE7ADD11A}"/>
              </a:ext>
            </a:extLst>
          </p:cNvPr>
          <p:cNvSpPr/>
          <p:nvPr/>
        </p:nvSpPr>
        <p:spPr bwMode="auto">
          <a:xfrm>
            <a:off x="5411868" y="2046518"/>
            <a:ext cx="233125" cy="26190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B0F0"/>
                </a:solidFill>
                <a:latin typeface="Arial" charset="0"/>
              </a:rPr>
              <a:t>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08B7E-4666-417C-B41F-67C269C32BFC}"/>
              </a:ext>
            </a:extLst>
          </p:cNvPr>
          <p:cNvSpPr txBox="1"/>
          <p:nvPr/>
        </p:nvSpPr>
        <p:spPr>
          <a:xfrm>
            <a:off x="6000517" y="2802604"/>
            <a:ext cx="23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97660-8982-4A2A-A80C-B1F3C8B0A7E9}"/>
              </a:ext>
            </a:extLst>
          </p:cNvPr>
          <p:cNvSpPr txBox="1"/>
          <p:nvPr/>
        </p:nvSpPr>
        <p:spPr>
          <a:xfrm>
            <a:off x="6115278" y="2221811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E7D4B-A2B0-4B37-9CE3-F48F8377C235}"/>
              </a:ext>
            </a:extLst>
          </p:cNvPr>
          <p:cNvSpPr txBox="1"/>
          <p:nvPr/>
        </p:nvSpPr>
        <p:spPr>
          <a:xfrm>
            <a:off x="4604981" y="3436863"/>
            <a:ext cx="29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6C3AE5-97F3-4F9F-A5F2-34EC3F5A0875}"/>
              </a:ext>
            </a:extLst>
          </p:cNvPr>
          <p:cNvSpPr txBox="1"/>
          <p:nvPr/>
        </p:nvSpPr>
        <p:spPr>
          <a:xfrm>
            <a:off x="5235991" y="2874048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FE1A40-5162-487B-9B45-32B3926EEEA8}"/>
              </a:ext>
            </a:extLst>
          </p:cNvPr>
          <p:cNvCxnSpPr>
            <a:cxnSpLocks/>
            <a:stCxn id="8" idx="2"/>
            <a:endCxn id="4" idx="5"/>
          </p:cNvCxnSpPr>
          <p:nvPr/>
        </p:nvCxnSpPr>
        <p:spPr>
          <a:xfrm flipH="1" flipV="1">
            <a:off x="4687404" y="3188630"/>
            <a:ext cx="718509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01D008-1C3A-4290-BE49-9F7F4A813B74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V="1">
            <a:off x="5440053" y="2270071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CDF77-4AE4-4A9A-A890-C32591B4CCDC}"/>
              </a:ext>
            </a:extLst>
          </p:cNvPr>
          <p:cNvCxnSpPr>
            <a:cxnSpLocks/>
            <a:stCxn id="9" idx="5"/>
            <a:endCxn id="7" idx="3"/>
          </p:cNvCxnSpPr>
          <p:nvPr/>
        </p:nvCxnSpPr>
        <p:spPr>
          <a:xfrm flipV="1">
            <a:off x="5610853" y="2270070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4F00C1-2B4D-4621-9021-D833C8BDCFB2}"/>
              </a:ext>
            </a:extLst>
          </p:cNvPr>
          <p:cNvCxnSpPr>
            <a:cxnSpLocks/>
            <a:stCxn id="5" idx="3"/>
            <a:endCxn id="6" idx="6"/>
          </p:cNvCxnSpPr>
          <p:nvPr/>
        </p:nvCxnSpPr>
        <p:spPr>
          <a:xfrm flipH="1">
            <a:off x="7061373" y="3188629"/>
            <a:ext cx="652663" cy="7123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89C23B-D16D-4874-BE0D-047C6F14F90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5604898" y="2270070"/>
            <a:ext cx="1257491" cy="15383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38630B-22E8-4049-BC6E-1345C2AF4381}"/>
              </a:ext>
            </a:extLst>
          </p:cNvPr>
          <p:cNvSpPr txBox="1"/>
          <p:nvPr/>
        </p:nvSpPr>
        <p:spPr>
          <a:xfrm>
            <a:off x="5539051" y="2874048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D77D99-A007-4D6A-9515-7723943532BE}"/>
              </a:ext>
            </a:extLst>
          </p:cNvPr>
          <p:cNvCxnSpPr>
            <a:cxnSpLocks/>
            <a:stCxn id="9" idx="5"/>
            <a:endCxn id="8" idx="7"/>
          </p:cNvCxnSpPr>
          <p:nvPr/>
        </p:nvCxnSpPr>
        <p:spPr>
          <a:xfrm flipH="1">
            <a:off x="5604898" y="2270071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62986-FBA1-47E9-BC17-27CFBFFA7796}"/>
              </a:ext>
            </a:extLst>
          </p:cNvPr>
          <p:cNvCxnSpPr>
            <a:cxnSpLocks/>
            <a:stCxn id="7" idx="1"/>
            <a:endCxn id="9" idx="7"/>
          </p:cNvCxnSpPr>
          <p:nvPr/>
        </p:nvCxnSpPr>
        <p:spPr>
          <a:xfrm flipH="1">
            <a:off x="5610853" y="2084873"/>
            <a:ext cx="1251536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0403D4-056B-4D04-B236-8E1D74297FE7}"/>
              </a:ext>
            </a:extLst>
          </p:cNvPr>
          <p:cNvSpPr txBox="1"/>
          <p:nvPr/>
        </p:nvSpPr>
        <p:spPr>
          <a:xfrm>
            <a:off x="6062808" y="1760177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F54E38-4565-427F-808D-E967E4ECF867}"/>
              </a:ext>
            </a:extLst>
          </p:cNvPr>
          <p:cNvSpPr txBox="1"/>
          <p:nvPr/>
        </p:nvSpPr>
        <p:spPr>
          <a:xfrm>
            <a:off x="5001881" y="2605891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CB7DEF-22CC-4336-86D9-FA8E4739FAD1}"/>
              </a:ext>
            </a:extLst>
          </p:cNvPr>
          <p:cNvCxnSpPr>
            <a:cxnSpLocks/>
            <a:stCxn id="4" idx="6"/>
            <a:endCxn id="9" idx="4"/>
          </p:cNvCxnSpPr>
          <p:nvPr/>
        </p:nvCxnSpPr>
        <p:spPr>
          <a:xfrm flipV="1">
            <a:off x="4721544" y="2308427"/>
            <a:ext cx="806887" cy="787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1C635A-847B-4363-A8B4-396F888C61D4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4604982" y="2177473"/>
            <a:ext cx="806886" cy="7876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C87F14-CCE6-4016-8BBD-E3153DDDDFE9}"/>
              </a:ext>
            </a:extLst>
          </p:cNvPr>
          <p:cNvSpPr txBox="1"/>
          <p:nvPr/>
        </p:nvSpPr>
        <p:spPr>
          <a:xfrm>
            <a:off x="4730471" y="2296379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C551E-0B6E-4AB5-9435-A866B11F964F}"/>
              </a:ext>
            </a:extLst>
          </p:cNvPr>
          <p:cNvCxnSpPr>
            <a:cxnSpLocks/>
            <a:stCxn id="6" idx="3"/>
            <a:endCxn id="8" idx="5"/>
          </p:cNvCxnSpPr>
          <p:nvPr/>
        </p:nvCxnSpPr>
        <p:spPr>
          <a:xfrm flipH="1">
            <a:off x="5604898" y="3993606"/>
            <a:ext cx="1257490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94760F-0E42-4607-8A2F-3DEE0090EFD8}"/>
              </a:ext>
            </a:extLst>
          </p:cNvPr>
          <p:cNvSpPr txBox="1"/>
          <p:nvPr/>
        </p:nvSpPr>
        <p:spPr>
          <a:xfrm>
            <a:off x="6090698" y="3657673"/>
            <a:ext cx="3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F61421-AF8A-4609-9EC5-A1980475C0ED}"/>
              </a:ext>
            </a:extLst>
          </p:cNvPr>
          <p:cNvSpPr txBox="1"/>
          <p:nvPr/>
        </p:nvSpPr>
        <p:spPr>
          <a:xfrm>
            <a:off x="6658408" y="2908159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B5F38E-648B-404C-9957-DDFBBE1A4AD9}"/>
              </a:ext>
            </a:extLst>
          </p:cNvPr>
          <p:cNvCxnSpPr>
            <a:cxnSpLocks/>
          </p:cNvCxnSpPr>
          <p:nvPr/>
        </p:nvCxnSpPr>
        <p:spPr>
          <a:xfrm flipV="1">
            <a:off x="6862470" y="2304182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10D1F1-AEA0-4E01-B833-784BE55CC017}"/>
              </a:ext>
            </a:extLst>
          </p:cNvPr>
          <p:cNvSpPr txBox="1"/>
          <p:nvPr/>
        </p:nvSpPr>
        <p:spPr>
          <a:xfrm>
            <a:off x="6961468" y="2908159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60FA1-43BD-4B28-92A7-DDBFB0FCBCBD}"/>
              </a:ext>
            </a:extLst>
          </p:cNvPr>
          <p:cNvCxnSpPr>
            <a:cxnSpLocks/>
          </p:cNvCxnSpPr>
          <p:nvPr/>
        </p:nvCxnSpPr>
        <p:spPr>
          <a:xfrm flipH="1">
            <a:off x="7027315" y="2304182"/>
            <a:ext cx="5955" cy="1538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E626984-7518-49CF-9228-9145C6162B53}"/>
              </a:ext>
            </a:extLst>
          </p:cNvPr>
          <p:cNvSpPr txBox="1"/>
          <p:nvPr/>
        </p:nvSpPr>
        <p:spPr>
          <a:xfrm>
            <a:off x="7130842" y="2604432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006450-0344-44C6-AACB-081ADFADEADD}"/>
              </a:ext>
            </a:extLst>
          </p:cNvPr>
          <p:cNvCxnSpPr>
            <a:cxnSpLocks/>
            <a:stCxn id="5" idx="2"/>
            <a:endCxn id="7" idx="5"/>
          </p:cNvCxnSpPr>
          <p:nvPr/>
        </p:nvCxnSpPr>
        <p:spPr>
          <a:xfrm flipH="1" flipV="1">
            <a:off x="7027234" y="2270070"/>
            <a:ext cx="652662" cy="8259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5491EC-34C5-4348-AFAE-0582BBD1E358}"/>
              </a:ext>
            </a:extLst>
          </p:cNvPr>
          <p:cNvSpPr txBox="1"/>
          <p:nvPr/>
        </p:nvSpPr>
        <p:spPr>
          <a:xfrm>
            <a:off x="7459315" y="2439561"/>
            <a:ext cx="3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37E852-1BC5-4A23-A2DB-6724430354FD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7061374" y="2177472"/>
            <a:ext cx="652662" cy="82596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8A4A6C-9A1E-4D79-B4A0-E2D59B96678A}"/>
              </a:ext>
            </a:extLst>
          </p:cNvPr>
          <p:cNvSpPr txBox="1"/>
          <p:nvPr/>
        </p:nvSpPr>
        <p:spPr>
          <a:xfrm>
            <a:off x="7350270" y="34157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4F565B-0B85-4B43-BCCA-2682E0602F7B}"/>
              </a:ext>
            </a:extLst>
          </p:cNvPr>
          <p:cNvSpPr txBox="1"/>
          <p:nvPr/>
        </p:nvSpPr>
        <p:spPr>
          <a:xfrm>
            <a:off x="334046" y="1960313"/>
            <a:ext cx="4124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Label the edges that are used in a starting d-MP (red edges)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Take one of these edges – if it is possible take one that is used with all its capacity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Find all cycles that used that edge – all paths from its in node to its out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Construct new graphs…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FE592E0-E1ED-424B-9107-6841C6BC540B}"/>
              </a:ext>
            </a:extLst>
          </p:cNvPr>
          <p:cNvGrpSpPr/>
          <p:nvPr/>
        </p:nvGrpSpPr>
        <p:grpSpPr>
          <a:xfrm>
            <a:off x="1957046" y="4157014"/>
            <a:ext cx="3716799" cy="2319369"/>
            <a:chOff x="353038" y="4332516"/>
            <a:chExt cx="3716799" cy="231936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6FC0534-0C9A-4750-BB1F-37740A8ED32F}"/>
                </a:ext>
              </a:extLst>
            </p:cNvPr>
            <p:cNvSpPr/>
            <p:nvPr/>
          </p:nvSpPr>
          <p:spPr bwMode="auto">
            <a:xfrm>
              <a:off x="353038" y="5336007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AC71AE-0B8D-4130-9A29-95963F1865F9}"/>
                </a:ext>
              </a:extLst>
            </p:cNvPr>
            <p:cNvSpPr/>
            <p:nvPr/>
          </p:nvSpPr>
          <p:spPr bwMode="auto">
            <a:xfrm>
              <a:off x="3221787" y="5336006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38D505D-0600-4540-8C97-D149D94E6D11}"/>
                </a:ext>
              </a:extLst>
            </p:cNvPr>
            <p:cNvSpPr/>
            <p:nvPr/>
          </p:nvSpPr>
          <p:spPr bwMode="auto">
            <a:xfrm>
              <a:off x="2450821" y="5912384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AFD55E-EA6E-4E8E-A5CF-89828F003F6F}"/>
                </a:ext>
              </a:extLst>
            </p:cNvPr>
            <p:cNvSpPr/>
            <p:nvPr/>
          </p:nvSpPr>
          <p:spPr bwMode="auto">
            <a:xfrm>
              <a:off x="2450822" y="461915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2778764-BA0E-41AF-B7A9-F5BAC278CE7F}"/>
                </a:ext>
              </a:extLst>
            </p:cNvPr>
            <p:cNvSpPr/>
            <p:nvPr/>
          </p:nvSpPr>
          <p:spPr bwMode="auto">
            <a:xfrm>
              <a:off x="1176403" y="5912385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37F238-6C93-473E-8646-8D831BC8FD69}"/>
                </a:ext>
              </a:extLst>
            </p:cNvPr>
            <p:cNvSpPr/>
            <p:nvPr/>
          </p:nvSpPr>
          <p:spPr bwMode="auto">
            <a:xfrm>
              <a:off x="1182358" y="461915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983252-3014-439B-B4C2-4FCAEF6A2B93}"/>
                </a:ext>
              </a:extLst>
            </p:cNvPr>
            <p:cNvSpPr txBox="1"/>
            <p:nvPr/>
          </p:nvSpPr>
          <p:spPr>
            <a:xfrm>
              <a:off x="1805086" y="479444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5F820D-1B30-433C-A7E4-8CC92C22AA09}"/>
                </a:ext>
              </a:extLst>
            </p:cNvPr>
            <p:cNvSpPr txBox="1"/>
            <p:nvPr/>
          </p:nvSpPr>
          <p:spPr>
            <a:xfrm>
              <a:off x="670335" y="5633848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95131A-97EC-484F-B51D-608E25E5FC0B}"/>
                </a:ext>
              </a:extLst>
            </p:cNvPr>
            <p:cNvSpPr txBox="1"/>
            <p:nvPr/>
          </p:nvSpPr>
          <p:spPr>
            <a:xfrm>
              <a:off x="1006481" y="5244978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109D38E-8A19-4664-B227-98154D485AA9}"/>
                </a:ext>
              </a:extLst>
            </p:cNvPr>
            <p:cNvCxnSpPr>
              <a:cxnSpLocks/>
              <a:stCxn id="43" idx="2"/>
              <a:endCxn id="39" idx="5"/>
            </p:cNvCxnSpPr>
            <p:nvPr/>
          </p:nvCxnSpPr>
          <p:spPr>
            <a:xfrm flipH="1" flipV="1">
              <a:off x="552023" y="5559560"/>
              <a:ext cx="624380" cy="4837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4FB692C-46AD-4A9B-B381-86DB19253FD6}"/>
                </a:ext>
              </a:extLst>
            </p:cNvPr>
            <p:cNvCxnSpPr>
              <a:cxnSpLocks/>
              <a:stCxn id="43" idx="1"/>
              <a:endCxn id="44" idx="3"/>
            </p:cNvCxnSpPr>
            <p:nvPr/>
          </p:nvCxnSpPr>
          <p:spPr>
            <a:xfrm flipV="1">
              <a:off x="1210543" y="4842706"/>
              <a:ext cx="5955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0527F91-0D77-40C0-BD28-7B105604CB2E}"/>
                </a:ext>
              </a:extLst>
            </p:cNvPr>
            <p:cNvCxnSpPr>
              <a:cxnSpLocks/>
              <a:stCxn id="44" idx="5"/>
              <a:endCxn id="42" idx="3"/>
            </p:cNvCxnSpPr>
            <p:nvPr/>
          </p:nvCxnSpPr>
          <p:spPr>
            <a:xfrm flipV="1">
              <a:off x="1381343" y="4842705"/>
              <a:ext cx="110361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AF744DC-B356-4801-90C6-C1D4BBB540BB}"/>
                </a:ext>
              </a:extLst>
            </p:cNvPr>
            <p:cNvCxnSpPr>
              <a:cxnSpLocks/>
              <a:stCxn id="40" idx="3"/>
              <a:endCxn id="41" idx="6"/>
            </p:cNvCxnSpPr>
            <p:nvPr/>
          </p:nvCxnSpPr>
          <p:spPr>
            <a:xfrm flipH="1">
              <a:off x="2683946" y="5559559"/>
              <a:ext cx="571981" cy="4837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C99594E-5C25-4DE2-A457-1497621351F0}"/>
                </a:ext>
              </a:extLst>
            </p:cNvPr>
            <p:cNvSpPr txBox="1"/>
            <p:nvPr/>
          </p:nvSpPr>
          <p:spPr>
            <a:xfrm>
              <a:off x="1309541" y="5244978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CB6677-F0B4-4C80-9E78-1B0EF71E3D79}"/>
                </a:ext>
              </a:extLst>
            </p:cNvPr>
            <p:cNvCxnSpPr>
              <a:cxnSpLocks/>
              <a:stCxn id="44" idx="5"/>
              <a:endCxn id="43" idx="7"/>
            </p:cNvCxnSpPr>
            <p:nvPr/>
          </p:nvCxnSpPr>
          <p:spPr>
            <a:xfrm flipH="1">
              <a:off x="1375388" y="4842706"/>
              <a:ext cx="5955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F42C14D-5E05-4B71-8E37-B3783BE5841B}"/>
                </a:ext>
              </a:extLst>
            </p:cNvPr>
            <p:cNvCxnSpPr>
              <a:cxnSpLocks/>
              <a:stCxn id="42" idx="1"/>
              <a:endCxn id="44" idx="7"/>
            </p:cNvCxnSpPr>
            <p:nvPr/>
          </p:nvCxnSpPr>
          <p:spPr>
            <a:xfrm flipH="1">
              <a:off x="1381343" y="4657508"/>
              <a:ext cx="1103619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4A7EC0-39C2-4FF7-90AD-D166B79ED9F5}"/>
                </a:ext>
              </a:extLst>
            </p:cNvPr>
            <p:cNvSpPr txBox="1"/>
            <p:nvPr/>
          </p:nvSpPr>
          <p:spPr>
            <a:xfrm>
              <a:off x="1821305" y="433251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7ADFA1-436D-4474-AA9D-2E4FCD2AE6EE}"/>
                </a:ext>
              </a:extLst>
            </p:cNvPr>
            <p:cNvSpPr txBox="1"/>
            <p:nvPr/>
          </p:nvSpPr>
          <p:spPr>
            <a:xfrm>
              <a:off x="772371" y="4976821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58E8785-DDDA-4AB7-B526-2A2311CDC5E1}"/>
                </a:ext>
              </a:extLst>
            </p:cNvPr>
            <p:cNvCxnSpPr>
              <a:cxnSpLocks/>
              <a:stCxn id="39" idx="6"/>
              <a:endCxn id="44" idx="4"/>
            </p:cNvCxnSpPr>
            <p:nvPr/>
          </p:nvCxnSpPr>
          <p:spPr>
            <a:xfrm flipV="1">
              <a:off x="586163" y="4881062"/>
              <a:ext cx="712758" cy="5859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9D4D381-2445-46B2-9484-DE15E5906640}"/>
                </a:ext>
              </a:extLst>
            </p:cNvPr>
            <p:cNvCxnSpPr>
              <a:cxnSpLocks/>
              <a:stCxn id="44" idx="2"/>
              <a:endCxn id="39" idx="0"/>
            </p:cNvCxnSpPr>
            <p:nvPr/>
          </p:nvCxnSpPr>
          <p:spPr>
            <a:xfrm flipH="1">
              <a:off x="469601" y="4750108"/>
              <a:ext cx="712757" cy="5858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403B4A-C00E-4EFF-9502-2608F0CCA2BF}"/>
                </a:ext>
              </a:extLst>
            </p:cNvPr>
            <p:cNvSpPr txBox="1"/>
            <p:nvPr/>
          </p:nvSpPr>
          <p:spPr>
            <a:xfrm>
              <a:off x="500961" y="4788332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8A1E299-8929-4511-9CA7-04FD5810EB8C}"/>
                </a:ext>
              </a:extLst>
            </p:cNvPr>
            <p:cNvCxnSpPr>
              <a:cxnSpLocks/>
              <a:stCxn id="41" idx="3"/>
              <a:endCxn id="43" idx="5"/>
            </p:cNvCxnSpPr>
            <p:nvPr/>
          </p:nvCxnSpPr>
          <p:spPr>
            <a:xfrm flipH="1">
              <a:off x="1375388" y="6135937"/>
              <a:ext cx="1109573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3294BB-E455-401F-9B52-B1AF42A2DCB2}"/>
                </a:ext>
              </a:extLst>
            </p:cNvPr>
            <p:cNvSpPr txBox="1"/>
            <p:nvPr/>
          </p:nvSpPr>
          <p:spPr>
            <a:xfrm>
              <a:off x="1780506" y="5800004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5C53BF-5E34-443B-9836-D5014ECF6CC7}"/>
                </a:ext>
              </a:extLst>
            </p:cNvPr>
            <p:cNvSpPr txBox="1"/>
            <p:nvPr/>
          </p:nvSpPr>
          <p:spPr>
            <a:xfrm>
              <a:off x="2280981" y="527908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B94D21D-13AF-4AC7-81C5-EB7C39F89A09}"/>
                </a:ext>
              </a:extLst>
            </p:cNvPr>
            <p:cNvCxnSpPr>
              <a:cxnSpLocks/>
              <a:stCxn id="41" idx="1"/>
              <a:endCxn id="42" idx="3"/>
            </p:cNvCxnSpPr>
            <p:nvPr/>
          </p:nvCxnSpPr>
          <p:spPr>
            <a:xfrm flipV="1">
              <a:off x="2484961" y="4842705"/>
              <a:ext cx="1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4B783DA-14D3-402A-8AB6-62942B7C023B}"/>
                </a:ext>
              </a:extLst>
            </p:cNvPr>
            <p:cNvSpPr txBox="1"/>
            <p:nvPr/>
          </p:nvSpPr>
          <p:spPr>
            <a:xfrm>
              <a:off x="2584041" y="527908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70F2446-A093-40BE-B71B-F70426B19528}"/>
                </a:ext>
              </a:extLst>
            </p:cNvPr>
            <p:cNvCxnSpPr>
              <a:cxnSpLocks/>
              <a:stCxn id="42" idx="5"/>
              <a:endCxn id="41" idx="7"/>
            </p:cNvCxnSpPr>
            <p:nvPr/>
          </p:nvCxnSpPr>
          <p:spPr>
            <a:xfrm flipH="1">
              <a:off x="2649806" y="4842705"/>
              <a:ext cx="1" cy="1108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D6FE45-4D24-4724-BDF0-7F89393CE63E}"/>
                </a:ext>
              </a:extLst>
            </p:cNvPr>
            <p:cNvSpPr txBox="1"/>
            <p:nvPr/>
          </p:nvSpPr>
          <p:spPr>
            <a:xfrm>
              <a:off x="2753415" y="4975362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B985146-6F92-4566-8F45-93F99118E644}"/>
                </a:ext>
              </a:extLst>
            </p:cNvPr>
            <p:cNvCxnSpPr>
              <a:cxnSpLocks/>
              <a:stCxn id="40" idx="2"/>
              <a:endCxn id="42" idx="5"/>
            </p:cNvCxnSpPr>
            <p:nvPr/>
          </p:nvCxnSpPr>
          <p:spPr>
            <a:xfrm flipH="1" flipV="1">
              <a:off x="2649807" y="4842705"/>
              <a:ext cx="571980" cy="6242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AC04C01-8052-4166-99BD-89F3221FD116}"/>
                </a:ext>
              </a:extLst>
            </p:cNvPr>
            <p:cNvSpPr txBox="1"/>
            <p:nvPr/>
          </p:nvSpPr>
          <p:spPr>
            <a:xfrm>
              <a:off x="3001206" y="493151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9ED01C8-73C2-4013-840D-3E2094F9904F}"/>
                </a:ext>
              </a:extLst>
            </p:cNvPr>
            <p:cNvCxnSpPr>
              <a:cxnSpLocks/>
              <a:stCxn id="42" idx="6"/>
              <a:endCxn id="40" idx="1"/>
            </p:cNvCxnSpPr>
            <p:nvPr/>
          </p:nvCxnSpPr>
          <p:spPr>
            <a:xfrm>
              <a:off x="2683947" y="4750107"/>
              <a:ext cx="571980" cy="62425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E95121A-16D7-47FC-A8E7-763D0F11B1BF}"/>
                </a:ext>
              </a:extLst>
            </p:cNvPr>
            <p:cNvSpPr txBox="1"/>
            <p:nvPr/>
          </p:nvSpPr>
          <p:spPr>
            <a:xfrm>
              <a:off x="2972843" y="56521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3BC2ED-FE13-4EE9-940A-6851F6119770}"/>
                </a:ext>
              </a:extLst>
            </p:cNvPr>
            <p:cNvSpPr txBox="1"/>
            <p:nvPr/>
          </p:nvSpPr>
          <p:spPr>
            <a:xfrm>
              <a:off x="1348677" y="6282553"/>
              <a:ext cx="2721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f(a, d)=1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487FD65-AF89-4B06-AC87-328951DF9E28}"/>
              </a:ext>
            </a:extLst>
          </p:cNvPr>
          <p:cNvGrpSpPr/>
          <p:nvPr/>
        </p:nvGrpSpPr>
        <p:grpSpPr>
          <a:xfrm>
            <a:off x="8598077" y="3421554"/>
            <a:ext cx="3209450" cy="1528248"/>
            <a:chOff x="4820898" y="4991714"/>
            <a:chExt cx="3209450" cy="152824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D212123-12CE-4DFB-BAED-EA3DEEF72232}"/>
                </a:ext>
              </a:extLst>
            </p:cNvPr>
            <p:cNvSpPr/>
            <p:nvPr/>
          </p:nvSpPr>
          <p:spPr bwMode="auto">
            <a:xfrm>
              <a:off x="4820898" y="569512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F711D3E-DD88-4638-95CA-826A3CF61C47}"/>
                </a:ext>
              </a:extLst>
            </p:cNvPr>
            <p:cNvSpPr/>
            <p:nvPr/>
          </p:nvSpPr>
          <p:spPr bwMode="auto">
            <a:xfrm>
              <a:off x="7797223" y="5695121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30FB30D-1588-4A43-BD47-05C9D95DBE40}"/>
                </a:ext>
              </a:extLst>
            </p:cNvPr>
            <p:cNvSpPr/>
            <p:nvPr/>
          </p:nvSpPr>
          <p:spPr bwMode="auto">
            <a:xfrm>
              <a:off x="6945575" y="625805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31086F7-5620-47C7-BCD1-AF25F81D0644}"/>
                </a:ext>
              </a:extLst>
            </p:cNvPr>
            <p:cNvSpPr/>
            <p:nvPr/>
          </p:nvSpPr>
          <p:spPr bwMode="auto">
            <a:xfrm>
              <a:off x="6945576" y="4991714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5CD9673-680E-4272-A72E-85CDD55CE831}"/>
                </a:ext>
              </a:extLst>
            </p:cNvPr>
            <p:cNvSpPr/>
            <p:nvPr/>
          </p:nvSpPr>
          <p:spPr bwMode="auto">
            <a:xfrm>
              <a:off x="5644263" y="625805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CF687A3-CC9B-413D-B450-96DE5B273E68}"/>
                </a:ext>
              </a:extLst>
            </p:cNvPr>
            <p:cNvSpPr/>
            <p:nvPr/>
          </p:nvSpPr>
          <p:spPr bwMode="auto">
            <a:xfrm>
              <a:off x="5650218" y="4991715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C79FCE-CD2F-4280-8526-38B1A311DEF5}"/>
                </a:ext>
              </a:extLst>
            </p:cNvPr>
            <p:cNvSpPr txBox="1"/>
            <p:nvPr/>
          </p:nvSpPr>
          <p:spPr>
            <a:xfrm>
              <a:off x="4937460" y="6032438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42E3DCD-34B5-44C5-82C7-12191733A56F}"/>
                </a:ext>
              </a:extLst>
            </p:cNvPr>
            <p:cNvCxnSpPr>
              <a:cxnSpLocks/>
              <a:stCxn id="77" idx="2"/>
              <a:endCxn id="73" idx="5"/>
            </p:cNvCxnSpPr>
            <p:nvPr/>
          </p:nvCxnSpPr>
          <p:spPr>
            <a:xfrm flipH="1" flipV="1">
              <a:off x="5019883" y="5918675"/>
              <a:ext cx="624380" cy="47033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A3A1E89-B8AC-4460-BF6E-18A87A09F7E9}"/>
                </a:ext>
              </a:extLst>
            </p:cNvPr>
            <p:cNvCxnSpPr>
              <a:cxnSpLocks/>
              <a:stCxn id="74" idx="3"/>
              <a:endCxn id="75" idx="6"/>
            </p:cNvCxnSpPr>
            <p:nvPr/>
          </p:nvCxnSpPr>
          <p:spPr>
            <a:xfrm flipH="1">
              <a:off x="7178700" y="5918674"/>
              <a:ext cx="652663" cy="47033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8B026DD-F514-4EDA-A9BE-75E49C3A1D8D}"/>
                </a:ext>
              </a:extLst>
            </p:cNvPr>
            <p:cNvSpPr txBox="1"/>
            <p:nvPr/>
          </p:nvSpPr>
          <p:spPr>
            <a:xfrm>
              <a:off x="5334360" y="5335936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000B88F-2777-4372-B427-776E5EFC348A}"/>
                </a:ext>
              </a:extLst>
            </p:cNvPr>
            <p:cNvCxnSpPr>
              <a:cxnSpLocks/>
              <a:stCxn id="73" idx="6"/>
              <a:endCxn id="78" idx="4"/>
            </p:cNvCxnSpPr>
            <p:nvPr/>
          </p:nvCxnSpPr>
          <p:spPr>
            <a:xfrm flipV="1">
              <a:off x="5054023" y="5253624"/>
              <a:ext cx="712758" cy="5724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FBC008F-D982-4FB4-99A9-09F7B1F103F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4937461" y="5122670"/>
              <a:ext cx="712757" cy="57245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D1D1E22-43A5-41D1-9541-565487695746}"/>
                </a:ext>
              </a:extLst>
            </p:cNvPr>
            <p:cNvSpPr txBox="1"/>
            <p:nvPr/>
          </p:nvSpPr>
          <p:spPr>
            <a:xfrm>
              <a:off x="5062950" y="5147447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A8222F-8775-4B02-8F83-8BF5991588EE}"/>
                </a:ext>
              </a:extLst>
            </p:cNvPr>
            <p:cNvCxnSpPr>
              <a:cxnSpLocks/>
              <a:stCxn id="75" idx="3"/>
              <a:endCxn id="77" idx="5"/>
            </p:cNvCxnSpPr>
            <p:nvPr/>
          </p:nvCxnSpPr>
          <p:spPr>
            <a:xfrm flipH="1">
              <a:off x="5843248" y="6481605"/>
              <a:ext cx="1136467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15E2BC9-C3E6-4CC1-BF6C-C18E8AC8DC3C}"/>
                </a:ext>
              </a:extLst>
            </p:cNvPr>
            <p:cNvSpPr txBox="1"/>
            <p:nvPr/>
          </p:nvSpPr>
          <p:spPr>
            <a:xfrm>
              <a:off x="6208025" y="6145672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5390F5C-CEE1-4E80-A836-A15D410D18C4}"/>
                </a:ext>
              </a:extLst>
            </p:cNvPr>
            <p:cNvSpPr txBox="1"/>
            <p:nvPr/>
          </p:nvSpPr>
          <p:spPr>
            <a:xfrm>
              <a:off x="6775735" y="563820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1A5B244-37D9-489D-AF45-A97863D0A17D}"/>
                </a:ext>
              </a:extLst>
            </p:cNvPr>
            <p:cNvCxnSpPr>
              <a:cxnSpLocks/>
              <a:stCxn id="75" idx="1"/>
              <a:endCxn id="76" idx="3"/>
            </p:cNvCxnSpPr>
            <p:nvPr/>
          </p:nvCxnSpPr>
          <p:spPr>
            <a:xfrm flipV="1">
              <a:off x="6979715" y="5215267"/>
              <a:ext cx="1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35CF4B1-C99B-41B2-8778-0D91458EBAB0}"/>
                </a:ext>
              </a:extLst>
            </p:cNvPr>
            <p:cNvSpPr txBox="1"/>
            <p:nvPr/>
          </p:nvSpPr>
          <p:spPr>
            <a:xfrm>
              <a:off x="7078795" y="563820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6D528B0-A451-4073-8990-36FC02E7FA2E}"/>
                </a:ext>
              </a:extLst>
            </p:cNvPr>
            <p:cNvCxnSpPr>
              <a:cxnSpLocks/>
              <a:stCxn id="76" idx="5"/>
              <a:endCxn id="75" idx="7"/>
            </p:cNvCxnSpPr>
            <p:nvPr/>
          </p:nvCxnSpPr>
          <p:spPr>
            <a:xfrm flipH="1">
              <a:off x="7144560" y="5215267"/>
              <a:ext cx="1" cy="1081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3834A-105C-45FE-B666-496BCD620DA5}"/>
                </a:ext>
              </a:extLst>
            </p:cNvPr>
            <p:cNvSpPr txBox="1"/>
            <p:nvPr/>
          </p:nvSpPr>
          <p:spPr>
            <a:xfrm>
              <a:off x="7248169" y="5334477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58B5B50-F427-4D8F-8754-F80104EBE1E0}"/>
                </a:ext>
              </a:extLst>
            </p:cNvPr>
            <p:cNvCxnSpPr>
              <a:cxnSpLocks/>
              <a:stCxn id="74" idx="2"/>
              <a:endCxn id="76" idx="5"/>
            </p:cNvCxnSpPr>
            <p:nvPr/>
          </p:nvCxnSpPr>
          <p:spPr>
            <a:xfrm flipH="1" flipV="1">
              <a:off x="7144561" y="5215267"/>
              <a:ext cx="652662" cy="6108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C522EB4-D54E-4C83-B041-EDA9052C0EE5}"/>
                </a:ext>
              </a:extLst>
            </p:cNvPr>
            <p:cNvSpPr txBox="1"/>
            <p:nvPr/>
          </p:nvSpPr>
          <p:spPr>
            <a:xfrm>
              <a:off x="7576642" y="5290629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4063BEE-897E-48E1-AA71-D0477F67C13D}"/>
                </a:ext>
              </a:extLst>
            </p:cNvPr>
            <p:cNvCxnSpPr>
              <a:cxnSpLocks/>
              <a:stCxn id="76" idx="6"/>
              <a:endCxn id="74" idx="1"/>
            </p:cNvCxnSpPr>
            <p:nvPr/>
          </p:nvCxnSpPr>
          <p:spPr>
            <a:xfrm>
              <a:off x="7178701" y="5122669"/>
              <a:ext cx="652662" cy="61080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1E2EBDE-2E7D-4163-AF5D-2EAD978AC36C}"/>
                </a:ext>
              </a:extLst>
            </p:cNvPr>
            <p:cNvSpPr txBox="1"/>
            <p:nvPr/>
          </p:nvSpPr>
          <p:spPr>
            <a:xfrm>
              <a:off x="7497428" y="6011273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5FC5444-CEFC-4FBF-831C-730BA7DE2D6C}"/>
                </a:ext>
              </a:extLst>
            </p:cNvPr>
            <p:cNvSpPr txBox="1"/>
            <p:nvPr/>
          </p:nvSpPr>
          <p:spPr>
            <a:xfrm>
              <a:off x="6152466" y="5494322"/>
              <a:ext cx="23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A0749464-2D27-4505-9CFE-E018AD7E7C85}"/>
                </a:ext>
              </a:extLst>
            </p:cNvPr>
            <p:cNvCxnSpPr>
              <a:cxnSpLocks/>
              <a:stCxn id="76" idx="3"/>
              <a:endCxn id="77" idx="7"/>
            </p:cNvCxnSpPr>
            <p:nvPr/>
          </p:nvCxnSpPr>
          <p:spPr>
            <a:xfrm flipH="1">
              <a:off x="5843248" y="5215267"/>
              <a:ext cx="1136468" cy="108114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DAF9991-B8AB-4D6A-9E8F-C6E19C18A9F6}"/>
              </a:ext>
            </a:extLst>
          </p:cNvPr>
          <p:cNvGrpSpPr/>
          <p:nvPr/>
        </p:nvGrpSpPr>
        <p:grpSpPr>
          <a:xfrm>
            <a:off x="8640259" y="5103277"/>
            <a:ext cx="3042458" cy="1594250"/>
            <a:chOff x="8748937" y="4858839"/>
            <a:chExt cx="3042458" cy="159425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4EDCCF8-B77C-40CF-8238-7AE9642E60D3}"/>
                </a:ext>
              </a:extLst>
            </p:cNvPr>
            <p:cNvSpPr/>
            <p:nvPr/>
          </p:nvSpPr>
          <p:spPr bwMode="auto">
            <a:xfrm>
              <a:off x="8748937" y="5520673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8186E7B-1FAE-44B9-AF84-7C1AB2B83DBF}"/>
                </a:ext>
              </a:extLst>
            </p:cNvPr>
            <p:cNvSpPr/>
            <p:nvPr/>
          </p:nvSpPr>
          <p:spPr bwMode="auto">
            <a:xfrm>
              <a:off x="11558270" y="5520672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t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4FA7B0B-DEBA-4C0D-A955-775986C79C61}"/>
                </a:ext>
              </a:extLst>
            </p:cNvPr>
            <p:cNvSpPr/>
            <p:nvPr/>
          </p:nvSpPr>
          <p:spPr bwMode="auto">
            <a:xfrm>
              <a:off x="10747566" y="6191179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c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8FDC68D-DAF5-4AC2-A337-6B3894F459CD}"/>
                </a:ext>
              </a:extLst>
            </p:cNvPr>
            <p:cNvSpPr/>
            <p:nvPr/>
          </p:nvSpPr>
          <p:spPr bwMode="auto">
            <a:xfrm>
              <a:off x="10747567" y="4914208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Arial" charset="0"/>
                </a:rPr>
                <a:t>d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09F9003-943B-4A51-8825-AB1196513307}"/>
                </a:ext>
              </a:extLst>
            </p:cNvPr>
            <p:cNvSpPr/>
            <p:nvPr/>
          </p:nvSpPr>
          <p:spPr bwMode="auto">
            <a:xfrm>
              <a:off x="9557247" y="6191180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a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416B87-513A-45B7-832F-7175C820B945}"/>
                </a:ext>
              </a:extLst>
            </p:cNvPr>
            <p:cNvSpPr/>
            <p:nvPr/>
          </p:nvSpPr>
          <p:spPr bwMode="auto">
            <a:xfrm>
              <a:off x="9563202" y="4914209"/>
              <a:ext cx="233125" cy="261909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046D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3894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B0F0"/>
                  </a:solidFill>
                  <a:latin typeface="Arial" charset="0"/>
                </a:rPr>
                <a:t>b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08154DE-B352-4666-98BD-26F06CB2F481}"/>
                </a:ext>
              </a:extLst>
            </p:cNvPr>
            <p:cNvSpPr txBox="1"/>
            <p:nvPr/>
          </p:nvSpPr>
          <p:spPr>
            <a:xfrm>
              <a:off x="9040086" y="5697114"/>
              <a:ext cx="29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FF43DE2-58EA-482E-BC74-61F0DE9AA6B6}"/>
                </a:ext>
              </a:extLst>
            </p:cNvPr>
            <p:cNvSpPr txBox="1"/>
            <p:nvPr/>
          </p:nvSpPr>
          <p:spPr>
            <a:xfrm>
              <a:off x="9387325" y="542964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2171AD3-AE72-4614-BABA-8A6238735486}"/>
                </a:ext>
              </a:extLst>
            </p:cNvPr>
            <p:cNvCxnSpPr>
              <a:cxnSpLocks/>
              <a:stCxn id="108" idx="2"/>
              <a:endCxn id="104" idx="5"/>
            </p:cNvCxnSpPr>
            <p:nvPr/>
          </p:nvCxnSpPr>
          <p:spPr>
            <a:xfrm flipH="1" flipV="1">
              <a:off x="8947922" y="5744226"/>
              <a:ext cx="609325" cy="5779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2375983-2708-48D6-ACA5-94591CA21F5E}"/>
                </a:ext>
              </a:extLst>
            </p:cNvPr>
            <p:cNvCxnSpPr>
              <a:cxnSpLocks/>
              <a:stCxn id="108" idx="1"/>
              <a:endCxn id="109" idx="3"/>
            </p:cNvCxnSpPr>
            <p:nvPr/>
          </p:nvCxnSpPr>
          <p:spPr>
            <a:xfrm flipV="1">
              <a:off x="9591387" y="5137762"/>
              <a:ext cx="5955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3137B7D-1267-4B99-8D49-8ED0AA29DA7E}"/>
                </a:ext>
              </a:extLst>
            </p:cNvPr>
            <p:cNvCxnSpPr>
              <a:cxnSpLocks/>
              <a:stCxn id="105" idx="3"/>
              <a:endCxn id="106" idx="6"/>
            </p:cNvCxnSpPr>
            <p:nvPr/>
          </p:nvCxnSpPr>
          <p:spPr>
            <a:xfrm flipH="1">
              <a:off x="10980691" y="5744225"/>
              <a:ext cx="611719" cy="5779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7F502B3-E816-4C7F-952B-68DAF122DD39}"/>
                </a:ext>
              </a:extLst>
            </p:cNvPr>
            <p:cNvSpPr txBox="1"/>
            <p:nvPr/>
          </p:nvSpPr>
          <p:spPr>
            <a:xfrm>
              <a:off x="9690385" y="5429644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764820F3-C3E8-46C1-8040-0ED3007A29CF}"/>
                </a:ext>
              </a:extLst>
            </p:cNvPr>
            <p:cNvCxnSpPr>
              <a:cxnSpLocks/>
              <a:stCxn id="109" idx="5"/>
              <a:endCxn id="108" idx="7"/>
            </p:cNvCxnSpPr>
            <p:nvPr/>
          </p:nvCxnSpPr>
          <p:spPr>
            <a:xfrm flipH="1">
              <a:off x="9756232" y="5137762"/>
              <a:ext cx="5955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FE114AC-CA48-4EFA-A1CE-E64DEAE4FB26}"/>
                </a:ext>
              </a:extLst>
            </p:cNvPr>
            <p:cNvCxnSpPr>
              <a:cxnSpLocks/>
              <a:stCxn id="106" idx="3"/>
              <a:endCxn id="108" idx="5"/>
            </p:cNvCxnSpPr>
            <p:nvPr/>
          </p:nvCxnSpPr>
          <p:spPr>
            <a:xfrm flipH="1">
              <a:off x="9756232" y="6414732"/>
              <a:ext cx="1025474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8A01C28-4239-4ABF-95F6-E40DBAB8C5CE}"/>
                </a:ext>
              </a:extLst>
            </p:cNvPr>
            <p:cNvSpPr txBox="1"/>
            <p:nvPr/>
          </p:nvSpPr>
          <p:spPr>
            <a:xfrm>
              <a:off x="10146496" y="6078799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1C2EFE1-47A2-434F-8955-D52D72A3BDAD}"/>
                </a:ext>
              </a:extLst>
            </p:cNvPr>
            <p:cNvSpPr txBox="1"/>
            <p:nvPr/>
          </p:nvSpPr>
          <p:spPr>
            <a:xfrm>
              <a:off x="10645966" y="5463755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698D0EC-C4BF-44E2-A768-4718A79906D9}"/>
                </a:ext>
              </a:extLst>
            </p:cNvPr>
            <p:cNvCxnSpPr>
              <a:cxnSpLocks/>
              <a:stCxn id="106" idx="1"/>
              <a:endCxn id="107" idx="3"/>
            </p:cNvCxnSpPr>
            <p:nvPr/>
          </p:nvCxnSpPr>
          <p:spPr>
            <a:xfrm flipV="1">
              <a:off x="10781706" y="5137761"/>
              <a:ext cx="1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238A1F8-9A4D-4B4F-B903-F7350EE3D07D}"/>
                </a:ext>
              </a:extLst>
            </p:cNvPr>
            <p:cNvSpPr txBox="1"/>
            <p:nvPr/>
          </p:nvSpPr>
          <p:spPr>
            <a:xfrm>
              <a:off x="10880786" y="5463755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FA721D2-D6F3-4942-9313-52691FCA7BAD}"/>
                </a:ext>
              </a:extLst>
            </p:cNvPr>
            <p:cNvCxnSpPr>
              <a:cxnSpLocks/>
              <a:stCxn id="107" idx="5"/>
              <a:endCxn id="106" idx="7"/>
            </p:cNvCxnSpPr>
            <p:nvPr/>
          </p:nvCxnSpPr>
          <p:spPr>
            <a:xfrm flipH="1">
              <a:off x="10946551" y="5137761"/>
              <a:ext cx="1" cy="10917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6C0C38-FD0E-4B83-9CEC-BD59FE8D18A5}"/>
                </a:ext>
              </a:extLst>
            </p:cNvPr>
            <p:cNvSpPr txBox="1"/>
            <p:nvPr/>
          </p:nvSpPr>
          <p:spPr>
            <a:xfrm>
              <a:off x="11050160" y="5269212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176E789-6420-457A-899C-BEA22B3DE732}"/>
                </a:ext>
              </a:extLst>
            </p:cNvPr>
            <p:cNvCxnSpPr>
              <a:cxnSpLocks/>
              <a:stCxn id="105" idx="2"/>
              <a:endCxn id="107" idx="5"/>
            </p:cNvCxnSpPr>
            <p:nvPr/>
          </p:nvCxnSpPr>
          <p:spPr>
            <a:xfrm flipH="1" flipV="1">
              <a:off x="10946552" y="5137761"/>
              <a:ext cx="611718" cy="513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78B9EC0-F784-4B47-97D3-10D3193484B0}"/>
                </a:ext>
              </a:extLst>
            </p:cNvPr>
            <p:cNvSpPr txBox="1"/>
            <p:nvPr/>
          </p:nvSpPr>
          <p:spPr>
            <a:xfrm>
              <a:off x="11378633" y="5116180"/>
              <a:ext cx="342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6E1E63D-85CC-434C-BBBF-70F80EA1445A}"/>
                </a:ext>
              </a:extLst>
            </p:cNvPr>
            <p:cNvCxnSpPr>
              <a:cxnSpLocks/>
              <a:stCxn id="107" idx="6"/>
              <a:endCxn id="105" idx="1"/>
            </p:cNvCxnSpPr>
            <p:nvPr/>
          </p:nvCxnSpPr>
          <p:spPr>
            <a:xfrm>
              <a:off x="10980692" y="5045163"/>
              <a:ext cx="611718" cy="513865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79810B4-2A56-40F4-B1DB-D99FF586708F}"/>
                </a:ext>
              </a:extLst>
            </p:cNvPr>
            <p:cNvSpPr txBox="1"/>
            <p:nvPr/>
          </p:nvSpPr>
          <p:spPr>
            <a:xfrm>
              <a:off x="11269588" y="58368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5F9A36C-C9E3-43D3-9478-8D0FB7EF827B}"/>
                </a:ext>
              </a:extLst>
            </p:cNvPr>
            <p:cNvSpPr txBox="1"/>
            <p:nvPr/>
          </p:nvSpPr>
          <p:spPr>
            <a:xfrm>
              <a:off x="10053972" y="4858839"/>
              <a:ext cx="306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3211B02-77C4-4B64-B478-F952D348AE17}"/>
                </a:ext>
              </a:extLst>
            </p:cNvPr>
            <p:cNvSpPr txBox="1"/>
            <p:nvPr/>
          </p:nvSpPr>
          <p:spPr>
            <a:xfrm>
              <a:off x="10002739" y="5496978"/>
              <a:ext cx="23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411EFE6A-7028-4826-BBEC-1D2ACCC876FC}"/>
                </a:ext>
              </a:extLst>
            </p:cNvPr>
            <p:cNvCxnSpPr>
              <a:cxnSpLocks/>
              <a:stCxn id="107" idx="3"/>
              <a:endCxn id="108" idx="7"/>
            </p:cNvCxnSpPr>
            <p:nvPr/>
          </p:nvCxnSpPr>
          <p:spPr>
            <a:xfrm flipH="1">
              <a:off x="9756232" y="5137761"/>
              <a:ext cx="1025475" cy="10917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AB84725F-2768-4E76-BA39-B1E657E177CB}"/>
              </a:ext>
            </a:extLst>
          </p:cNvPr>
          <p:cNvSpPr txBox="1"/>
          <p:nvPr/>
        </p:nvSpPr>
        <p:spPr>
          <a:xfrm>
            <a:off x="7879892" y="1861482"/>
            <a:ext cx="3802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In order to avoid unnecessary appearance of a same d-MP multiple times,</a:t>
            </a:r>
            <a:r>
              <a:rPr lang="mk-MK" dirty="0"/>
              <a:t> </a:t>
            </a:r>
            <a:r>
              <a:rPr lang="en-US" dirty="0"/>
              <a:t>for the edges </a:t>
            </a:r>
            <a:r>
              <a:rPr lang="en-US" dirty="0" err="1"/>
              <a:t>lieing</a:t>
            </a:r>
            <a:r>
              <a:rPr lang="en-US" dirty="0"/>
              <a:t> on the cycle we allow only the direction used in the cycle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1761C6-B64C-4301-926A-349D0C614F91}"/>
              </a:ext>
            </a:extLst>
          </p:cNvPr>
          <p:cNvSpPr txBox="1"/>
          <p:nvPr/>
        </p:nvSpPr>
        <p:spPr>
          <a:xfrm>
            <a:off x="5363152" y="4909051"/>
            <a:ext cx="2739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obtained graph gives one d-MP candidate (flow)</a:t>
            </a:r>
          </a:p>
          <a:p>
            <a:endParaRPr lang="en-US" dirty="0"/>
          </a:p>
          <a:p>
            <a:r>
              <a:rPr lang="en-US" dirty="0"/>
              <a:t>The procedure is repeated on each of obtained graphs</a:t>
            </a:r>
          </a:p>
        </p:txBody>
      </p:sp>
    </p:spTree>
    <p:extLst>
      <p:ext uri="{BB962C8B-B14F-4D97-AF65-F5344CB8AC3E}">
        <p14:creationId xmlns:p14="http://schemas.microsoft.com/office/powerpoint/2010/main" val="308200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E17-6EF9-4D40-A0CD-6B7E63D4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19A3E-072E-4D2B-A749-5ED005BF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extended theory that connects the multi-state reliability theory with the theory for flow in two-terminal directed and undirected networks. </a:t>
            </a:r>
          </a:p>
          <a:p>
            <a:pPr lvl="1"/>
            <a:r>
              <a:rPr lang="en-US" sz="2800" dirty="0"/>
              <a:t>The relation between d-MPs and flow functions</a:t>
            </a:r>
          </a:p>
          <a:p>
            <a:pPr lvl="1"/>
            <a:r>
              <a:rPr lang="en-US" sz="2800" dirty="0"/>
              <a:t>The relation between two d-MPs</a:t>
            </a:r>
          </a:p>
          <a:p>
            <a:r>
              <a:rPr lang="en-US" sz="2800" dirty="0"/>
              <a:t>Given results lead to a more efficient approach for calculating all d-MPs</a:t>
            </a:r>
          </a:p>
        </p:txBody>
      </p:sp>
    </p:spTree>
    <p:extLst>
      <p:ext uri="{BB962C8B-B14F-4D97-AF65-F5344CB8AC3E}">
        <p14:creationId xmlns:p14="http://schemas.microsoft.com/office/powerpoint/2010/main" val="182407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72"/>
          <p:cNvSpPr txBox="1"/>
          <p:nvPr/>
        </p:nvSpPr>
        <p:spPr>
          <a:xfrm>
            <a:off x="10223141" y="28493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9538140" y="28428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408137" y="24053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876287" y="21984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72" name="Straight Arrow Connector 71"/>
          <p:cNvCxnSpPr>
            <a:cxnSpLocks/>
            <a:endCxn id="70" idx="1"/>
          </p:cNvCxnSpPr>
          <p:nvPr/>
        </p:nvCxnSpPr>
        <p:spPr>
          <a:xfrm>
            <a:off x="7945291" y="2759753"/>
            <a:ext cx="351712" cy="31397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Function</a:t>
            </a:r>
          </a:p>
        </p:txBody>
      </p:sp>
      <p:cxnSp>
        <p:nvCxnSpPr>
          <p:cNvPr id="102" name="Straight Arrow Connector 101"/>
          <p:cNvCxnSpPr>
            <a:cxnSpLocks/>
            <a:stCxn id="3" idx="3"/>
            <a:endCxn id="104" idx="2"/>
          </p:cNvCxnSpPr>
          <p:nvPr/>
        </p:nvCxnSpPr>
        <p:spPr>
          <a:xfrm>
            <a:off x="6457658" y="2682995"/>
            <a:ext cx="675820" cy="60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cxnSpLocks/>
            <a:stCxn id="110" idx="6"/>
            <a:endCxn id="76" idx="1"/>
          </p:cNvCxnSpPr>
          <p:nvPr/>
        </p:nvCxnSpPr>
        <p:spPr>
          <a:xfrm flipV="1">
            <a:off x="10745194" y="2670447"/>
            <a:ext cx="608540" cy="12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7133478" y="2521648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dirty="0">
                <a:solidFill>
                  <a:srgbClr val="0070C0"/>
                </a:solidFill>
              </a:rPr>
              <a:t>а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7681278" y="2507504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06" name="Oval 105"/>
          <p:cNvSpPr/>
          <p:nvPr/>
        </p:nvSpPr>
        <p:spPr>
          <a:xfrm>
            <a:off x="8204604" y="2032301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07" name="Oval 106"/>
          <p:cNvSpPr/>
          <p:nvPr/>
        </p:nvSpPr>
        <p:spPr>
          <a:xfrm>
            <a:off x="8772963" y="2506238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08" name="Oval 107"/>
          <p:cNvSpPr/>
          <p:nvPr/>
        </p:nvSpPr>
        <p:spPr>
          <a:xfrm>
            <a:off x="9321331" y="2506237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109" name="Oval 108"/>
          <p:cNvSpPr/>
          <p:nvPr/>
        </p:nvSpPr>
        <p:spPr>
          <a:xfrm>
            <a:off x="9866458" y="2506771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10" name="Oval 109"/>
          <p:cNvSpPr/>
          <p:nvPr/>
        </p:nvSpPr>
        <p:spPr>
          <a:xfrm>
            <a:off x="10410343" y="2504242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</a:t>
            </a:r>
          </a:p>
        </p:txBody>
      </p:sp>
      <p:cxnSp>
        <p:nvCxnSpPr>
          <p:cNvPr id="111" name="Straight Arrow Connector 110"/>
          <p:cNvCxnSpPr>
            <a:stCxn id="104" idx="6"/>
            <a:endCxn id="105" idx="2"/>
          </p:cNvCxnSpPr>
          <p:nvPr/>
        </p:nvCxnSpPr>
        <p:spPr>
          <a:xfrm flipV="1">
            <a:off x="7468329" y="2674930"/>
            <a:ext cx="212949" cy="141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  <a:stCxn id="105" idx="0"/>
            <a:endCxn id="106" idx="2"/>
          </p:cNvCxnSpPr>
          <p:nvPr/>
        </p:nvCxnSpPr>
        <p:spPr>
          <a:xfrm flipV="1">
            <a:off x="7848704" y="2199727"/>
            <a:ext cx="355900" cy="30777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cxnSpLocks/>
            <a:stCxn id="106" idx="6"/>
            <a:endCxn id="107" idx="1"/>
          </p:cNvCxnSpPr>
          <p:nvPr/>
        </p:nvCxnSpPr>
        <p:spPr>
          <a:xfrm>
            <a:off x="8539455" y="2199727"/>
            <a:ext cx="282546" cy="3555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7" idx="6"/>
            <a:endCxn id="108" idx="2"/>
          </p:cNvCxnSpPr>
          <p:nvPr/>
        </p:nvCxnSpPr>
        <p:spPr>
          <a:xfrm flipV="1">
            <a:off x="9107814" y="2673663"/>
            <a:ext cx="213517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8" idx="6"/>
            <a:endCxn id="109" idx="2"/>
          </p:cNvCxnSpPr>
          <p:nvPr/>
        </p:nvCxnSpPr>
        <p:spPr>
          <a:xfrm>
            <a:off x="9656182" y="2673663"/>
            <a:ext cx="210276" cy="53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9" idx="6"/>
            <a:endCxn id="110" idx="2"/>
          </p:cNvCxnSpPr>
          <p:nvPr/>
        </p:nvCxnSpPr>
        <p:spPr>
          <a:xfrm flipV="1">
            <a:off x="10201309" y="2671668"/>
            <a:ext cx="209034" cy="252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556280" y="2418428"/>
            <a:ext cx="262531" cy="30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495190" y="23267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9058816" y="241178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603489" y="24054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144504" y="24117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0942483" y="24184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25" name="Curved Connector 124"/>
          <p:cNvCxnSpPr>
            <a:cxnSpLocks/>
          </p:cNvCxnSpPr>
          <p:nvPr/>
        </p:nvCxnSpPr>
        <p:spPr>
          <a:xfrm rot="5400000" flipH="1" flipV="1">
            <a:off x="10032267" y="1960734"/>
            <a:ext cx="1995" cy="1089012"/>
          </a:xfrm>
          <a:prstGeom prst="curvedConnector3">
            <a:avLst>
              <a:gd name="adj1" fmla="val 11558647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9891237" y="19963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Oval 163"/>
          <p:cNvSpPr/>
          <p:nvPr/>
        </p:nvSpPr>
        <p:spPr>
          <a:xfrm>
            <a:off x="9866458" y="3012078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</a:t>
            </a:r>
          </a:p>
        </p:txBody>
      </p:sp>
      <p:cxnSp>
        <p:nvCxnSpPr>
          <p:cNvPr id="165" name="Straight Arrow Connector 164"/>
          <p:cNvCxnSpPr>
            <a:stCxn id="108" idx="5"/>
            <a:endCxn id="164" idx="1"/>
          </p:cNvCxnSpPr>
          <p:nvPr/>
        </p:nvCxnSpPr>
        <p:spPr>
          <a:xfrm>
            <a:off x="9607144" y="2792050"/>
            <a:ext cx="308352" cy="2690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64" idx="7"/>
            <a:endCxn id="110" idx="3"/>
          </p:cNvCxnSpPr>
          <p:nvPr/>
        </p:nvCxnSpPr>
        <p:spPr>
          <a:xfrm flipV="1">
            <a:off x="10152271" y="2790055"/>
            <a:ext cx="307110" cy="2710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164" idx="2"/>
            <a:endCxn id="108" idx="3"/>
          </p:cNvCxnSpPr>
          <p:nvPr/>
        </p:nvCxnSpPr>
        <p:spPr>
          <a:xfrm rot="10800000">
            <a:off x="9370370" y="2792050"/>
            <a:ext cx="496089" cy="387454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028177" y="29252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0" name="Oval 69"/>
          <p:cNvSpPr/>
          <p:nvPr/>
        </p:nvSpPr>
        <p:spPr>
          <a:xfrm>
            <a:off x="8255405" y="3028654"/>
            <a:ext cx="284052" cy="30777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73" name="Straight Arrow Connector 72"/>
          <p:cNvCxnSpPr>
            <a:cxnSpLocks/>
            <a:stCxn id="70" idx="7"/>
          </p:cNvCxnSpPr>
          <p:nvPr/>
        </p:nvCxnSpPr>
        <p:spPr>
          <a:xfrm flipV="1">
            <a:off x="8497859" y="2757761"/>
            <a:ext cx="299669" cy="3159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876287" y="28628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561288" y="28692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220144" y="2548791"/>
            <a:ext cx="237514" cy="26840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1353734" y="2536243"/>
            <a:ext cx="237514" cy="26840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21415" y="2015664"/>
                <a:ext cx="5288729" cy="36677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A </a:t>
                </a:r>
                <a:r>
                  <a:rPr lang="en-US" i="1" dirty="0"/>
                  <a:t>flow </a:t>
                </a:r>
                <a:r>
                  <a:rPr lang="en-US" dirty="0"/>
                  <a:t>in a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i="1" dirty="0"/>
                  <a:t>E, c</a:t>
                </a:r>
                <a:r>
                  <a:rPr lang="en-US" dirty="0"/>
                  <a:t>) is a function </a:t>
                </a:r>
              </a:p>
              <a:p>
                <a:pPr algn="just"/>
                <a:r>
                  <a:rPr lang="en-US" i="1" dirty="0"/>
                  <a:t>f </a:t>
                </a:r>
                <a:r>
                  <a:rPr lang="en-US" dirty="0"/>
                  <a:t>: </a:t>
                </a:r>
                <a:r>
                  <a:rPr lang="en-US" i="1" dirty="0"/>
                  <a:t>V </a:t>
                </a:r>
                <a:r>
                  <a:rPr lang="en-US" dirty="0"/>
                  <a:t>× </a:t>
                </a:r>
                <a:r>
                  <a:rPr lang="en-US" i="1" dirty="0"/>
                  <a:t>V</a:t>
                </a:r>
                <a:r>
                  <a:rPr lang="en-US" dirty="0">
                    <a:sym typeface="Symbol" panose="05050102010706020507" pitchFamily="18" charset="2"/>
                  </a:rPr>
                  <a:t></a:t>
                </a:r>
                <a:r>
                  <a:rPr lang="en-US" i="1" dirty="0"/>
                  <a:t>R</a:t>
                </a:r>
                <a:r>
                  <a:rPr lang="en-US" baseline="30000" dirty="0"/>
                  <a:t>+</a:t>
                </a:r>
                <a:r>
                  <a:rPr lang="en-US" dirty="0">
                    <a:sym typeface="Symbol" panose="05050102010706020507" pitchFamily="18" charset="2"/>
                  </a:rPr>
                  <a:t></a:t>
                </a:r>
                <a:r>
                  <a:rPr lang="en-US" dirty="0"/>
                  <a:t>{0} that satisfies the following constraints:</a:t>
                </a:r>
              </a:p>
              <a:p>
                <a:pPr lvl="0" algn="just" hangingPunct="0"/>
                <a:r>
                  <a:rPr lang="en-US" i="1" dirty="0"/>
                  <a:t>1. Capacity constraint</a:t>
                </a:r>
                <a:r>
                  <a:rPr lang="en-US" dirty="0"/>
                  <a:t>: 0 ≤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) ≤ </a:t>
                </a:r>
                <a:r>
                  <a:rPr lang="en-US" i="1" dirty="0"/>
                  <a:t>c</a:t>
                </a:r>
                <a:r>
                  <a:rPr lang="en-US" dirty="0"/>
                  <a:t>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), </a:t>
                </a:r>
              </a:p>
              <a:p>
                <a:pPr algn="just" hangingPunct="0"/>
                <a:r>
                  <a:rPr lang="en-US" sz="1400" dirty="0"/>
                  <a:t> </a:t>
                </a:r>
              </a:p>
              <a:p>
                <a:pPr lvl="0" algn="just" hangingPunct="0"/>
                <a:r>
                  <a:rPr lang="en-US" i="1" dirty="0"/>
                  <a:t>2. Flow conservation</a:t>
                </a:r>
                <a:r>
                  <a:rPr lang="en-US" dirty="0"/>
                  <a:t>: for each </a:t>
                </a:r>
                <a:r>
                  <a:rPr lang="en-US" i="1" dirty="0" err="1"/>
                  <a:t>v</a:t>
                </a:r>
                <a:r>
                  <a:rPr lang="en-US" dirty="0" err="1">
                    <a:sym typeface="Symbol" panose="05050102010706020507" pitchFamily="18" charset="2"/>
                  </a:rPr>
                  <a:t></a:t>
                </a:r>
                <a:r>
                  <a:rPr lang="en-US" i="1" dirty="0" err="1"/>
                  <a:t>V</a:t>
                </a:r>
                <a:r>
                  <a:rPr lang="en-US" dirty="0"/>
                  <a:t>,</a:t>
                </a:r>
              </a:p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lt-LT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lt-L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lt-LT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  <a:p>
                <a:pPr algn="just"/>
                <a:r>
                  <a:rPr lang="en-US" dirty="0"/>
                  <a:t>where |</a:t>
                </a:r>
                <a:r>
                  <a:rPr lang="en-US" i="1" dirty="0"/>
                  <a:t>f</a:t>
                </a:r>
                <a:r>
                  <a:rPr lang="en-US" dirty="0"/>
                  <a:t> | is the value of the flow</a:t>
                </a:r>
                <a:r>
                  <a:rPr lang="en-US" i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5" y="2015664"/>
                <a:ext cx="5288729" cy="3667735"/>
              </a:xfrm>
              <a:prstGeom prst="rect">
                <a:avLst/>
              </a:prstGeom>
              <a:blipFill>
                <a:blip r:embed="rId3"/>
                <a:stretch>
                  <a:fillRect l="-921" t="-829" r="-8976" b="-16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C9573290-B1F7-4478-81B7-2A718493BD95}"/>
              </a:ext>
            </a:extLst>
          </p:cNvPr>
          <p:cNvSpPr txBox="1"/>
          <p:nvPr/>
        </p:nvSpPr>
        <p:spPr>
          <a:xfrm>
            <a:off x="10358124" y="55883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2EACE58-70E6-4EF8-B0AF-C4570F8BCF3B}"/>
              </a:ext>
            </a:extLst>
          </p:cNvPr>
          <p:cNvSpPr txBox="1"/>
          <p:nvPr/>
        </p:nvSpPr>
        <p:spPr>
          <a:xfrm>
            <a:off x="9673123" y="55818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FF196F-4759-4FA6-B38F-ECA0FA86DFFE}"/>
              </a:ext>
            </a:extLst>
          </p:cNvPr>
          <p:cNvSpPr txBox="1"/>
          <p:nvPr/>
        </p:nvSpPr>
        <p:spPr>
          <a:xfrm>
            <a:off x="7543120" y="51442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52EA6E-DCCA-45C1-A4E5-E0938EDF1DAF}"/>
              </a:ext>
            </a:extLst>
          </p:cNvPr>
          <p:cNvSpPr txBox="1"/>
          <p:nvPr/>
        </p:nvSpPr>
        <p:spPr>
          <a:xfrm>
            <a:off x="8011270" y="49374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CE203B0-3E90-4B7B-84C4-5E0C0EA4F515}"/>
              </a:ext>
            </a:extLst>
          </p:cNvPr>
          <p:cNvCxnSpPr>
            <a:cxnSpLocks/>
            <a:endCxn id="185" idx="1"/>
          </p:cNvCxnSpPr>
          <p:nvPr/>
        </p:nvCxnSpPr>
        <p:spPr>
          <a:xfrm>
            <a:off x="8080274" y="5550972"/>
            <a:ext cx="308352" cy="3036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94416B0-A34E-418A-97E1-DE0F7A712733}"/>
              </a:ext>
            </a:extLst>
          </p:cNvPr>
          <p:cNvCxnSpPr>
            <a:cxnSpLocks/>
            <a:stCxn id="190" idx="3"/>
            <a:endCxn id="146" idx="2"/>
          </p:cNvCxnSpPr>
          <p:nvPr/>
        </p:nvCxnSpPr>
        <p:spPr>
          <a:xfrm>
            <a:off x="6592641" y="5421960"/>
            <a:ext cx="675820" cy="60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599F55-A9CB-456B-8933-A7F5516AE521}"/>
              </a:ext>
            </a:extLst>
          </p:cNvPr>
          <p:cNvCxnSpPr>
            <a:cxnSpLocks/>
            <a:stCxn id="158" idx="6"/>
            <a:endCxn id="191" idx="1"/>
          </p:cNvCxnSpPr>
          <p:nvPr/>
        </p:nvCxnSpPr>
        <p:spPr>
          <a:xfrm flipV="1">
            <a:off x="10880177" y="5409412"/>
            <a:ext cx="608540" cy="12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E08AE5D3-372A-484F-928A-A791952262F5}"/>
              </a:ext>
            </a:extLst>
          </p:cNvPr>
          <p:cNvSpPr/>
          <p:nvPr/>
        </p:nvSpPr>
        <p:spPr>
          <a:xfrm>
            <a:off x="7268461" y="5260613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dirty="0">
                <a:solidFill>
                  <a:srgbClr val="0070C0"/>
                </a:solidFill>
              </a:rPr>
              <a:t>а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C300DFB-8DBB-4956-877B-CBD30992E993}"/>
              </a:ext>
            </a:extLst>
          </p:cNvPr>
          <p:cNvSpPr/>
          <p:nvPr/>
        </p:nvSpPr>
        <p:spPr>
          <a:xfrm>
            <a:off x="7816261" y="5246469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E6B77C9-D1AB-4549-9938-9950B5F0AD8E}"/>
              </a:ext>
            </a:extLst>
          </p:cNvPr>
          <p:cNvSpPr/>
          <p:nvPr/>
        </p:nvSpPr>
        <p:spPr>
          <a:xfrm>
            <a:off x="8339587" y="4771266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B85FBCE-30B2-41FC-B26E-4789BA3F9EC7}"/>
              </a:ext>
            </a:extLst>
          </p:cNvPr>
          <p:cNvSpPr/>
          <p:nvPr/>
        </p:nvSpPr>
        <p:spPr>
          <a:xfrm>
            <a:off x="8907946" y="5245203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45A0668-DB66-4376-BAFF-1B376AFE1532}"/>
              </a:ext>
            </a:extLst>
          </p:cNvPr>
          <p:cNvSpPr/>
          <p:nvPr/>
        </p:nvSpPr>
        <p:spPr>
          <a:xfrm>
            <a:off x="9456314" y="5245202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D4458EA6-07D4-4B8A-99BD-9DE942C85E16}"/>
              </a:ext>
            </a:extLst>
          </p:cNvPr>
          <p:cNvSpPr/>
          <p:nvPr/>
        </p:nvSpPr>
        <p:spPr>
          <a:xfrm>
            <a:off x="10001441" y="5245736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73A8390-6DCE-4CE4-B32A-94742E7E0DCE}"/>
              </a:ext>
            </a:extLst>
          </p:cNvPr>
          <p:cNvSpPr/>
          <p:nvPr/>
        </p:nvSpPr>
        <p:spPr>
          <a:xfrm>
            <a:off x="10545326" y="5243207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3A8766D-FBC5-4258-96BE-2C2078F58F20}"/>
              </a:ext>
            </a:extLst>
          </p:cNvPr>
          <p:cNvCxnSpPr>
            <a:stCxn id="146" idx="6"/>
            <a:endCxn id="150" idx="2"/>
          </p:cNvCxnSpPr>
          <p:nvPr/>
        </p:nvCxnSpPr>
        <p:spPr>
          <a:xfrm flipV="1">
            <a:off x="7603312" y="5413895"/>
            <a:ext cx="212949" cy="1414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F257A59-9747-42A9-822D-0B45AE249B5A}"/>
              </a:ext>
            </a:extLst>
          </p:cNvPr>
          <p:cNvCxnSpPr>
            <a:cxnSpLocks/>
            <a:stCxn id="150" idx="0"/>
            <a:endCxn id="151" idx="2"/>
          </p:cNvCxnSpPr>
          <p:nvPr/>
        </p:nvCxnSpPr>
        <p:spPr>
          <a:xfrm flipV="1">
            <a:off x="7983687" y="4938692"/>
            <a:ext cx="355900" cy="30777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21B386C-4DCF-4E87-BA85-D6B972961816}"/>
              </a:ext>
            </a:extLst>
          </p:cNvPr>
          <p:cNvCxnSpPr>
            <a:cxnSpLocks/>
            <a:stCxn id="151" idx="6"/>
            <a:endCxn id="152" idx="1"/>
          </p:cNvCxnSpPr>
          <p:nvPr/>
        </p:nvCxnSpPr>
        <p:spPr>
          <a:xfrm>
            <a:off x="8674438" y="4938692"/>
            <a:ext cx="282546" cy="3555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759A261-443F-498D-8CAB-9D870037F47A}"/>
              </a:ext>
            </a:extLst>
          </p:cNvPr>
          <p:cNvCxnSpPr>
            <a:stCxn id="152" idx="6"/>
            <a:endCxn id="153" idx="2"/>
          </p:cNvCxnSpPr>
          <p:nvPr/>
        </p:nvCxnSpPr>
        <p:spPr>
          <a:xfrm flipV="1">
            <a:off x="9242797" y="5412628"/>
            <a:ext cx="213517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470E224-AE4F-4337-A240-554476F752DC}"/>
              </a:ext>
            </a:extLst>
          </p:cNvPr>
          <p:cNvCxnSpPr>
            <a:stCxn id="153" idx="6"/>
            <a:endCxn id="157" idx="2"/>
          </p:cNvCxnSpPr>
          <p:nvPr/>
        </p:nvCxnSpPr>
        <p:spPr>
          <a:xfrm>
            <a:off x="9791165" y="5412628"/>
            <a:ext cx="210276" cy="53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B918896-85CE-463E-A9B4-3B338F3CC96C}"/>
              </a:ext>
            </a:extLst>
          </p:cNvPr>
          <p:cNvCxnSpPr>
            <a:stCxn id="157" idx="6"/>
            <a:endCxn id="158" idx="2"/>
          </p:cNvCxnSpPr>
          <p:nvPr/>
        </p:nvCxnSpPr>
        <p:spPr>
          <a:xfrm flipV="1">
            <a:off x="10336292" y="5410633"/>
            <a:ext cx="209034" cy="252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1FC3F3D-14A8-4A00-AA3B-D06EEE20CDCA}"/>
              </a:ext>
            </a:extLst>
          </p:cNvPr>
          <p:cNvSpPr txBox="1"/>
          <p:nvPr/>
        </p:nvSpPr>
        <p:spPr>
          <a:xfrm>
            <a:off x="6691263" y="51573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7F7174E-B97E-4AB6-83AE-5D63A14BF3FA}"/>
              </a:ext>
            </a:extLst>
          </p:cNvPr>
          <p:cNvSpPr txBox="1"/>
          <p:nvPr/>
        </p:nvSpPr>
        <p:spPr>
          <a:xfrm>
            <a:off x="8630173" y="50657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17D81AB-434B-41C0-B3FE-69BBB56428A1}"/>
              </a:ext>
            </a:extLst>
          </p:cNvPr>
          <p:cNvSpPr txBox="1"/>
          <p:nvPr/>
        </p:nvSpPr>
        <p:spPr>
          <a:xfrm>
            <a:off x="9193799" y="51507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BC21795-3FFC-4E84-94C4-B4A5BAA4BD4D}"/>
              </a:ext>
            </a:extLst>
          </p:cNvPr>
          <p:cNvSpPr txBox="1"/>
          <p:nvPr/>
        </p:nvSpPr>
        <p:spPr>
          <a:xfrm>
            <a:off x="9738472" y="51443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6033398-8E3F-4DEF-A125-C3135F4551A7}"/>
              </a:ext>
            </a:extLst>
          </p:cNvPr>
          <p:cNvSpPr txBox="1"/>
          <p:nvPr/>
        </p:nvSpPr>
        <p:spPr>
          <a:xfrm>
            <a:off x="10279487" y="51507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EC543DC-8949-4B5C-BA86-5E6450BAD0C1}"/>
              </a:ext>
            </a:extLst>
          </p:cNvPr>
          <p:cNvSpPr txBox="1"/>
          <p:nvPr/>
        </p:nvSpPr>
        <p:spPr>
          <a:xfrm>
            <a:off x="11077466" y="51573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78" name="Curved Connector 124">
            <a:extLst>
              <a:ext uri="{FF2B5EF4-FFF2-40B4-BE49-F238E27FC236}">
                <a16:creationId xmlns:a16="http://schemas.microsoft.com/office/drawing/2014/main" id="{AF90115C-5998-4C98-BA0F-FA7F6436F41E}"/>
              </a:ext>
            </a:extLst>
          </p:cNvPr>
          <p:cNvCxnSpPr>
            <a:stCxn id="153" idx="0"/>
            <a:endCxn id="158" idx="0"/>
          </p:cNvCxnSpPr>
          <p:nvPr/>
        </p:nvCxnSpPr>
        <p:spPr>
          <a:xfrm rot="5400000" flipH="1" flipV="1">
            <a:off x="10167249" y="4699699"/>
            <a:ext cx="1995" cy="1089012"/>
          </a:xfrm>
          <a:prstGeom prst="curvedConnector3">
            <a:avLst>
              <a:gd name="adj1" fmla="val 11558647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C40AEF4-6EEA-4363-8091-886C70E8BBA3}"/>
              </a:ext>
            </a:extLst>
          </p:cNvPr>
          <p:cNvSpPr txBox="1"/>
          <p:nvPr/>
        </p:nvSpPr>
        <p:spPr>
          <a:xfrm>
            <a:off x="10026220" y="47353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D095E36-35FA-4CD7-B8F2-0EB90063A8BF}"/>
              </a:ext>
            </a:extLst>
          </p:cNvPr>
          <p:cNvSpPr/>
          <p:nvPr/>
        </p:nvSpPr>
        <p:spPr>
          <a:xfrm>
            <a:off x="10001441" y="5751043"/>
            <a:ext cx="334851" cy="3348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5FD6449-9E11-4483-8B75-7579DB6E10DA}"/>
              </a:ext>
            </a:extLst>
          </p:cNvPr>
          <p:cNvCxnSpPr>
            <a:stCxn id="153" idx="5"/>
            <a:endCxn id="180" idx="1"/>
          </p:cNvCxnSpPr>
          <p:nvPr/>
        </p:nvCxnSpPr>
        <p:spPr>
          <a:xfrm>
            <a:off x="9742127" y="5531015"/>
            <a:ext cx="308352" cy="2690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FE3696D-07DC-4A31-A12C-540FE5EA3075}"/>
              </a:ext>
            </a:extLst>
          </p:cNvPr>
          <p:cNvCxnSpPr>
            <a:stCxn id="180" idx="7"/>
            <a:endCxn id="158" idx="3"/>
          </p:cNvCxnSpPr>
          <p:nvPr/>
        </p:nvCxnSpPr>
        <p:spPr>
          <a:xfrm flipV="1">
            <a:off x="10287254" y="5529020"/>
            <a:ext cx="307110" cy="2710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65">
            <a:extLst>
              <a:ext uri="{FF2B5EF4-FFF2-40B4-BE49-F238E27FC236}">
                <a16:creationId xmlns:a16="http://schemas.microsoft.com/office/drawing/2014/main" id="{01CAEB07-3645-4E8D-B14E-745D61409DAC}"/>
              </a:ext>
            </a:extLst>
          </p:cNvPr>
          <p:cNvCxnSpPr>
            <a:stCxn id="180" idx="2"/>
            <a:endCxn id="153" idx="3"/>
          </p:cNvCxnSpPr>
          <p:nvPr/>
        </p:nvCxnSpPr>
        <p:spPr>
          <a:xfrm rot="10800000">
            <a:off x="9505353" y="5531015"/>
            <a:ext cx="496089" cy="387454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64EE8E04-8794-48E4-9440-D702B98791A6}"/>
              </a:ext>
            </a:extLst>
          </p:cNvPr>
          <p:cNvSpPr txBox="1"/>
          <p:nvPr/>
        </p:nvSpPr>
        <p:spPr>
          <a:xfrm>
            <a:off x="9476029" y="5751044"/>
            <a:ext cx="190994" cy="308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F1B8B8C-249A-42BB-84FB-5D95C13F9BB7}"/>
              </a:ext>
            </a:extLst>
          </p:cNvPr>
          <p:cNvSpPr/>
          <p:nvPr/>
        </p:nvSpPr>
        <p:spPr>
          <a:xfrm>
            <a:off x="8339588" y="5819874"/>
            <a:ext cx="334851" cy="23710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B280A1D-B8BA-46ED-A860-35EA6C6C9B80}"/>
              </a:ext>
            </a:extLst>
          </p:cNvPr>
          <p:cNvCxnSpPr>
            <a:cxnSpLocks/>
            <a:stCxn id="185" idx="7"/>
          </p:cNvCxnSpPr>
          <p:nvPr/>
        </p:nvCxnSpPr>
        <p:spPr>
          <a:xfrm flipV="1">
            <a:off x="8625401" y="5548979"/>
            <a:ext cx="307110" cy="30561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F567567-4237-4B96-96DA-180D1F795017}"/>
              </a:ext>
            </a:extLst>
          </p:cNvPr>
          <p:cNvSpPr txBox="1"/>
          <p:nvPr/>
        </p:nvSpPr>
        <p:spPr>
          <a:xfrm>
            <a:off x="8011270" y="56018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4DB36D7-A736-4C63-A769-D783F8E4CBE3}"/>
              </a:ext>
            </a:extLst>
          </p:cNvPr>
          <p:cNvSpPr txBox="1"/>
          <p:nvPr/>
        </p:nvSpPr>
        <p:spPr>
          <a:xfrm>
            <a:off x="8696271" y="56082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0" name="Rounded Rectangle 2">
            <a:extLst>
              <a:ext uri="{FF2B5EF4-FFF2-40B4-BE49-F238E27FC236}">
                <a16:creationId xmlns:a16="http://schemas.microsoft.com/office/drawing/2014/main" id="{3D890FC6-AC5F-4D5F-A55B-BD5D8509C836}"/>
              </a:ext>
            </a:extLst>
          </p:cNvPr>
          <p:cNvSpPr/>
          <p:nvPr/>
        </p:nvSpPr>
        <p:spPr>
          <a:xfrm>
            <a:off x="6355127" y="5287756"/>
            <a:ext cx="237514" cy="26840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191" name="Rounded Rectangle 75">
            <a:extLst>
              <a:ext uri="{FF2B5EF4-FFF2-40B4-BE49-F238E27FC236}">
                <a16:creationId xmlns:a16="http://schemas.microsoft.com/office/drawing/2014/main" id="{92445795-CBFE-4F2D-8298-EC73F9682647}"/>
              </a:ext>
            </a:extLst>
          </p:cNvPr>
          <p:cNvSpPr/>
          <p:nvPr/>
        </p:nvSpPr>
        <p:spPr>
          <a:xfrm>
            <a:off x="11488717" y="5275208"/>
            <a:ext cx="237514" cy="26840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192" name="Cloud 191">
            <a:extLst>
              <a:ext uri="{FF2B5EF4-FFF2-40B4-BE49-F238E27FC236}">
                <a16:creationId xmlns:a16="http://schemas.microsoft.com/office/drawing/2014/main" id="{B6689D85-F54E-41A2-AC20-A06FD212D63E}"/>
              </a:ext>
            </a:extLst>
          </p:cNvPr>
          <p:cNvSpPr/>
          <p:nvPr/>
        </p:nvSpPr>
        <p:spPr>
          <a:xfrm>
            <a:off x="8426155" y="5987237"/>
            <a:ext cx="1713043" cy="781714"/>
          </a:xfrm>
          <a:prstGeom prst="clou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 flow = out flow</a:t>
            </a:r>
          </a:p>
        </p:txBody>
      </p:sp>
      <p:sp>
        <p:nvSpPr>
          <p:cNvPr id="193" name="Rectangular Callout 6">
            <a:extLst>
              <a:ext uri="{FF2B5EF4-FFF2-40B4-BE49-F238E27FC236}">
                <a16:creationId xmlns:a16="http://schemas.microsoft.com/office/drawing/2014/main" id="{A9EB735F-69B5-4F95-AB09-EED85662C5C9}"/>
              </a:ext>
            </a:extLst>
          </p:cNvPr>
          <p:cNvSpPr/>
          <p:nvPr/>
        </p:nvSpPr>
        <p:spPr>
          <a:xfrm>
            <a:off x="7288038" y="4145227"/>
            <a:ext cx="946412" cy="522032"/>
          </a:xfrm>
          <a:prstGeom prst="wedgeRectCallout">
            <a:avLst>
              <a:gd name="adj1" fmla="val -134934"/>
              <a:gd name="adj2" fmla="val 165501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Flow out of s </a:t>
            </a:r>
          </a:p>
        </p:txBody>
      </p:sp>
      <p:sp>
        <p:nvSpPr>
          <p:cNvPr id="194" name="Rectangular Callout 81">
            <a:extLst>
              <a:ext uri="{FF2B5EF4-FFF2-40B4-BE49-F238E27FC236}">
                <a16:creationId xmlns:a16="http://schemas.microsoft.com/office/drawing/2014/main" id="{45143249-DC09-493B-84E9-D69E8062C59D}"/>
              </a:ext>
            </a:extLst>
          </p:cNvPr>
          <p:cNvSpPr/>
          <p:nvPr/>
        </p:nvSpPr>
        <p:spPr>
          <a:xfrm>
            <a:off x="9738472" y="4120070"/>
            <a:ext cx="1023089" cy="467946"/>
          </a:xfrm>
          <a:prstGeom prst="wedgeRectCallout">
            <a:avLst>
              <a:gd name="adj1" fmla="val 126528"/>
              <a:gd name="adj2" fmla="val 186269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Flow to t </a:t>
            </a:r>
          </a:p>
        </p:txBody>
      </p:sp>
      <p:sp>
        <p:nvSpPr>
          <p:cNvPr id="195" name="Equal 7">
            <a:extLst>
              <a:ext uri="{FF2B5EF4-FFF2-40B4-BE49-F238E27FC236}">
                <a16:creationId xmlns:a16="http://schemas.microsoft.com/office/drawing/2014/main" id="{452F58FA-E9A1-444A-9FBA-7976442FC231}"/>
              </a:ext>
            </a:extLst>
          </p:cNvPr>
          <p:cNvSpPr/>
          <p:nvPr/>
        </p:nvSpPr>
        <p:spPr>
          <a:xfrm>
            <a:off x="8696271" y="4257636"/>
            <a:ext cx="546526" cy="242198"/>
          </a:xfrm>
          <a:prstGeom prst="mathEqual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75AF9815-406D-4B27-AB8A-C0E37AA71E7E}"/>
              </a:ext>
            </a:extLst>
          </p:cNvPr>
          <p:cNvCxnSpPr>
            <a:cxnSpLocks/>
            <a:stCxn id="3" idx="0"/>
            <a:endCxn id="106" idx="0"/>
          </p:cNvCxnSpPr>
          <p:nvPr/>
        </p:nvCxnSpPr>
        <p:spPr>
          <a:xfrm flipV="1">
            <a:off x="6338901" y="2032301"/>
            <a:ext cx="2033129" cy="5164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41BA618-550E-404D-813C-8A5647045646}"/>
              </a:ext>
            </a:extLst>
          </p:cNvPr>
          <p:cNvSpPr txBox="1"/>
          <p:nvPr/>
        </p:nvSpPr>
        <p:spPr>
          <a:xfrm>
            <a:off x="7128577" y="2039523"/>
            <a:ext cx="262531" cy="30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98" name="Curved Connector 65">
            <a:extLst>
              <a:ext uri="{FF2B5EF4-FFF2-40B4-BE49-F238E27FC236}">
                <a16:creationId xmlns:a16="http://schemas.microsoft.com/office/drawing/2014/main" id="{C6A14418-E023-4959-9B53-A0B706119A64}"/>
              </a:ext>
            </a:extLst>
          </p:cNvPr>
          <p:cNvCxnSpPr>
            <a:cxnSpLocks/>
            <a:stCxn id="3" idx="2"/>
            <a:endCxn id="105" idx="3"/>
          </p:cNvCxnSpPr>
          <p:nvPr/>
        </p:nvCxnSpPr>
        <p:spPr>
          <a:xfrm rot="5400000" flipH="1" flipV="1">
            <a:off x="7022667" y="2109550"/>
            <a:ext cx="23881" cy="1391415"/>
          </a:xfrm>
          <a:prstGeom prst="curvedConnector3">
            <a:avLst>
              <a:gd name="adj1" fmla="val -106259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CCC72C6-BE9A-49F1-9CC0-F97DC034DF64}"/>
              </a:ext>
            </a:extLst>
          </p:cNvPr>
          <p:cNvSpPr txBox="1"/>
          <p:nvPr/>
        </p:nvSpPr>
        <p:spPr>
          <a:xfrm>
            <a:off x="6862761" y="2799964"/>
            <a:ext cx="262531" cy="307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200" name="Curved Connector 124">
            <a:extLst>
              <a:ext uri="{FF2B5EF4-FFF2-40B4-BE49-F238E27FC236}">
                <a16:creationId xmlns:a16="http://schemas.microsoft.com/office/drawing/2014/main" id="{064570CA-7727-49FF-BF72-99673B5AE7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38452" y="1802205"/>
            <a:ext cx="29472" cy="1438607"/>
          </a:xfrm>
          <a:prstGeom prst="curvedConnector3">
            <a:avLst>
              <a:gd name="adj1" fmla="val -775651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F63D715-86BF-47BF-8FE8-B3910874E5E1}"/>
              </a:ext>
            </a:extLst>
          </p:cNvPr>
          <p:cNvSpPr txBox="1"/>
          <p:nvPr/>
        </p:nvSpPr>
        <p:spPr>
          <a:xfrm>
            <a:off x="10603168" y="201293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F15E395-22DE-4C82-B770-4FD36D232790}"/>
              </a:ext>
            </a:extLst>
          </p:cNvPr>
          <p:cNvCxnSpPr>
            <a:cxnSpLocks/>
            <a:stCxn id="164" idx="2"/>
            <a:endCxn id="70" idx="6"/>
          </p:cNvCxnSpPr>
          <p:nvPr/>
        </p:nvCxnSpPr>
        <p:spPr>
          <a:xfrm flipH="1">
            <a:off x="8539457" y="3179504"/>
            <a:ext cx="1327001" cy="303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67A78F6C-4928-4401-939C-A27C6812B5DE}"/>
              </a:ext>
            </a:extLst>
          </p:cNvPr>
          <p:cNvSpPr txBox="1"/>
          <p:nvPr/>
        </p:nvSpPr>
        <p:spPr>
          <a:xfrm>
            <a:off x="9362965" y="28428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7AB949-A19D-4803-AE60-94B1EA1ACEEF}"/>
              </a:ext>
            </a:extLst>
          </p:cNvPr>
          <p:cNvSpPr/>
          <p:nvPr/>
        </p:nvSpPr>
        <p:spPr>
          <a:xfrm>
            <a:off x="478991" y="6024248"/>
            <a:ext cx="651503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pseudoflow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a function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{0}defined on arcs that satisfies only the capacity constraints;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5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837F-4817-4FE5-8900-19584EC4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function for undirected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A5271B-1CE0-4317-BEE8-FA4238DF8AA1}"/>
                  </a:ext>
                </a:extLst>
              </p:cNvPr>
              <p:cNvSpPr/>
              <p:nvPr/>
            </p:nvSpPr>
            <p:spPr>
              <a:xfrm>
                <a:off x="531667" y="2272795"/>
                <a:ext cx="5147238" cy="39447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A </a:t>
                </a:r>
                <a:r>
                  <a:rPr lang="en-US" i="1" dirty="0"/>
                  <a:t>flow </a:t>
                </a:r>
                <a:r>
                  <a:rPr lang="en-US" dirty="0"/>
                  <a:t>in a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i="1" dirty="0"/>
                  <a:t>E, c</a:t>
                </a:r>
                <a:r>
                  <a:rPr lang="en-US" dirty="0"/>
                  <a:t>) is a function </a:t>
                </a:r>
              </a:p>
              <a:p>
                <a:pPr algn="just"/>
                <a:r>
                  <a:rPr lang="en-US" i="1" dirty="0"/>
                  <a:t>f </a:t>
                </a:r>
                <a:r>
                  <a:rPr lang="en-US" dirty="0"/>
                  <a:t>: </a:t>
                </a:r>
                <a:r>
                  <a:rPr lang="en-US" i="1" dirty="0"/>
                  <a:t>V </a:t>
                </a:r>
                <a:r>
                  <a:rPr lang="en-US" dirty="0"/>
                  <a:t>× </a:t>
                </a:r>
                <a:r>
                  <a:rPr lang="en-US" i="1" dirty="0"/>
                  <a:t>V</a:t>
                </a:r>
                <a:r>
                  <a:rPr lang="en-US" dirty="0">
                    <a:sym typeface="Symbol" panose="05050102010706020507" pitchFamily="18" charset="2"/>
                  </a:rPr>
                  <a:t></a:t>
                </a:r>
                <a:r>
                  <a:rPr lang="en-US" i="1" dirty="0"/>
                  <a:t>R</a:t>
                </a:r>
                <a:r>
                  <a:rPr lang="en-US" baseline="30000" dirty="0"/>
                  <a:t>+</a:t>
                </a:r>
                <a:r>
                  <a:rPr lang="en-US" dirty="0">
                    <a:sym typeface="Symbol" panose="05050102010706020507" pitchFamily="18" charset="2"/>
                  </a:rPr>
                  <a:t></a:t>
                </a:r>
                <a:r>
                  <a:rPr lang="en-US" dirty="0"/>
                  <a:t>{0} that satisfies the following constraints:</a:t>
                </a:r>
              </a:p>
              <a:p>
                <a:pPr lvl="0" algn="just" hangingPunct="0"/>
                <a:r>
                  <a:rPr lang="en-US" i="1" dirty="0"/>
                  <a:t>1. Capacity constraint</a:t>
                </a:r>
                <a:r>
                  <a:rPr lang="en-US" dirty="0"/>
                  <a:t>: 0 ≤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) ≤ </a:t>
                </a:r>
                <a:r>
                  <a:rPr lang="en-US" i="1" dirty="0"/>
                  <a:t>c</a:t>
                </a:r>
                <a:r>
                  <a:rPr lang="en-US" dirty="0"/>
                  <a:t>({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}), </a:t>
                </a:r>
              </a:p>
              <a:p>
                <a:pPr algn="just" hangingPunct="0"/>
                <a:r>
                  <a:rPr lang="en-US" sz="1400" dirty="0"/>
                  <a:t> </a:t>
                </a:r>
              </a:p>
              <a:p>
                <a:pPr lvl="0" algn="just" hangingPunct="0"/>
                <a:r>
                  <a:rPr lang="en-US" i="1" dirty="0"/>
                  <a:t>2. Flow conservation</a:t>
                </a:r>
                <a:r>
                  <a:rPr lang="en-US" dirty="0"/>
                  <a:t>: for each </a:t>
                </a:r>
                <a:r>
                  <a:rPr lang="en-US" i="1" dirty="0" err="1"/>
                  <a:t>v</a:t>
                </a:r>
                <a:r>
                  <a:rPr lang="en-US" dirty="0" err="1">
                    <a:sym typeface="Symbol" panose="05050102010706020507" pitchFamily="18" charset="2"/>
                  </a:rPr>
                  <a:t></a:t>
                </a:r>
                <a:r>
                  <a:rPr lang="en-US" i="1" dirty="0" err="1"/>
                  <a:t>V</a:t>
                </a:r>
                <a:r>
                  <a:rPr lang="en-US" dirty="0"/>
                  <a:t>,</a:t>
                </a:r>
              </a:p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lt-LT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lt-L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lt-LT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  <a:p>
                <a:pPr algn="just"/>
                <a:r>
                  <a:rPr lang="en-US" dirty="0"/>
                  <a:t>where |</a:t>
                </a:r>
                <a:r>
                  <a:rPr lang="en-US" i="1" dirty="0"/>
                  <a:t>f</a:t>
                </a:r>
                <a:r>
                  <a:rPr lang="en-US" dirty="0"/>
                  <a:t> | is the value of the flow</a:t>
                </a:r>
                <a:r>
                  <a:rPr lang="en-US" i="1" dirty="0"/>
                  <a:t>.</a:t>
                </a:r>
              </a:p>
              <a:p>
                <a:pPr algn="just"/>
                <a:endParaRPr lang="en-US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A5271B-1CE0-4317-BEE8-FA4238DF8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67" y="2272795"/>
                <a:ext cx="5147238" cy="3944734"/>
              </a:xfrm>
              <a:prstGeom prst="rect">
                <a:avLst/>
              </a:prstGeom>
              <a:blipFill>
                <a:blip r:embed="rId3"/>
                <a:stretch>
                  <a:fillRect l="-826" t="-770" r="-106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C147A5-93BD-41D9-AAA4-D562D801CB9A}"/>
                  </a:ext>
                </a:extLst>
              </p:cNvPr>
              <p:cNvSpPr/>
              <p:nvPr/>
            </p:nvSpPr>
            <p:spPr>
              <a:xfrm>
                <a:off x="6096000" y="2241776"/>
                <a:ext cx="5564333" cy="42217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A </a:t>
                </a:r>
                <a:r>
                  <a:rPr lang="en-US" i="1" dirty="0"/>
                  <a:t>flow </a:t>
                </a:r>
                <a:r>
                  <a:rPr lang="en-US" dirty="0"/>
                  <a:t>in a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i="1" dirty="0"/>
                  <a:t>E, c</a:t>
                </a:r>
                <a:r>
                  <a:rPr lang="en-US" dirty="0"/>
                  <a:t>) is a function </a:t>
                </a:r>
              </a:p>
              <a:p>
                <a:pPr algn="just"/>
                <a:r>
                  <a:rPr lang="en-US" i="1" dirty="0"/>
                  <a:t>f </a:t>
                </a:r>
                <a:r>
                  <a:rPr lang="en-US" dirty="0"/>
                  <a:t>: </a:t>
                </a:r>
                <a:r>
                  <a:rPr lang="en-US" i="1" dirty="0"/>
                  <a:t>V </a:t>
                </a:r>
                <a:r>
                  <a:rPr lang="en-US" dirty="0"/>
                  <a:t>× </a:t>
                </a:r>
                <a:r>
                  <a:rPr lang="en-US" i="1" dirty="0"/>
                  <a:t>V</a:t>
                </a:r>
                <a:r>
                  <a:rPr lang="en-US" dirty="0">
                    <a:sym typeface="Symbol" panose="05050102010706020507" pitchFamily="18" charset="2"/>
                  </a:rPr>
                  <a:t></a:t>
                </a:r>
                <a:r>
                  <a:rPr lang="en-US" i="1" dirty="0"/>
                  <a:t>R</a:t>
                </a:r>
                <a:r>
                  <a:rPr lang="en-US" baseline="30000" dirty="0"/>
                  <a:t>+</a:t>
                </a:r>
                <a:r>
                  <a:rPr lang="en-US" dirty="0">
                    <a:sym typeface="Symbol" panose="05050102010706020507" pitchFamily="18" charset="2"/>
                  </a:rPr>
                  <a:t></a:t>
                </a:r>
                <a:r>
                  <a:rPr lang="en-US" dirty="0"/>
                  <a:t>{0} that satisfies the following constraints:</a:t>
                </a:r>
              </a:p>
              <a:p>
                <a:pPr lvl="0" algn="just" hangingPunct="0"/>
                <a:r>
                  <a:rPr lang="en-US" i="1" dirty="0"/>
                  <a:t>1. Capacity constraint</a:t>
                </a:r>
                <a:r>
                  <a:rPr lang="en-US" dirty="0"/>
                  <a:t>: 0 ≤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) ≤ </a:t>
                </a:r>
                <a:r>
                  <a:rPr lang="en-US" i="1" dirty="0"/>
                  <a:t>c</a:t>
                </a:r>
                <a:r>
                  <a:rPr lang="en-US" dirty="0"/>
                  <a:t>({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}), </a:t>
                </a:r>
              </a:p>
              <a:p>
                <a:pPr algn="just" hangingPunct="0"/>
                <a:r>
                  <a:rPr lang="en-US" sz="1400" dirty="0"/>
                  <a:t> </a:t>
                </a:r>
              </a:p>
              <a:p>
                <a:pPr lvl="0" algn="just" hangingPunct="0"/>
                <a:r>
                  <a:rPr lang="en-US" i="1" dirty="0"/>
                  <a:t>2. Flow conservation</a:t>
                </a:r>
                <a:r>
                  <a:rPr lang="en-US" dirty="0"/>
                  <a:t>: for each </a:t>
                </a:r>
                <a:r>
                  <a:rPr lang="en-US" i="1" dirty="0" err="1"/>
                  <a:t>v</a:t>
                </a:r>
                <a:r>
                  <a:rPr lang="en-US" dirty="0" err="1">
                    <a:sym typeface="Symbol" panose="05050102010706020507" pitchFamily="18" charset="2"/>
                  </a:rPr>
                  <a:t></a:t>
                </a:r>
                <a:r>
                  <a:rPr lang="en-US" i="1" dirty="0" err="1"/>
                  <a:t>V</a:t>
                </a:r>
                <a:r>
                  <a:rPr lang="en-US" dirty="0"/>
                  <a:t>,</a:t>
                </a:r>
              </a:p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t-L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lt-LT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lt-L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lt-LT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lt-LT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lt-LT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/>
              </a:p>
              <a:p>
                <a:pPr algn="just"/>
                <a:r>
                  <a:rPr lang="en-US" dirty="0"/>
                  <a:t>where |</a:t>
                </a:r>
                <a:r>
                  <a:rPr lang="en-US" i="1" dirty="0"/>
                  <a:t>f</a:t>
                </a:r>
                <a:r>
                  <a:rPr lang="en-US" dirty="0"/>
                  <a:t> | is the value of the flow</a:t>
                </a:r>
                <a:r>
                  <a:rPr lang="en-US" i="1" dirty="0"/>
                  <a:t>.</a:t>
                </a:r>
              </a:p>
              <a:p>
                <a:pPr lvl="0" hangingPunct="0"/>
                <a:r>
                  <a:rPr lang="en-US" i="1" dirty="0"/>
                  <a:t>3. </a:t>
                </a:r>
                <a:r>
                  <a:rPr lang="en-US" dirty="0"/>
                  <a:t>For all vertices 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v)</a:t>
                </a:r>
                <a:r>
                  <a:rPr lang="en-US" dirty="0">
                    <a:sym typeface="Symbol" panose="05050102010706020507" pitchFamily="18" charset="2"/>
                  </a:rPr>
                  <a:t></a:t>
                </a:r>
                <a:r>
                  <a:rPr lang="en-US" i="1" dirty="0"/>
                  <a:t>V</a:t>
                </a:r>
                <a:r>
                  <a:rPr lang="en-US" dirty="0"/>
                  <a:t>, if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u</a:t>
                </a:r>
                <a:r>
                  <a:rPr lang="en-US" dirty="0"/>
                  <a:t>, </a:t>
                </a:r>
                <a:r>
                  <a:rPr lang="en-US" i="1" dirty="0"/>
                  <a:t>v</a:t>
                </a:r>
                <a:r>
                  <a:rPr lang="en-US" dirty="0"/>
                  <a:t>) &gt; 0, then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v</a:t>
                </a:r>
                <a:r>
                  <a:rPr lang="en-US" dirty="0"/>
                  <a:t>, </a:t>
                </a:r>
                <a:r>
                  <a:rPr lang="en-US" i="1" dirty="0"/>
                  <a:t>u</a:t>
                </a:r>
                <a:r>
                  <a:rPr lang="en-US" dirty="0"/>
                  <a:t>) = 0. In other words, each flow uses a given edge only in one direction.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C147A5-93BD-41D9-AAA4-D562D801C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41776"/>
                <a:ext cx="5564333" cy="4221733"/>
              </a:xfrm>
              <a:prstGeom prst="rect">
                <a:avLst/>
              </a:prstGeom>
              <a:blipFill>
                <a:blip r:embed="rId4"/>
                <a:stretch>
                  <a:fillRect l="-765" t="-720" r="-6011" b="-12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91601D5-5107-4C90-A0A5-13D59C830DB1}"/>
              </a:ext>
            </a:extLst>
          </p:cNvPr>
          <p:cNvSpPr txBox="1"/>
          <p:nvPr/>
        </p:nvSpPr>
        <p:spPr>
          <a:xfrm>
            <a:off x="544308" y="1870493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Directed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1704B-BC18-4CC9-85D2-0E0322E54D39}"/>
              </a:ext>
            </a:extLst>
          </p:cNvPr>
          <p:cNvSpPr txBox="1"/>
          <p:nvPr/>
        </p:nvSpPr>
        <p:spPr>
          <a:xfrm>
            <a:off x="6096000" y="1831271"/>
            <a:ext cx="123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Undirected</a:t>
            </a:r>
          </a:p>
        </p:txBody>
      </p:sp>
    </p:spTree>
    <p:extLst>
      <p:ext uri="{BB962C8B-B14F-4D97-AF65-F5344CB8AC3E}">
        <p14:creationId xmlns:p14="http://schemas.microsoft.com/office/powerpoint/2010/main" val="21768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C15A-55DB-4722-9357-0D010A76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as a multi-state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4BEB0-9438-4E0E-8FB7-A645AD5CD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36468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Considering the edges as components, the network represents a multi-component system.</a:t>
                </a:r>
              </a:p>
              <a:p>
                <a:r>
                  <a:rPr lang="en-US" sz="2400" dirty="0"/>
                  <a:t>Each component, the edge </a:t>
                </a:r>
                <a:r>
                  <a:rPr lang="en-US" sz="2400" i="1" dirty="0" err="1"/>
                  <a:t>e</a:t>
                </a:r>
                <a:r>
                  <a:rPr lang="en-US" sz="2400" i="1" baseline="-25000" dirty="0" err="1"/>
                  <a:t>i</a:t>
                </a:r>
                <a:r>
                  <a:rPr lang="en-US" sz="2400" dirty="0"/>
                  <a:t>, can operate in some demand level </a:t>
                </a:r>
                <a:r>
                  <a:rPr lang="en-US" sz="2400" i="1" dirty="0"/>
                  <a:t>x</a:t>
                </a:r>
                <a:r>
                  <a:rPr lang="en-US" sz="2400" i="1" baseline="-25000" dirty="0"/>
                  <a:t>i </a:t>
                </a:r>
                <a:r>
                  <a:rPr lang="en-US" sz="2400" dirty="0">
                    <a:sym typeface="Symbol" panose="05050102010706020507" pitchFamily="18" charset="2"/>
                  </a:rPr>
                  <a:t></a:t>
                </a:r>
                <a:r>
                  <a:rPr lang="en-US" sz="2400" i="1" dirty="0"/>
                  <a:t>c</a:t>
                </a:r>
                <a:r>
                  <a:rPr lang="en-US" sz="2400" dirty="0"/>
                  <a:t>(</a:t>
                </a:r>
                <a:r>
                  <a:rPr lang="en-US" sz="2400" i="1" dirty="0" err="1"/>
                  <a:t>e</a:t>
                </a:r>
                <a:r>
                  <a:rPr lang="en-US" sz="2400" i="1" baseline="-25000" dirty="0" err="1"/>
                  <a:t>i</a:t>
                </a:r>
                <a:r>
                  <a:rPr lang="en-US" sz="2400" dirty="0"/>
                  <a:t>).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called </a:t>
                </a:r>
                <a:r>
                  <a:rPr lang="en-US" sz="2400" i="1" dirty="0"/>
                  <a:t>state vector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For each state vector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, with </a:t>
                </a:r>
                <a:r>
                  <a:rPr lang="en-US" sz="2400" i="1" dirty="0"/>
                  <a:t>x</a:t>
                </a:r>
                <a:r>
                  <a:rPr lang="en-US" sz="2400" i="1" baseline="-25000" dirty="0"/>
                  <a:t>i </a:t>
                </a:r>
                <a:r>
                  <a:rPr lang="en-US" sz="2400" dirty="0">
                    <a:sym typeface="Symbol" panose="05050102010706020507" pitchFamily="18" charset="2"/>
                  </a:rPr>
                  <a:t></a:t>
                </a:r>
                <a:r>
                  <a:rPr lang="en-US" sz="2400" i="1" dirty="0"/>
                  <a:t>c</a:t>
                </a:r>
                <a:r>
                  <a:rPr lang="en-US" sz="2400" dirty="0"/>
                  <a:t>(</a:t>
                </a:r>
                <a:r>
                  <a:rPr lang="en-US" sz="2400" i="1" dirty="0" err="1"/>
                  <a:t>e</a:t>
                </a:r>
                <a:r>
                  <a:rPr lang="en-US" sz="2400" i="1" baseline="-25000" dirty="0" err="1"/>
                  <a:t>i</a:t>
                </a:r>
                <a:r>
                  <a:rPr lang="en-US" sz="2400" dirty="0"/>
                  <a:t>), we define </a:t>
                </a:r>
                <a:r>
                  <a:rPr lang="en-US" sz="2400" i="1" dirty="0" err="1"/>
                  <a:t>pseudoflow</a:t>
                </a:r>
                <a:r>
                  <a:rPr lang="en-US" sz="2400" i="1" dirty="0"/>
                  <a:t>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400" i="1" dirty="0"/>
                  <a:t> induced by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i="1" dirty="0"/>
                  <a:t>, </a:t>
                </a:r>
                <a:r>
                  <a:rPr lang="en-US" sz="24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For a </a:t>
                </a:r>
                <a:r>
                  <a:rPr lang="en-US" sz="2400" dirty="0" err="1"/>
                  <a:t>pseudoflow</a:t>
                </a:r>
                <a:r>
                  <a:rPr lang="en-US" sz="2400" dirty="0"/>
                  <a:t> </a:t>
                </a:r>
                <a:r>
                  <a:rPr lang="en-US" sz="2400" i="1" dirty="0" err="1"/>
                  <a:t>l</a:t>
                </a:r>
                <a:r>
                  <a:rPr lang="en-US" sz="2400" i="1" baseline="-25000" dirty="0" err="1"/>
                  <a:t>c</a:t>
                </a:r>
                <a:r>
                  <a:rPr lang="en-US" sz="2400" dirty="0"/>
                  <a:t>, we define </a:t>
                </a:r>
                <a:r>
                  <a:rPr lang="en-US" sz="2400" i="1" dirty="0"/>
                  <a:t>state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/>
                  <a:t>induced by </a:t>
                </a:r>
                <a:r>
                  <a:rPr lang="en-US" sz="2400" i="1" dirty="0" err="1"/>
                  <a:t>l</a:t>
                </a:r>
                <a:r>
                  <a:rPr lang="en-US" sz="2400" i="1" baseline="-25000" dirty="0" err="1"/>
                  <a:t>c</a:t>
                </a:r>
                <a:r>
                  <a:rPr lang="en-US" sz="2400" i="1" baseline="-25000" dirty="0"/>
                  <a:t> </a:t>
                </a:r>
                <a:r>
                  <a:rPr lang="en-US" sz="2400" dirty="0"/>
                  <a:t>by </a:t>
                </a:r>
                <a:r>
                  <a:rPr lang="en-US" sz="2400" i="1" dirty="0"/>
                  <a:t>x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 = </a:t>
                </a:r>
                <a:r>
                  <a:rPr lang="en-US" sz="2400" i="1" dirty="0" err="1"/>
                  <a:t>l</a:t>
                </a:r>
                <a:r>
                  <a:rPr lang="en-US" sz="2400" i="1" baseline="-25000" dirty="0" err="1"/>
                  <a:t>c</a:t>
                </a:r>
                <a:r>
                  <a:rPr lang="en-US" sz="2400" dirty="0"/>
                  <a:t> (</a:t>
                </a:r>
                <a:r>
                  <a:rPr lang="en-US" sz="2400" i="1" dirty="0" err="1"/>
                  <a:t>e</a:t>
                </a:r>
                <a:r>
                  <a:rPr lang="en-US" sz="2400" i="1" baseline="-25000" dirty="0" err="1"/>
                  <a:t>i</a:t>
                </a:r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4BEB0-9438-4E0E-8FB7-A645AD5CD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364683"/>
              </a:xfrm>
              <a:blipFill>
                <a:blip r:embed="rId2"/>
                <a:stretch>
                  <a:fillRect l="-552" r="-3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45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path  vector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2663" y="3397739"/>
                <a:ext cx="3868943" cy="19719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u="sng" dirty="0">
                    <a:solidFill>
                      <a:schemeClr val="tx1"/>
                    </a:solidFill>
                  </a:rPr>
                  <a:t>Def</a:t>
                </a:r>
                <a:r>
                  <a:rPr lang="en-US" dirty="0">
                    <a:solidFill>
                      <a:schemeClr val="tx1"/>
                    </a:solidFill>
                  </a:rPr>
                  <a:t>: The state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</a:t>
                </a:r>
                <a:r>
                  <a:rPr lang="en-US" i="1" dirty="0">
                    <a:solidFill>
                      <a:schemeClr val="tx1"/>
                    </a:solidFill>
                  </a:rPr>
                  <a:t>minimal path vector to level d</a:t>
                </a:r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i="1" dirty="0">
                    <a:solidFill>
                      <a:schemeClr val="tx1"/>
                    </a:solidFill>
                  </a:rPr>
                  <a:t> d-MP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i="1" dirty="0">
                    <a:solidFill>
                      <a:schemeClr val="tx1"/>
                    </a:solidFill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has a maximum flow </a:t>
                </a:r>
                <a:r>
                  <a:rPr lang="en-US" i="1" dirty="0">
                    <a:solidFill>
                      <a:schemeClr val="tx1"/>
                    </a:solidFill>
                  </a:rPr>
                  <a:t>d</a:t>
                </a:r>
                <a:r>
                  <a:rPr lang="en-US" dirty="0">
                    <a:solidFill>
                      <a:schemeClr val="tx1"/>
                    </a:solidFill>
                  </a:rPr>
                  <a:t>, and </a:t>
                </a:r>
                <a:r>
                  <a:rPr 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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</a:t>
                </a:r>
                <a:r>
                  <a:rPr lang="en-US" i="1" dirty="0">
                    <a:solidFill>
                      <a:schemeClr val="tx1"/>
                    </a:solidFill>
                  </a:rPr>
                  <a:t>G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i="1" dirty="0">
                    <a:solidFill>
                      <a:schemeClr val="tx1"/>
                    </a:solidFill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has a maximum flow strictly less than </a:t>
                </a:r>
                <a:r>
                  <a:rPr lang="en-US" i="1" dirty="0">
                    <a:solidFill>
                      <a:schemeClr val="tx1"/>
                    </a:solidFill>
                  </a:rPr>
                  <a:t>d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663" y="3397739"/>
                <a:ext cx="3868943" cy="1971954"/>
              </a:xfrm>
              <a:blipFill>
                <a:blip r:embed="rId3"/>
                <a:stretch>
                  <a:fillRect l="-1420" r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 bwMode="auto">
          <a:xfrm>
            <a:off x="7206322" y="420902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6682232" y="5130593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9048924" y="418389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7200220" y="3078694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64" name="Curved Connector 63"/>
          <p:cNvCxnSpPr>
            <a:stCxn id="61" idx="6"/>
            <a:endCxn id="60" idx="4"/>
          </p:cNvCxnSpPr>
          <p:nvPr/>
        </p:nvCxnSpPr>
        <p:spPr bwMode="auto">
          <a:xfrm flipV="1">
            <a:off x="7166687" y="4700420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7839254" y="3696284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66" name="Curved Connector 65"/>
          <p:cNvCxnSpPr>
            <a:stCxn id="60" idx="0"/>
            <a:endCxn id="63" idx="4"/>
          </p:cNvCxnSpPr>
          <p:nvPr/>
        </p:nvCxnSpPr>
        <p:spPr bwMode="auto">
          <a:xfrm rot="16200000" flipV="1">
            <a:off x="7151632" y="3894639"/>
            <a:ext cx="628771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Curved Connector 66"/>
          <p:cNvCxnSpPr>
            <a:stCxn id="60" idx="6"/>
            <a:endCxn id="62" idx="2"/>
          </p:cNvCxnSpPr>
          <p:nvPr/>
        </p:nvCxnSpPr>
        <p:spPr bwMode="auto">
          <a:xfrm flipV="1">
            <a:off x="7725720" y="4445969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5273484" y="427031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10914036" y="423039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70" name="Curved Connector 69"/>
          <p:cNvCxnSpPr>
            <a:stCxn id="62" idx="3"/>
            <a:endCxn id="61" idx="6"/>
          </p:cNvCxnSpPr>
          <p:nvPr/>
        </p:nvCxnSpPr>
        <p:spPr bwMode="auto">
          <a:xfrm rot="5400000">
            <a:off x="7769201" y="4028773"/>
            <a:ext cx="749722" cy="195475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8982309" y="3506805"/>
            <a:ext cx="4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66687" y="4788324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443139" y="507978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4" name="Curved Connector 73"/>
          <p:cNvCxnSpPr>
            <a:stCxn id="63" idx="5"/>
            <a:endCxn id="62" idx="2"/>
          </p:cNvCxnSpPr>
          <p:nvPr/>
        </p:nvCxnSpPr>
        <p:spPr bwMode="auto">
          <a:xfrm rot="16200000" flipH="1">
            <a:off x="7881858" y="3278902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10157268" y="413463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6" name="Curved Connector 75"/>
          <p:cNvCxnSpPr>
            <a:stCxn id="62" idx="6"/>
            <a:endCxn id="69" idx="2"/>
          </p:cNvCxnSpPr>
          <p:nvPr/>
        </p:nvCxnSpPr>
        <p:spPr bwMode="auto">
          <a:xfrm>
            <a:off x="9544074" y="4445969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7865142" y="4462352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8" name="Curved Connector 77"/>
          <p:cNvCxnSpPr>
            <a:stCxn id="68" idx="0"/>
            <a:endCxn id="63" idx="2"/>
          </p:cNvCxnSpPr>
          <p:nvPr/>
        </p:nvCxnSpPr>
        <p:spPr bwMode="auto">
          <a:xfrm rot="5400000" flipH="1" flipV="1">
            <a:off x="5871304" y="294140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992104" y="3156161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0" name="Curved Connector 79"/>
          <p:cNvCxnSpPr>
            <a:stCxn id="68" idx="6"/>
            <a:endCxn id="60" idx="2"/>
          </p:cNvCxnSpPr>
          <p:nvPr/>
        </p:nvCxnSpPr>
        <p:spPr bwMode="auto">
          <a:xfrm flipV="1">
            <a:off x="5692977" y="4454725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Curved Connector 80"/>
          <p:cNvCxnSpPr>
            <a:stCxn id="62" idx="0"/>
            <a:endCxn id="63" idx="6"/>
          </p:cNvCxnSpPr>
          <p:nvPr/>
        </p:nvCxnSpPr>
        <p:spPr bwMode="auto">
          <a:xfrm rot="16200000" flipV="1">
            <a:off x="8086944" y="2974335"/>
            <a:ext cx="854414" cy="156469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7196192" y="362815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29246" y="407070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4" name="Curved Connector 83"/>
          <p:cNvCxnSpPr>
            <a:stCxn id="63" idx="6"/>
            <a:endCxn id="69" idx="0"/>
          </p:cNvCxnSpPr>
          <p:nvPr/>
        </p:nvCxnSpPr>
        <p:spPr bwMode="auto">
          <a:xfrm>
            <a:off x="7731803" y="3329476"/>
            <a:ext cx="3412822" cy="900922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5862986" y="4894481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6" name="Curved Connector 85"/>
          <p:cNvCxnSpPr>
            <a:stCxn id="68" idx="4"/>
            <a:endCxn id="61" idx="2"/>
          </p:cNvCxnSpPr>
          <p:nvPr/>
        </p:nvCxnSpPr>
        <p:spPr bwMode="auto">
          <a:xfrm rot="16200000" flipH="1">
            <a:off x="5715039" y="441381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9601227" y="318052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8" name="Curved Connector 87"/>
          <p:cNvCxnSpPr/>
          <p:nvPr/>
        </p:nvCxnSpPr>
        <p:spPr bwMode="auto">
          <a:xfrm rot="16200000" flipH="1">
            <a:off x="5629705" y="4481926"/>
            <a:ext cx="735384" cy="119900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3" name="Curved Connector 92"/>
          <p:cNvCxnSpPr/>
          <p:nvPr/>
        </p:nvCxnSpPr>
        <p:spPr bwMode="auto">
          <a:xfrm flipV="1">
            <a:off x="7266474" y="4734474"/>
            <a:ext cx="299334" cy="6805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4" name="Curved Connector 93"/>
          <p:cNvCxnSpPr/>
          <p:nvPr/>
        </p:nvCxnSpPr>
        <p:spPr bwMode="auto">
          <a:xfrm flipV="1">
            <a:off x="7725720" y="4519436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5" name="Curved Connector 94"/>
          <p:cNvCxnSpPr/>
          <p:nvPr/>
        </p:nvCxnSpPr>
        <p:spPr bwMode="auto">
          <a:xfrm>
            <a:off x="9544074" y="4519436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6" name="Curved Connector 95"/>
          <p:cNvCxnSpPr/>
          <p:nvPr/>
        </p:nvCxnSpPr>
        <p:spPr bwMode="auto">
          <a:xfrm flipV="1">
            <a:off x="5648703" y="4380469"/>
            <a:ext cx="1513345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7" name="Curved Connector 96"/>
          <p:cNvCxnSpPr/>
          <p:nvPr/>
        </p:nvCxnSpPr>
        <p:spPr bwMode="auto">
          <a:xfrm flipV="1">
            <a:off x="7725720" y="4368124"/>
            <a:ext cx="1323204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8" name="Curved Connector 97"/>
          <p:cNvCxnSpPr/>
          <p:nvPr/>
        </p:nvCxnSpPr>
        <p:spPr bwMode="auto">
          <a:xfrm>
            <a:off x="9544074" y="4368124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3" name="Curved Connector 102"/>
          <p:cNvCxnSpPr/>
          <p:nvPr/>
        </p:nvCxnSpPr>
        <p:spPr bwMode="auto">
          <a:xfrm rot="5400000" flipH="1" flipV="1">
            <a:off x="5949818" y="3021383"/>
            <a:ext cx="940842" cy="171698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5" name="Curved Connector 104"/>
          <p:cNvCxnSpPr/>
          <p:nvPr/>
        </p:nvCxnSpPr>
        <p:spPr bwMode="auto">
          <a:xfrm rot="16200000" flipH="1">
            <a:off x="7916107" y="3192983"/>
            <a:ext cx="939163" cy="1394970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6" name="Curved Connector 105"/>
          <p:cNvCxnSpPr/>
          <p:nvPr/>
        </p:nvCxnSpPr>
        <p:spPr bwMode="auto">
          <a:xfrm>
            <a:off x="9529229" y="4282901"/>
            <a:ext cx="1369962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BDC8E9-1751-413F-84D4-FD116F6125C0}"/>
                  </a:ext>
                </a:extLst>
              </p:cNvPr>
              <p:cNvSpPr/>
              <p:nvPr/>
            </p:nvSpPr>
            <p:spPr>
              <a:xfrm>
                <a:off x="921168" y="2092349"/>
                <a:ext cx="6096000" cy="10156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000" dirty="0"/>
                  <a:t>Def. The state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 is a </a:t>
                </a:r>
                <a:r>
                  <a:rPr lang="en-US" sz="2000" i="1" dirty="0"/>
                  <a:t>path vector to </a:t>
                </a:r>
                <a:r>
                  <a:rPr lang="en-US" sz="2000" i="1" dirty="0" err="1"/>
                  <a:t>leveld</a:t>
                </a:r>
                <a:r>
                  <a:rPr lang="en-US" sz="2000" i="1" dirty="0"/>
                  <a:t>, d-P, </a:t>
                </a:r>
                <a:r>
                  <a:rPr lang="en-US" sz="2000" dirty="0"/>
                  <a:t>if and only if a flow </a:t>
                </a:r>
                <a:r>
                  <a:rPr lang="en-US" sz="2000" i="1" dirty="0"/>
                  <a:t>d</a:t>
                </a:r>
                <a:r>
                  <a:rPr lang="en-US" sz="2000" dirty="0"/>
                  <a:t> may be delivered in the two-terminal network </a:t>
                </a:r>
                <a:r>
                  <a:rPr lang="en-US" sz="2000" i="1" dirty="0"/>
                  <a:t>G</a:t>
                </a:r>
                <a:r>
                  <a:rPr lang="en-US" sz="2000" dirty="0"/>
                  <a:t>(</a:t>
                </a:r>
                <a:r>
                  <a:rPr lang="en-US" sz="2000" i="1" dirty="0"/>
                  <a:t>V</a:t>
                </a:r>
                <a:r>
                  <a:rPr lang="en-US" sz="2000" dirty="0"/>
                  <a:t>, </a:t>
                </a:r>
                <a:r>
                  <a:rPr lang="en-US" sz="2000" i="1" dirty="0"/>
                  <a:t>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/>
                  <a:t>).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BDC8E9-1751-413F-84D4-FD116F612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68" y="2092349"/>
                <a:ext cx="6096000" cy="1015663"/>
              </a:xfrm>
              <a:prstGeom prst="rect">
                <a:avLst/>
              </a:prstGeom>
              <a:blipFill>
                <a:blip r:embed="rId4"/>
                <a:stretch>
                  <a:fillRect l="-1000" t="-6587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BF3583D-1E09-4537-A2C7-C412FFFC136A}"/>
              </a:ext>
            </a:extLst>
          </p:cNvPr>
          <p:cNvSpPr txBox="1"/>
          <p:nvPr/>
        </p:nvSpPr>
        <p:spPr>
          <a:xfrm>
            <a:off x="1449209" y="5661613"/>
            <a:ext cx="483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know whether one d-P is a d-MP? </a:t>
            </a:r>
          </a:p>
        </p:txBody>
      </p:sp>
    </p:spTree>
    <p:extLst>
      <p:ext uri="{BB962C8B-B14F-4D97-AF65-F5344CB8AC3E}">
        <p14:creationId xmlns:p14="http://schemas.microsoft.com/office/powerpoint/2010/main" val="199281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9F3C-D1B7-4764-AFEA-68FD69B7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bigger challenge in finding d-MP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448-3C77-4D6F-88DA-F169AB975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All algorithms produce candidates for minimal vectors, which are path vectors, but not necessarily minimal path vectors.</a:t>
            </a:r>
          </a:p>
          <a:p>
            <a:pPr lvl="1"/>
            <a:r>
              <a:rPr lang="en-US" sz="2600" dirty="0"/>
              <a:t>Usually, the candidates are flow vectors.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All algorithms produce some candidates more than once</a:t>
            </a:r>
          </a:p>
          <a:p>
            <a:pPr lvl="1"/>
            <a:r>
              <a:rPr lang="en-US" sz="2800" dirty="0"/>
              <a:t>Checking whether one candidate for d-MP is a d-MP in O(E).</a:t>
            </a:r>
            <a:endParaRPr lang="en-US" sz="2600" dirty="0"/>
          </a:p>
          <a:p>
            <a:pPr lvl="1"/>
            <a:r>
              <a:rPr lang="en-US" sz="2600" dirty="0"/>
              <a:t>Reduction of the number of candidates that are not d-MP</a:t>
            </a:r>
          </a:p>
        </p:txBody>
      </p:sp>
    </p:spTree>
    <p:extLst>
      <p:ext uri="{BB962C8B-B14F-4D97-AF65-F5344CB8AC3E}">
        <p14:creationId xmlns:p14="http://schemas.microsoft.com/office/powerpoint/2010/main" val="264790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B372-452D-4B7B-9CA3-E05FFBD9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Characteristics of a minimal path vector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4E1F0F-6328-4555-975E-38F242A418F4}"/>
              </a:ext>
            </a:extLst>
          </p:cNvPr>
          <p:cNvSpPr/>
          <p:nvPr/>
        </p:nvSpPr>
        <p:spPr bwMode="auto">
          <a:xfrm>
            <a:off x="5269946" y="289121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FA1CD9-2C7A-4B97-BB79-B1499CCAEA6D}"/>
              </a:ext>
            </a:extLst>
          </p:cNvPr>
          <p:cNvSpPr/>
          <p:nvPr/>
        </p:nvSpPr>
        <p:spPr bwMode="auto">
          <a:xfrm>
            <a:off x="4745856" y="3826230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17D9F2-A94B-4FD1-8473-24C955F03F8F}"/>
              </a:ext>
            </a:extLst>
          </p:cNvPr>
          <p:cNvSpPr/>
          <p:nvPr/>
        </p:nvSpPr>
        <p:spPr bwMode="auto">
          <a:xfrm>
            <a:off x="6628456" y="286608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7C2201-5FA6-4DD4-8791-202A1A6464D6}"/>
              </a:ext>
            </a:extLst>
          </p:cNvPr>
          <p:cNvSpPr/>
          <p:nvPr/>
        </p:nvSpPr>
        <p:spPr bwMode="auto">
          <a:xfrm>
            <a:off x="5263844" y="1881907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8" name="Curved Connector 63">
            <a:extLst>
              <a:ext uri="{FF2B5EF4-FFF2-40B4-BE49-F238E27FC236}">
                <a16:creationId xmlns:a16="http://schemas.microsoft.com/office/drawing/2014/main" id="{5EF1EC75-81EB-4CAA-8C28-CA19508CBAEF}"/>
              </a:ext>
            </a:extLst>
          </p:cNvPr>
          <p:cNvCxnSpPr>
            <a:cxnSpLocks/>
            <a:endCxn id="4" idx="4"/>
          </p:cNvCxnSpPr>
          <p:nvPr/>
        </p:nvCxnSpPr>
        <p:spPr bwMode="auto">
          <a:xfrm flipV="1">
            <a:off x="5230311" y="3382610"/>
            <a:ext cx="299334" cy="55956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9FDF7D-4FE3-4838-BF7F-9D488D8651CD}"/>
              </a:ext>
            </a:extLst>
          </p:cNvPr>
          <p:cNvSpPr txBox="1"/>
          <p:nvPr/>
        </p:nvSpPr>
        <p:spPr>
          <a:xfrm>
            <a:off x="5902878" y="2378474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" name="Curved Connector 65">
            <a:extLst>
              <a:ext uri="{FF2B5EF4-FFF2-40B4-BE49-F238E27FC236}">
                <a16:creationId xmlns:a16="http://schemas.microsoft.com/office/drawing/2014/main" id="{2EE20FB6-C95B-4E0C-97E2-29E894895859}"/>
              </a:ext>
            </a:extLst>
          </p:cNvPr>
          <p:cNvCxnSpPr>
            <a:stCxn id="4" idx="0"/>
            <a:endCxn id="7" idx="4"/>
          </p:cNvCxnSpPr>
          <p:nvPr/>
        </p:nvCxnSpPr>
        <p:spPr bwMode="auto">
          <a:xfrm rot="16200000" flipV="1">
            <a:off x="5275767" y="2637340"/>
            <a:ext cx="507748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Curved Connector 66">
            <a:extLst>
              <a:ext uri="{FF2B5EF4-FFF2-40B4-BE49-F238E27FC236}">
                <a16:creationId xmlns:a16="http://schemas.microsoft.com/office/drawing/2014/main" id="{C6515BFA-349A-4F5B-BAEA-66DFB235E794}"/>
              </a:ext>
            </a:extLst>
          </p:cNvPr>
          <p:cNvCxnSpPr>
            <a:stCxn id="4" idx="6"/>
            <a:endCxn id="6" idx="2"/>
          </p:cNvCxnSpPr>
          <p:nvPr/>
        </p:nvCxnSpPr>
        <p:spPr bwMode="auto">
          <a:xfrm flipV="1">
            <a:off x="5789344" y="3128159"/>
            <a:ext cx="839112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381A2E4-877E-4613-97CD-5436F98298DF}"/>
              </a:ext>
            </a:extLst>
          </p:cNvPr>
          <p:cNvSpPr/>
          <p:nvPr/>
        </p:nvSpPr>
        <p:spPr bwMode="auto">
          <a:xfrm>
            <a:off x="3659836" y="295250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AD31C9-4B01-4DB3-8DF1-3E7AECD04851}"/>
              </a:ext>
            </a:extLst>
          </p:cNvPr>
          <p:cNvSpPr/>
          <p:nvPr/>
        </p:nvSpPr>
        <p:spPr bwMode="auto">
          <a:xfrm>
            <a:off x="8251522" y="291258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4" name="Curved Connector 69">
            <a:extLst>
              <a:ext uri="{FF2B5EF4-FFF2-40B4-BE49-F238E27FC236}">
                <a16:creationId xmlns:a16="http://schemas.microsoft.com/office/drawing/2014/main" id="{D2B484A9-FE5C-4553-A813-0665C4D38BDD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rot="5400000">
            <a:off x="5651291" y="2892497"/>
            <a:ext cx="628699" cy="147065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C84090-B757-4D09-BC40-88B370F28D47}"/>
              </a:ext>
            </a:extLst>
          </p:cNvPr>
          <p:cNvSpPr txBox="1"/>
          <p:nvPr/>
        </p:nvSpPr>
        <p:spPr>
          <a:xfrm>
            <a:off x="6561841" y="2310018"/>
            <a:ext cx="4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A0C2FD-F48B-4A5D-AB60-254A66D9FADF}"/>
              </a:ext>
            </a:extLst>
          </p:cNvPr>
          <p:cNvSpPr txBox="1"/>
          <p:nvPr/>
        </p:nvSpPr>
        <p:spPr>
          <a:xfrm>
            <a:off x="5230311" y="3349491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84B3EA-0023-4482-8D53-D2538B4ADCFD}"/>
              </a:ext>
            </a:extLst>
          </p:cNvPr>
          <p:cNvSpPr txBox="1"/>
          <p:nvPr/>
        </p:nvSpPr>
        <p:spPr>
          <a:xfrm>
            <a:off x="6022671" y="3640953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8" name="Curved Connector 73">
            <a:extLst>
              <a:ext uri="{FF2B5EF4-FFF2-40B4-BE49-F238E27FC236}">
                <a16:creationId xmlns:a16="http://schemas.microsoft.com/office/drawing/2014/main" id="{DEB1F2FA-3285-4521-A91A-C11720F7C462}"/>
              </a:ext>
            </a:extLst>
          </p:cNvPr>
          <p:cNvCxnSpPr>
            <a:stCxn id="7" idx="5"/>
            <a:endCxn id="6" idx="2"/>
          </p:cNvCxnSpPr>
          <p:nvPr/>
        </p:nvCxnSpPr>
        <p:spPr bwMode="auto">
          <a:xfrm rot="16200000" flipH="1">
            <a:off x="5763947" y="2263650"/>
            <a:ext cx="818140" cy="91087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73F645-BE78-4965-8019-76487146D687}"/>
              </a:ext>
            </a:extLst>
          </p:cNvPr>
          <p:cNvSpPr txBox="1"/>
          <p:nvPr/>
        </p:nvSpPr>
        <p:spPr>
          <a:xfrm>
            <a:off x="7494754" y="281682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0" name="Curved Connector 75">
            <a:extLst>
              <a:ext uri="{FF2B5EF4-FFF2-40B4-BE49-F238E27FC236}">
                <a16:creationId xmlns:a16="http://schemas.microsoft.com/office/drawing/2014/main" id="{797E21B9-4542-4910-9F4E-F0ABB8C6A9AE}"/>
              </a:ext>
            </a:extLst>
          </p:cNvPr>
          <p:cNvCxnSpPr>
            <a:stCxn id="6" idx="6"/>
            <a:endCxn id="13" idx="2"/>
          </p:cNvCxnSpPr>
          <p:nvPr/>
        </p:nvCxnSpPr>
        <p:spPr bwMode="auto">
          <a:xfrm>
            <a:off x="7123606" y="3128159"/>
            <a:ext cx="1127916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626F5D-DDDD-4664-B78A-50133051B11D}"/>
              </a:ext>
            </a:extLst>
          </p:cNvPr>
          <p:cNvSpPr txBox="1"/>
          <p:nvPr/>
        </p:nvSpPr>
        <p:spPr>
          <a:xfrm>
            <a:off x="5928766" y="3144542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2" name="Curved Connector 77">
            <a:extLst>
              <a:ext uri="{FF2B5EF4-FFF2-40B4-BE49-F238E27FC236}">
                <a16:creationId xmlns:a16="http://schemas.microsoft.com/office/drawing/2014/main" id="{F240D33F-14CA-43CD-AFA4-4BEA77151B68}"/>
              </a:ext>
            </a:extLst>
          </p:cNvPr>
          <p:cNvCxnSpPr>
            <a:stCxn id="12" idx="0"/>
            <a:endCxn id="7" idx="2"/>
          </p:cNvCxnSpPr>
          <p:nvPr/>
        </p:nvCxnSpPr>
        <p:spPr bwMode="auto">
          <a:xfrm rot="5400000" flipH="1" flipV="1">
            <a:off x="4156804" y="1845469"/>
            <a:ext cx="819819" cy="139426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1E5E5C-9191-4516-9312-A91FB55951A1}"/>
              </a:ext>
            </a:extLst>
          </p:cNvPr>
          <p:cNvSpPr txBox="1"/>
          <p:nvPr/>
        </p:nvSpPr>
        <p:spPr>
          <a:xfrm>
            <a:off x="4332934" y="2014139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4" name="Curved Connector 79">
            <a:extLst>
              <a:ext uri="{FF2B5EF4-FFF2-40B4-BE49-F238E27FC236}">
                <a16:creationId xmlns:a16="http://schemas.microsoft.com/office/drawing/2014/main" id="{29B9696D-02AD-4A52-A983-EEC3E7E35B16}"/>
              </a:ext>
            </a:extLst>
          </p:cNvPr>
          <p:cNvCxnSpPr>
            <a:stCxn id="12" idx="6"/>
            <a:endCxn id="4" idx="2"/>
          </p:cNvCxnSpPr>
          <p:nvPr/>
        </p:nvCxnSpPr>
        <p:spPr bwMode="auto">
          <a:xfrm flipV="1">
            <a:off x="4079329" y="3136915"/>
            <a:ext cx="1190617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80">
            <a:extLst>
              <a:ext uri="{FF2B5EF4-FFF2-40B4-BE49-F238E27FC236}">
                <a16:creationId xmlns:a16="http://schemas.microsoft.com/office/drawing/2014/main" id="{9B985D0B-D4A2-4697-BBE5-7B3E1931F799}"/>
              </a:ext>
            </a:extLst>
          </p:cNvPr>
          <p:cNvCxnSpPr>
            <a:stCxn id="6" idx="0"/>
            <a:endCxn id="7" idx="6"/>
          </p:cNvCxnSpPr>
          <p:nvPr/>
        </p:nvCxnSpPr>
        <p:spPr bwMode="auto">
          <a:xfrm rot="16200000" flipV="1">
            <a:off x="5969034" y="1959083"/>
            <a:ext cx="733391" cy="1080604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17C13C2-2D41-405F-8329-DBCAB17A0661}"/>
              </a:ext>
            </a:extLst>
          </p:cNvPr>
          <p:cNvSpPr txBox="1"/>
          <p:nvPr/>
        </p:nvSpPr>
        <p:spPr>
          <a:xfrm>
            <a:off x="5259816" y="231034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B4F55C-1516-4D7B-B1D2-471B7B21BCC6}"/>
              </a:ext>
            </a:extLst>
          </p:cNvPr>
          <p:cNvSpPr txBox="1"/>
          <p:nvPr/>
        </p:nvSpPr>
        <p:spPr>
          <a:xfrm>
            <a:off x="4384421" y="2780132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8" name="Curved Connector 83">
            <a:extLst>
              <a:ext uri="{FF2B5EF4-FFF2-40B4-BE49-F238E27FC236}">
                <a16:creationId xmlns:a16="http://schemas.microsoft.com/office/drawing/2014/main" id="{E2437686-EFC8-4195-814C-84A127B546FA}"/>
              </a:ext>
            </a:extLst>
          </p:cNvPr>
          <p:cNvCxnSpPr>
            <a:stCxn id="7" idx="6"/>
            <a:endCxn id="13" idx="0"/>
          </p:cNvCxnSpPr>
          <p:nvPr/>
        </p:nvCxnSpPr>
        <p:spPr bwMode="auto">
          <a:xfrm>
            <a:off x="5795427" y="2132689"/>
            <a:ext cx="2686684" cy="77989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873B5A-3EE7-4261-9624-90FC75D458C6}"/>
              </a:ext>
            </a:extLst>
          </p:cNvPr>
          <p:cNvSpPr txBox="1"/>
          <p:nvPr/>
        </p:nvSpPr>
        <p:spPr>
          <a:xfrm>
            <a:off x="4249338" y="3455648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0" name="Curved Connector 85">
            <a:extLst>
              <a:ext uri="{FF2B5EF4-FFF2-40B4-BE49-F238E27FC236}">
                <a16:creationId xmlns:a16="http://schemas.microsoft.com/office/drawing/2014/main" id="{E2C46E68-DE50-4F48-9667-02E28A708593}"/>
              </a:ext>
            </a:extLst>
          </p:cNvPr>
          <p:cNvCxnSpPr>
            <a:cxnSpLocks/>
            <a:stCxn id="12" idx="4"/>
          </p:cNvCxnSpPr>
          <p:nvPr/>
        </p:nvCxnSpPr>
        <p:spPr bwMode="auto">
          <a:xfrm rot="16200000" flipH="1">
            <a:off x="4000539" y="3196858"/>
            <a:ext cx="614361" cy="876273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91126B-4C6C-4E02-899C-7B1785368F4F}"/>
              </a:ext>
            </a:extLst>
          </p:cNvPr>
          <p:cNvSpPr txBox="1"/>
          <p:nvPr/>
        </p:nvSpPr>
        <p:spPr>
          <a:xfrm>
            <a:off x="7180759" y="1983739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8166416-7A39-434E-A9A0-04BC0A051444}"/>
              </a:ext>
            </a:extLst>
          </p:cNvPr>
          <p:cNvSpPr/>
          <p:nvPr/>
        </p:nvSpPr>
        <p:spPr bwMode="auto">
          <a:xfrm>
            <a:off x="1926111" y="5373745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6FE133A-A890-4437-95F9-65F026940DE0}"/>
              </a:ext>
            </a:extLst>
          </p:cNvPr>
          <p:cNvSpPr/>
          <p:nvPr/>
        </p:nvSpPr>
        <p:spPr bwMode="auto">
          <a:xfrm>
            <a:off x="1402021" y="6308756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F1E1717-96D8-4766-B94A-9E41EBAF179F}"/>
              </a:ext>
            </a:extLst>
          </p:cNvPr>
          <p:cNvSpPr/>
          <p:nvPr/>
        </p:nvSpPr>
        <p:spPr bwMode="auto">
          <a:xfrm>
            <a:off x="3284621" y="5348606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06A5F8A-B789-4053-85DD-587E697FA278}"/>
              </a:ext>
            </a:extLst>
          </p:cNvPr>
          <p:cNvSpPr/>
          <p:nvPr/>
        </p:nvSpPr>
        <p:spPr bwMode="auto">
          <a:xfrm>
            <a:off x="1920009" y="4364433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82" name="Curved Connector 63">
            <a:extLst>
              <a:ext uri="{FF2B5EF4-FFF2-40B4-BE49-F238E27FC236}">
                <a16:creationId xmlns:a16="http://schemas.microsoft.com/office/drawing/2014/main" id="{9A7CEC2B-C9C3-4ED6-92E3-DFAEF82577BB}"/>
              </a:ext>
            </a:extLst>
          </p:cNvPr>
          <p:cNvCxnSpPr>
            <a:cxnSpLocks/>
            <a:endCxn id="78" idx="4"/>
          </p:cNvCxnSpPr>
          <p:nvPr/>
        </p:nvCxnSpPr>
        <p:spPr bwMode="auto">
          <a:xfrm flipV="1">
            <a:off x="1886476" y="5865136"/>
            <a:ext cx="299334" cy="55956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6FD3732-AF93-463C-9A76-8AA071E5A735}"/>
              </a:ext>
            </a:extLst>
          </p:cNvPr>
          <p:cNvSpPr txBox="1"/>
          <p:nvPr/>
        </p:nvSpPr>
        <p:spPr>
          <a:xfrm>
            <a:off x="2587082" y="499565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5" name="Curved Connector 66">
            <a:extLst>
              <a:ext uri="{FF2B5EF4-FFF2-40B4-BE49-F238E27FC236}">
                <a16:creationId xmlns:a16="http://schemas.microsoft.com/office/drawing/2014/main" id="{CC1B9A9B-F4BA-4F03-9CF4-EEAC96CC82EE}"/>
              </a:ext>
            </a:extLst>
          </p:cNvPr>
          <p:cNvCxnSpPr>
            <a:stCxn id="78" idx="6"/>
            <a:endCxn id="80" idx="2"/>
          </p:cNvCxnSpPr>
          <p:nvPr/>
        </p:nvCxnSpPr>
        <p:spPr bwMode="auto">
          <a:xfrm flipV="1">
            <a:off x="2445509" y="5610685"/>
            <a:ext cx="839112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737916F-688A-463B-A172-67D247D88CF0}"/>
              </a:ext>
            </a:extLst>
          </p:cNvPr>
          <p:cNvSpPr/>
          <p:nvPr/>
        </p:nvSpPr>
        <p:spPr bwMode="auto">
          <a:xfrm>
            <a:off x="316001" y="5435034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E69D1E1-6037-4B16-8643-BB45CC2FE7E3}"/>
              </a:ext>
            </a:extLst>
          </p:cNvPr>
          <p:cNvSpPr/>
          <p:nvPr/>
        </p:nvSpPr>
        <p:spPr bwMode="auto">
          <a:xfrm>
            <a:off x="4907687" y="5395114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75942EE-338D-474F-BB76-C7773CB212C2}"/>
              </a:ext>
            </a:extLst>
          </p:cNvPr>
          <p:cNvSpPr txBox="1"/>
          <p:nvPr/>
        </p:nvSpPr>
        <p:spPr>
          <a:xfrm>
            <a:off x="1886476" y="5832017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2" name="Curved Connector 73">
            <a:extLst>
              <a:ext uri="{FF2B5EF4-FFF2-40B4-BE49-F238E27FC236}">
                <a16:creationId xmlns:a16="http://schemas.microsoft.com/office/drawing/2014/main" id="{77DC7F56-AAEB-4403-BA80-A4F81DD9FC0A}"/>
              </a:ext>
            </a:extLst>
          </p:cNvPr>
          <p:cNvCxnSpPr>
            <a:stCxn id="81" idx="5"/>
            <a:endCxn id="80" idx="2"/>
          </p:cNvCxnSpPr>
          <p:nvPr/>
        </p:nvCxnSpPr>
        <p:spPr bwMode="auto">
          <a:xfrm rot="16200000" flipH="1">
            <a:off x="2420112" y="4746176"/>
            <a:ext cx="818140" cy="91087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031C0B3-0906-4309-A415-7323114BE55D}"/>
              </a:ext>
            </a:extLst>
          </p:cNvPr>
          <p:cNvSpPr txBox="1"/>
          <p:nvPr/>
        </p:nvSpPr>
        <p:spPr>
          <a:xfrm>
            <a:off x="4150919" y="5299352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4" name="Curved Connector 75">
            <a:extLst>
              <a:ext uri="{FF2B5EF4-FFF2-40B4-BE49-F238E27FC236}">
                <a16:creationId xmlns:a16="http://schemas.microsoft.com/office/drawing/2014/main" id="{E748875C-256E-4450-B1A5-0681F52CD277}"/>
              </a:ext>
            </a:extLst>
          </p:cNvPr>
          <p:cNvCxnSpPr>
            <a:stCxn id="80" idx="6"/>
            <a:endCxn id="87" idx="2"/>
          </p:cNvCxnSpPr>
          <p:nvPr/>
        </p:nvCxnSpPr>
        <p:spPr bwMode="auto">
          <a:xfrm>
            <a:off x="3779771" y="5610685"/>
            <a:ext cx="1127916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12DD430-9038-4C83-9E0E-0C0D16B3EB2B}"/>
              </a:ext>
            </a:extLst>
          </p:cNvPr>
          <p:cNvSpPr txBox="1"/>
          <p:nvPr/>
        </p:nvSpPr>
        <p:spPr>
          <a:xfrm>
            <a:off x="2584931" y="5627068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96" name="Curved Connector 77">
            <a:extLst>
              <a:ext uri="{FF2B5EF4-FFF2-40B4-BE49-F238E27FC236}">
                <a16:creationId xmlns:a16="http://schemas.microsoft.com/office/drawing/2014/main" id="{55CDB32C-0E25-4826-A0E7-FF154AD15C41}"/>
              </a:ext>
            </a:extLst>
          </p:cNvPr>
          <p:cNvCxnSpPr>
            <a:stCxn id="86" idx="0"/>
            <a:endCxn id="81" idx="2"/>
          </p:cNvCxnSpPr>
          <p:nvPr/>
        </p:nvCxnSpPr>
        <p:spPr bwMode="auto">
          <a:xfrm rot="5400000" flipH="1" flipV="1">
            <a:off x="812969" y="4327995"/>
            <a:ext cx="819819" cy="139426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BDAF8B0-1B1D-447B-9DB2-61C5CF9FA6C5}"/>
              </a:ext>
            </a:extLst>
          </p:cNvPr>
          <p:cNvSpPr txBox="1"/>
          <p:nvPr/>
        </p:nvSpPr>
        <p:spPr>
          <a:xfrm>
            <a:off x="989099" y="4496665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98" name="Curved Connector 79">
            <a:extLst>
              <a:ext uri="{FF2B5EF4-FFF2-40B4-BE49-F238E27FC236}">
                <a16:creationId xmlns:a16="http://schemas.microsoft.com/office/drawing/2014/main" id="{9099AEE6-30C2-4FB8-8FD9-46F866BED9DC}"/>
              </a:ext>
            </a:extLst>
          </p:cNvPr>
          <p:cNvCxnSpPr>
            <a:stCxn id="86" idx="6"/>
            <a:endCxn id="78" idx="2"/>
          </p:cNvCxnSpPr>
          <p:nvPr/>
        </p:nvCxnSpPr>
        <p:spPr bwMode="auto">
          <a:xfrm flipV="1">
            <a:off x="735494" y="5619441"/>
            <a:ext cx="1190617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09E70FB-5CC3-4FAA-BB5A-856CC15DC998}"/>
              </a:ext>
            </a:extLst>
          </p:cNvPr>
          <p:cNvSpPr txBox="1"/>
          <p:nvPr/>
        </p:nvSpPr>
        <p:spPr>
          <a:xfrm>
            <a:off x="1040586" y="526265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09A72E-416E-4996-A14C-D8FFEB522367}"/>
              </a:ext>
            </a:extLst>
          </p:cNvPr>
          <p:cNvSpPr txBox="1"/>
          <p:nvPr/>
        </p:nvSpPr>
        <p:spPr>
          <a:xfrm>
            <a:off x="905503" y="5938174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4" name="Curved Connector 85">
            <a:extLst>
              <a:ext uri="{FF2B5EF4-FFF2-40B4-BE49-F238E27FC236}">
                <a16:creationId xmlns:a16="http://schemas.microsoft.com/office/drawing/2014/main" id="{41274F36-48A9-48D7-B3A0-DE15DBB081C5}"/>
              </a:ext>
            </a:extLst>
          </p:cNvPr>
          <p:cNvCxnSpPr>
            <a:cxnSpLocks/>
            <a:stCxn id="86" idx="4"/>
          </p:cNvCxnSpPr>
          <p:nvPr/>
        </p:nvCxnSpPr>
        <p:spPr bwMode="auto">
          <a:xfrm rot="16200000" flipH="1">
            <a:off x="656704" y="5679384"/>
            <a:ext cx="614361" cy="876273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84B79015-D81B-454F-8635-8EF7CDA27F42}"/>
              </a:ext>
            </a:extLst>
          </p:cNvPr>
          <p:cNvSpPr/>
          <p:nvPr/>
        </p:nvSpPr>
        <p:spPr bwMode="auto">
          <a:xfrm>
            <a:off x="7883991" y="5312455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69529C0-36CA-46D8-BAA1-7A64F82FFA76}"/>
              </a:ext>
            </a:extLst>
          </p:cNvPr>
          <p:cNvSpPr/>
          <p:nvPr/>
        </p:nvSpPr>
        <p:spPr bwMode="auto">
          <a:xfrm>
            <a:off x="7359901" y="6247466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B4851C72-5798-4718-AB47-788C896CCB14}"/>
              </a:ext>
            </a:extLst>
          </p:cNvPr>
          <p:cNvSpPr/>
          <p:nvPr/>
        </p:nvSpPr>
        <p:spPr bwMode="auto">
          <a:xfrm>
            <a:off x="9242501" y="5287316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61C6B352-88D9-4A02-97BB-B29B5187C3BE}"/>
              </a:ext>
            </a:extLst>
          </p:cNvPr>
          <p:cNvSpPr/>
          <p:nvPr/>
        </p:nvSpPr>
        <p:spPr bwMode="auto">
          <a:xfrm>
            <a:off x="7877889" y="4303143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172" name="Curved Connector 63">
            <a:extLst>
              <a:ext uri="{FF2B5EF4-FFF2-40B4-BE49-F238E27FC236}">
                <a16:creationId xmlns:a16="http://schemas.microsoft.com/office/drawing/2014/main" id="{F9AE455D-97B6-450B-9669-585CC2EDB649}"/>
              </a:ext>
            </a:extLst>
          </p:cNvPr>
          <p:cNvCxnSpPr>
            <a:cxnSpLocks/>
            <a:endCxn id="168" idx="4"/>
          </p:cNvCxnSpPr>
          <p:nvPr/>
        </p:nvCxnSpPr>
        <p:spPr bwMode="auto">
          <a:xfrm flipV="1">
            <a:off x="7844356" y="5803846"/>
            <a:ext cx="299334" cy="55956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07766238-C297-4BFB-AB93-674F65626D44}"/>
              </a:ext>
            </a:extLst>
          </p:cNvPr>
          <p:cNvSpPr txBox="1"/>
          <p:nvPr/>
        </p:nvSpPr>
        <p:spPr>
          <a:xfrm>
            <a:off x="8544962" y="493436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Curved Connector 66">
            <a:extLst>
              <a:ext uri="{FF2B5EF4-FFF2-40B4-BE49-F238E27FC236}">
                <a16:creationId xmlns:a16="http://schemas.microsoft.com/office/drawing/2014/main" id="{7C3E0DDE-6F13-4F64-8DE9-D7123A3AE700}"/>
              </a:ext>
            </a:extLst>
          </p:cNvPr>
          <p:cNvCxnSpPr>
            <a:stCxn id="168" idx="6"/>
            <a:endCxn id="170" idx="2"/>
          </p:cNvCxnSpPr>
          <p:nvPr/>
        </p:nvCxnSpPr>
        <p:spPr bwMode="auto">
          <a:xfrm flipV="1">
            <a:off x="8403389" y="5549395"/>
            <a:ext cx="839112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8F36E255-A202-48B3-A438-9164176C381E}"/>
              </a:ext>
            </a:extLst>
          </p:cNvPr>
          <p:cNvSpPr/>
          <p:nvPr/>
        </p:nvSpPr>
        <p:spPr bwMode="auto">
          <a:xfrm>
            <a:off x="6273881" y="5373744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7CB7EF3-982C-4CC6-B6D0-AE980294A0B3}"/>
              </a:ext>
            </a:extLst>
          </p:cNvPr>
          <p:cNvSpPr/>
          <p:nvPr/>
        </p:nvSpPr>
        <p:spPr bwMode="auto">
          <a:xfrm>
            <a:off x="10865567" y="5333824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A58E590-FB29-4513-8F29-2462D2C262DE}"/>
              </a:ext>
            </a:extLst>
          </p:cNvPr>
          <p:cNvSpPr txBox="1"/>
          <p:nvPr/>
        </p:nvSpPr>
        <p:spPr>
          <a:xfrm>
            <a:off x="7844356" y="5770727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78" name="Curved Connector 73">
            <a:extLst>
              <a:ext uri="{FF2B5EF4-FFF2-40B4-BE49-F238E27FC236}">
                <a16:creationId xmlns:a16="http://schemas.microsoft.com/office/drawing/2014/main" id="{5490B656-FFE6-48F0-92EB-B04E45212695}"/>
              </a:ext>
            </a:extLst>
          </p:cNvPr>
          <p:cNvCxnSpPr>
            <a:stCxn id="171" idx="5"/>
            <a:endCxn id="170" idx="2"/>
          </p:cNvCxnSpPr>
          <p:nvPr/>
        </p:nvCxnSpPr>
        <p:spPr bwMode="auto">
          <a:xfrm rot="16200000" flipH="1">
            <a:off x="8377992" y="4684886"/>
            <a:ext cx="818140" cy="91087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073FD45F-C8E6-4F5A-8AAD-962ABA1B5E25}"/>
              </a:ext>
            </a:extLst>
          </p:cNvPr>
          <p:cNvSpPr txBox="1"/>
          <p:nvPr/>
        </p:nvSpPr>
        <p:spPr>
          <a:xfrm>
            <a:off x="10108799" y="5238062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0" name="Curved Connector 75">
            <a:extLst>
              <a:ext uri="{FF2B5EF4-FFF2-40B4-BE49-F238E27FC236}">
                <a16:creationId xmlns:a16="http://schemas.microsoft.com/office/drawing/2014/main" id="{8C6B66F5-59C8-4D14-9AF2-229D6F09B1B1}"/>
              </a:ext>
            </a:extLst>
          </p:cNvPr>
          <p:cNvCxnSpPr>
            <a:stCxn id="170" idx="6"/>
            <a:endCxn id="176" idx="2"/>
          </p:cNvCxnSpPr>
          <p:nvPr/>
        </p:nvCxnSpPr>
        <p:spPr bwMode="auto">
          <a:xfrm>
            <a:off x="9737651" y="5549395"/>
            <a:ext cx="1127916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36BCA961-4DF3-4080-B0AB-4610C58FF703}"/>
              </a:ext>
            </a:extLst>
          </p:cNvPr>
          <p:cNvSpPr txBox="1"/>
          <p:nvPr/>
        </p:nvSpPr>
        <p:spPr>
          <a:xfrm>
            <a:off x="8542811" y="5565778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82" name="Curved Connector 77">
            <a:extLst>
              <a:ext uri="{FF2B5EF4-FFF2-40B4-BE49-F238E27FC236}">
                <a16:creationId xmlns:a16="http://schemas.microsoft.com/office/drawing/2014/main" id="{3B2EF22E-6C69-46DE-A7CF-77C430969CC1}"/>
              </a:ext>
            </a:extLst>
          </p:cNvPr>
          <p:cNvCxnSpPr>
            <a:stCxn id="175" idx="0"/>
            <a:endCxn id="171" idx="2"/>
          </p:cNvCxnSpPr>
          <p:nvPr/>
        </p:nvCxnSpPr>
        <p:spPr bwMode="auto">
          <a:xfrm rot="5400000" flipH="1" flipV="1">
            <a:off x="6770849" y="4266705"/>
            <a:ext cx="819819" cy="139426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DD8754EC-E8B6-484A-82CE-0040C6BC9793}"/>
              </a:ext>
            </a:extLst>
          </p:cNvPr>
          <p:cNvSpPr txBox="1"/>
          <p:nvPr/>
        </p:nvSpPr>
        <p:spPr>
          <a:xfrm>
            <a:off x="6946979" y="4435375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84" name="Curved Connector 79">
            <a:extLst>
              <a:ext uri="{FF2B5EF4-FFF2-40B4-BE49-F238E27FC236}">
                <a16:creationId xmlns:a16="http://schemas.microsoft.com/office/drawing/2014/main" id="{587C65D4-92B4-4977-90CF-78F399A19ABD}"/>
              </a:ext>
            </a:extLst>
          </p:cNvPr>
          <p:cNvCxnSpPr>
            <a:stCxn id="175" idx="6"/>
            <a:endCxn id="168" idx="2"/>
          </p:cNvCxnSpPr>
          <p:nvPr/>
        </p:nvCxnSpPr>
        <p:spPr bwMode="auto">
          <a:xfrm flipV="1">
            <a:off x="6693374" y="5558151"/>
            <a:ext cx="1190617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4E9C9AD6-AAB5-404A-9217-679108125F09}"/>
              </a:ext>
            </a:extLst>
          </p:cNvPr>
          <p:cNvSpPr txBox="1"/>
          <p:nvPr/>
        </p:nvSpPr>
        <p:spPr>
          <a:xfrm>
            <a:off x="6998466" y="520136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65CDFFF-BE7E-4DD7-B39E-2B014CA68D6E}"/>
              </a:ext>
            </a:extLst>
          </p:cNvPr>
          <p:cNvSpPr txBox="1"/>
          <p:nvPr/>
        </p:nvSpPr>
        <p:spPr>
          <a:xfrm>
            <a:off x="6863383" y="5876884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87" name="Curved Connector 85">
            <a:extLst>
              <a:ext uri="{FF2B5EF4-FFF2-40B4-BE49-F238E27FC236}">
                <a16:creationId xmlns:a16="http://schemas.microsoft.com/office/drawing/2014/main" id="{5C746413-6E7B-48CA-A0A9-86EB37ACB670}"/>
              </a:ext>
            </a:extLst>
          </p:cNvPr>
          <p:cNvCxnSpPr>
            <a:cxnSpLocks/>
            <a:stCxn id="175" idx="4"/>
          </p:cNvCxnSpPr>
          <p:nvPr/>
        </p:nvCxnSpPr>
        <p:spPr bwMode="auto">
          <a:xfrm rot="16200000" flipH="1">
            <a:off x="6614584" y="5618094"/>
            <a:ext cx="614361" cy="876273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51D64D16-5DA6-4634-9488-B80E54E2562A}"/>
              </a:ext>
            </a:extLst>
          </p:cNvPr>
          <p:cNvSpPr txBox="1"/>
          <p:nvPr/>
        </p:nvSpPr>
        <p:spPr>
          <a:xfrm>
            <a:off x="2756647" y="6363411"/>
            <a:ext cx="183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Minimal to level 3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406520A-C780-4CAE-8EDE-D66664DC6C03}"/>
              </a:ext>
            </a:extLst>
          </p:cNvPr>
          <p:cNvSpPr txBox="1"/>
          <p:nvPr/>
        </p:nvSpPr>
        <p:spPr>
          <a:xfrm>
            <a:off x="8920566" y="6165258"/>
            <a:ext cx="261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minimal to level 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8DA2E6C-5547-4147-A067-5689C917BCE7}"/>
              </a:ext>
            </a:extLst>
          </p:cNvPr>
          <p:cNvSpPr txBox="1"/>
          <p:nvPr/>
        </p:nvSpPr>
        <p:spPr>
          <a:xfrm>
            <a:off x="502183" y="2487706"/>
            <a:ext cx="2953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Lemma</a:t>
            </a:r>
            <a:r>
              <a:rPr lang="en-US" sz="2400" dirty="0"/>
              <a:t>. Each minimal path vector corresponds to a flow function</a:t>
            </a:r>
          </a:p>
        </p:txBody>
      </p:sp>
    </p:spTree>
    <p:extLst>
      <p:ext uri="{BB962C8B-B14F-4D97-AF65-F5344CB8AC3E}">
        <p14:creationId xmlns:p14="http://schemas.microsoft.com/office/powerpoint/2010/main" val="313582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B372-452D-4B7B-9CA3-E05FFBD9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Characteristics of a minimal path vector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4E1F0F-6328-4555-975E-38F242A418F4}"/>
              </a:ext>
            </a:extLst>
          </p:cNvPr>
          <p:cNvSpPr/>
          <p:nvPr/>
        </p:nvSpPr>
        <p:spPr bwMode="auto">
          <a:xfrm>
            <a:off x="5269946" y="2891219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FA1CD9-2C7A-4B97-BB79-B1499CCAEA6D}"/>
              </a:ext>
            </a:extLst>
          </p:cNvPr>
          <p:cNvSpPr/>
          <p:nvPr/>
        </p:nvSpPr>
        <p:spPr bwMode="auto">
          <a:xfrm>
            <a:off x="4745856" y="3826230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17D9F2-A94B-4FD1-8473-24C955F03F8F}"/>
              </a:ext>
            </a:extLst>
          </p:cNvPr>
          <p:cNvSpPr/>
          <p:nvPr/>
        </p:nvSpPr>
        <p:spPr bwMode="auto">
          <a:xfrm>
            <a:off x="6628456" y="2866080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7C2201-5FA6-4DD4-8791-202A1A6464D6}"/>
              </a:ext>
            </a:extLst>
          </p:cNvPr>
          <p:cNvSpPr/>
          <p:nvPr/>
        </p:nvSpPr>
        <p:spPr bwMode="auto">
          <a:xfrm>
            <a:off x="5263844" y="1881907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8" name="Curved Connector 63">
            <a:extLst>
              <a:ext uri="{FF2B5EF4-FFF2-40B4-BE49-F238E27FC236}">
                <a16:creationId xmlns:a16="http://schemas.microsoft.com/office/drawing/2014/main" id="{5EF1EC75-81EB-4CAA-8C28-CA19508CBAEF}"/>
              </a:ext>
            </a:extLst>
          </p:cNvPr>
          <p:cNvCxnSpPr>
            <a:cxnSpLocks/>
            <a:endCxn id="4" idx="4"/>
          </p:cNvCxnSpPr>
          <p:nvPr/>
        </p:nvCxnSpPr>
        <p:spPr bwMode="auto">
          <a:xfrm flipV="1">
            <a:off x="5230311" y="3382610"/>
            <a:ext cx="299334" cy="55956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9FDF7D-4FE3-4838-BF7F-9D488D8651CD}"/>
              </a:ext>
            </a:extLst>
          </p:cNvPr>
          <p:cNvSpPr txBox="1"/>
          <p:nvPr/>
        </p:nvSpPr>
        <p:spPr>
          <a:xfrm>
            <a:off x="5902878" y="2378474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" name="Curved Connector 65">
            <a:extLst>
              <a:ext uri="{FF2B5EF4-FFF2-40B4-BE49-F238E27FC236}">
                <a16:creationId xmlns:a16="http://schemas.microsoft.com/office/drawing/2014/main" id="{2EE20FB6-C95B-4E0C-97E2-29E894895859}"/>
              </a:ext>
            </a:extLst>
          </p:cNvPr>
          <p:cNvCxnSpPr>
            <a:stCxn id="4" idx="0"/>
            <a:endCxn id="7" idx="4"/>
          </p:cNvCxnSpPr>
          <p:nvPr/>
        </p:nvCxnSpPr>
        <p:spPr bwMode="auto">
          <a:xfrm rot="16200000" flipV="1">
            <a:off x="5275767" y="2637340"/>
            <a:ext cx="507748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Curved Connector 66">
            <a:extLst>
              <a:ext uri="{FF2B5EF4-FFF2-40B4-BE49-F238E27FC236}">
                <a16:creationId xmlns:a16="http://schemas.microsoft.com/office/drawing/2014/main" id="{C6515BFA-349A-4F5B-BAEA-66DFB235E794}"/>
              </a:ext>
            </a:extLst>
          </p:cNvPr>
          <p:cNvCxnSpPr>
            <a:stCxn id="4" idx="6"/>
            <a:endCxn id="6" idx="2"/>
          </p:cNvCxnSpPr>
          <p:nvPr/>
        </p:nvCxnSpPr>
        <p:spPr bwMode="auto">
          <a:xfrm flipV="1">
            <a:off x="5789344" y="3128159"/>
            <a:ext cx="839112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381A2E4-877E-4613-97CD-5436F98298DF}"/>
              </a:ext>
            </a:extLst>
          </p:cNvPr>
          <p:cNvSpPr/>
          <p:nvPr/>
        </p:nvSpPr>
        <p:spPr bwMode="auto">
          <a:xfrm>
            <a:off x="3659836" y="2952508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AD31C9-4B01-4DB3-8DF1-3E7AECD04851}"/>
              </a:ext>
            </a:extLst>
          </p:cNvPr>
          <p:cNvSpPr/>
          <p:nvPr/>
        </p:nvSpPr>
        <p:spPr bwMode="auto">
          <a:xfrm>
            <a:off x="8251522" y="2912588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4" name="Curved Connector 69">
            <a:extLst>
              <a:ext uri="{FF2B5EF4-FFF2-40B4-BE49-F238E27FC236}">
                <a16:creationId xmlns:a16="http://schemas.microsoft.com/office/drawing/2014/main" id="{D2B484A9-FE5C-4553-A813-0665C4D38BDD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rot="5400000">
            <a:off x="5651291" y="2892497"/>
            <a:ext cx="628699" cy="147065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C84090-B757-4D09-BC40-88B370F28D47}"/>
              </a:ext>
            </a:extLst>
          </p:cNvPr>
          <p:cNvSpPr txBox="1"/>
          <p:nvPr/>
        </p:nvSpPr>
        <p:spPr>
          <a:xfrm>
            <a:off x="6561841" y="2310018"/>
            <a:ext cx="4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A0C2FD-F48B-4A5D-AB60-254A66D9FADF}"/>
              </a:ext>
            </a:extLst>
          </p:cNvPr>
          <p:cNvSpPr txBox="1"/>
          <p:nvPr/>
        </p:nvSpPr>
        <p:spPr>
          <a:xfrm>
            <a:off x="5230311" y="3349491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84B3EA-0023-4482-8D53-D2538B4ADCFD}"/>
              </a:ext>
            </a:extLst>
          </p:cNvPr>
          <p:cNvSpPr txBox="1"/>
          <p:nvPr/>
        </p:nvSpPr>
        <p:spPr>
          <a:xfrm>
            <a:off x="6022671" y="3640953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8" name="Curved Connector 73">
            <a:extLst>
              <a:ext uri="{FF2B5EF4-FFF2-40B4-BE49-F238E27FC236}">
                <a16:creationId xmlns:a16="http://schemas.microsoft.com/office/drawing/2014/main" id="{DEB1F2FA-3285-4521-A91A-C11720F7C462}"/>
              </a:ext>
            </a:extLst>
          </p:cNvPr>
          <p:cNvCxnSpPr>
            <a:stCxn id="7" idx="5"/>
            <a:endCxn id="6" idx="2"/>
          </p:cNvCxnSpPr>
          <p:nvPr/>
        </p:nvCxnSpPr>
        <p:spPr bwMode="auto">
          <a:xfrm rot="16200000" flipH="1">
            <a:off x="5763947" y="2263650"/>
            <a:ext cx="818140" cy="91087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73F645-BE78-4965-8019-76487146D687}"/>
              </a:ext>
            </a:extLst>
          </p:cNvPr>
          <p:cNvSpPr txBox="1"/>
          <p:nvPr/>
        </p:nvSpPr>
        <p:spPr>
          <a:xfrm>
            <a:off x="7494754" y="281682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0" name="Curved Connector 75">
            <a:extLst>
              <a:ext uri="{FF2B5EF4-FFF2-40B4-BE49-F238E27FC236}">
                <a16:creationId xmlns:a16="http://schemas.microsoft.com/office/drawing/2014/main" id="{797E21B9-4542-4910-9F4E-F0ABB8C6A9AE}"/>
              </a:ext>
            </a:extLst>
          </p:cNvPr>
          <p:cNvCxnSpPr>
            <a:stCxn id="6" idx="6"/>
            <a:endCxn id="13" idx="2"/>
          </p:cNvCxnSpPr>
          <p:nvPr/>
        </p:nvCxnSpPr>
        <p:spPr bwMode="auto">
          <a:xfrm>
            <a:off x="7123606" y="3128159"/>
            <a:ext cx="1127916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626F5D-DDDD-4664-B78A-50133051B11D}"/>
              </a:ext>
            </a:extLst>
          </p:cNvPr>
          <p:cNvSpPr txBox="1"/>
          <p:nvPr/>
        </p:nvSpPr>
        <p:spPr>
          <a:xfrm>
            <a:off x="5928766" y="3144542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2" name="Curved Connector 77">
            <a:extLst>
              <a:ext uri="{FF2B5EF4-FFF2-40B4-BE49-F238E27FC236}">
                <a16:creationId xmlns:a16="http://schemas.microsoft.com/office/drawing/2014/main" id="{F240D33F-14CA-43CD-AFA4-4BEA77151B68}"/>
              </a:ext>
            </a:extLst>
          </p:cNvPr>
          <p:cNvCxnSpPr>
            <a:stCxn id="12" idx="0"/>
            <a:endCxn id="7" idx="2"/>
          </p:cNvCxnSpPr>
          <p:nvPr/>
        </p:nvCxnSpPr>
        <p:spPr bwMode="auto">
          <a:xfrm rot="5400000" flipH="1" flipV="1">
            <a:off x="4156804" y="1845469"/>
            <a:ext cx="819819" cy="139426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1E5E5C-9191-4516-9312-A91FB55951A1}"/>
              </a:ext>
            </a:extLst>
          </p:cNvPr>
          <p:cNvSpPr txBox="1"/>
          <p:nvPr/>
        </p:nvSpPr>
        <p:spPr>
          <a:xfrm>
            <a:off x="4332934" y="2014139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4" name="Curved Connector 79">
            <a:extLst>
              <a:ext uri="{FF2B5EF4-FFF2-40B4-BE49-F238E27FC236}">
                <a16:creationId xmlns:a16="http://schemas.microsoft.com/office/drawing/2014/main" id="{29B9696D-02AD-4A52-A983-EEC3E7E35B16}"/>
              </a:ext>
            </a:extLst>
          </p:cNvPr>
          <p:cNvCxnSpPr>
            <a:stCxn id="12" idx="6"/>
            <a:endCxn id="4" idx="2"/>
          </p:cNvCxnSpPr>
          <p:nvPr/>
        </p:nvCxnSpPr>
        <p:spPr bwMode="auto">
          <a:xfrm flipV="1">
            <a:off x="4079329" y="3136915"/>
            <a:ext cx="1190617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80">
            <a:extLst>
              <a:ext uri="{FF2B5EF4-FFF2-40B4-BE49-F238E27FC236}">
                <a16:creationId xmlns:a16="http://schemas.microsoft.com/office/drawing/2014/main" id="{9B985D0B-D4A2-4697-BBE5-7B3E1931F799}"/>
              </a:ext>
            </a:extLst>
          </p:cNvPr>
          <p:cNvCxnSpPr>
            <a:stCxn id="6" idx="0"/>
            <a:endCxn id="7" idx="6"/>
          </p:cNvCxnSpPr>
          <p:nvPr/>
        </p:nvCxnSpPr>
        <p:spPr bwMode="auto">
          <a:xfrm rot="16200000" flipV="1">
            <a:off x="5969034" y="1959083"/>
            <a:ext cx="733391" cy="1080604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17C13C2-2D41-405F-8329-DBCAB17A0661}"/>
              </a:ext>
            </a:extLst>
          </p:cNvPr>
          <p:cNvSpPr txBox="1"/>
          <p:nvPr/>
        </p:nvSpPr>
        <p:spPr>
          <a:xfrm>
            <a:off x="5259816" y="2310347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B4F55C-1516-4D7B-B1D2-471B7B21BCC6}"/>
              </a:ext>
            </a:extLst>
          </p:cNvPr>
          <p:cNvSpPr txBox="1"/>
          <p:nvPr/>
        </p:nvSpPr>
        <p:spPr>
          <a:xfrm>
            <a:off x="4384421" y="2780132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8" name="Curved Connector 83">
            <a:extLst>
              <a:ext uri="{FF2B5EF4-FFF2-40B4-BE49-F238E27FC236}">
                <a16:creationId xmlns:a16="http://schemas.microsoft.com/office/drawing/2014/main" id="{E2437686-EFC8-4195-814C-84A127B546FA}"/>
              </a:ext>
            </a:extLst>
          </p:cNvPr>
          <p:cNvCxnSpPr>
            <a:stCxn id="7" idx="6"/>
            <a:endCxn id="13" idx="0"/>
          </p:cNvCxnSpPr>
          <p:nvPr/>
        </p:nvCxnSpPr>
        <p:spPr bwMode="auto">
          <a:xfrm>
            <a:off x="5795427" y="2132689"/>
            <a:ext cx="2686684" cy="77989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873B5A-3EE7-4261-9624-90FC75D458C6}"/>
              </a:ext>
            </a:extLst>
          </p:cNvPr>
          <p:cNvSpPr txBox="1"/>
          <p:nvPr/>
        </p:nvSpPr>
        <p:spPr>
          <a:xfrm>
            <a:off x="4249338" y="3455648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0" name="Curved Connector 85">
            <a:extLst>
              <a:ext uri="{FF2B5EF4-FFF2-40B4-BE49-F238E27FC236}">
                <a16:creationId xmlns:a16="http://schemas.microsoft.com/office/drawing/2014/main" id="{E2C46E68-DE50-4F48-9667-02E28A708593}"/>
              </a:ext>
            </a:extLst>
          </p:cNvPr>
          <p:cNvCxnSpPr>
            <a:cxnSpLocks/>
            <a:stCxn id="12" idx="4"/>
          </p:cNvCxnSpPr>
          <p:nvPr/>
        </p:nvCxnSpPr>
        <p:spPr bwMode="auto">
          <a:xfrm rot="16200000" flipH="1">
            <a:off x="4000539" y="3196858"/>
            <a:ext cx="614361" cy="876273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91126B-4C6C-4E02-899C-7B1785368F4F}"/>
              </a:ext>
            </a:extLst>
          </p:cNvPr>
          <p:cNvSpPr txBox="1"/>
          <p:nvPr/>
        </p:nvSpPr>
        <p:spPr>
          <a:xfrm>
            <a:off x="7180759" y="1983739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1D64D16-5DA6-4634-9488-B80E54E2562A}"/>
              </a:ext>
            </a:extLst>
          </p:cNvPr>
          <p:cNvSpPr txBox="1"/>
          <p:nvPr/>
        </p:nvSpPr>
        <p:spPr>
          <a:xfrm>
            <a:off x="2756646" y="6363411"/>
            <a:ext cx="268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function to level 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406520A-C780-4CAE-8EDE-D66664DC6C03}"/>
              </a:ext>
            </a:extLst>
          </p:cNvPr>
          <p:cNvSpPr txBox="1"/>
          <p:nvPr/>
        </p:nvSpPr>
        <p:spPr>
          <a:xfrm>
            <a:off x="8920566" y="6165258"/>
            <a:ext cx="261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Minimal flow to level 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8DA2E6C-5547-4147-A067-5689C917BCE7}"/>
              </a:ext>
            </a:extLst>
          </p:cNvPr>
          <p:cNvSpPr txBox="1"/>
          <p:nvPr/>
        </p:nvSpPr>
        <p:spPr>
          <a:xfrm>
            <a:off x="502183" y="2487706"/>
            <a:ext cx="29531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Corollary</a:t>
            </a:r>
            <a:r>
              <a:rPr lang="en-US" sz="2400" dirty="0"/>
              <a:t>. Flow function is not a sufficient condition for minimal path vector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F091A81-4DE2-47FF-931F-35A9D1CA1D4C}"/>
              </a:ext>
            </a:extLst>
          </p:cNvPr>
          <p:cNvSpPr/>
          <p:nvPr/>
        </p:nvSpPr>
        <p:spPr bwMode="auto">
          <a:xfrm>
            <a:off x="1994781" y="5287691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FB678FB-46EC-43CC-898E-3E789A95FAF8}"/>
              </a:ext>
            </a:extLst>
          </p:cNvPr>
          <p:cNvSpPr/>
          <p:nvPr/>
        </p:nvSpPr>
        <p:spPr bwMode="auto">
          <a:xfrm>
            <a:off x="1470691" y="6222702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C257A91-6A62-4DA2-AE43-977A6509029E}"/>
              </a:ext>
            </a:extLst>
          </p:cNvPr>
          <p:cNvSpPr/>
          <p:nvPr/>
        </p:nvSpPr>
        <p:spPr bwMode="auto">
          <a:xfrm>
            <a:off x="3353291" y="5262552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D7F09A1-3DF2-4D47-8B71-23452D6AB734}"/>
              </a:ext>
            </a:extLst>
          </p:cNvPr>
          <p:cNvSpPr/>
          <p:nvPr/>
        </p:nvSpPr>
        <p:spPr bwMode="auto">
          <a:xfrm>
            <a:off x="1988679" y="4278379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84" name="Curved Connector 63">
            <a:extLst>
              <a:ext uri="{FF2B5EF4-FFF2-40B4-BE49-F238E27FC236}">
                <a16:creationId xmlns:a16="http://schemas.microsoft.com/office/drawing/2014/main" id="{9B8B2E81-92F1-4BAC-A967-2EC1C8FCA50B}"/>
              </a:ext>
            </a:extLst>
          </p:cNvPr>
          <p:cNvCxnSpPr>
            <a:cxnSpLocks/>
            <a:endCxn id="74" idx="4"/>
          </p:cNvCxnSpPr>
          <p:nvPr/>
        </p:nvCxnSpPr>
        <p:spPr bwMode="auto">
          <a:xfrm flipV="1">
            <a:off x="1955146" y="5779082"/>
            <a:ext cx="299334" cy="55956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C587445-B11E-4390-B197-9C892A9C97D3}"/>
              </a:ext>
            </a:extLst>
          </p:cNvPr>
          <p:cNvSpPr txBox="1"/>
          <p:nvPr/>
        </p:nvSpPr>
        <p:spPr>
          <a:xfrm>
            <a:off x="2627713" y="4774946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89" name="Curved Connector 65">
            <a:extLst>
              <a:ext uri="{FF2B5EF4-FFF2-40B4-BE49-F238E27FC236}">
                <a16:creationId xmlns:a16="http://schemas.microsoft.com/office/drawing/2014/main" id="{DEBBB2CE-3DD5-491F-9EBF-C2ACC7F1F967}"/>
              </a:ext>
            </a:extLst>
          </p:cNvPr>
          <p:cNvCxnSpPr>
            <a:stCxn id="74" idx="0"/>
            <a:endCxn id="77" idx="4"/>
          </p:cNvCxnSpPr>
          <p:nvPr/>
        </p:nvCxnSpPr>
        <p:spPr bwMode="auto">
          <a:xfrm rot="16200000" flipV="1">
            <a:off x="2000602" y="5033812"/>
            <a:ext cx="507748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Curved Connector 66">
            <a:extLst>
              <a:ext uri="{FF2B5EF4-FFF2-40B4-BE49-F238E27FC236}">
                <a16:creationId xmlns:a16="http://schemas.microsoft.com/office/drawing/2014/main" id="{979A6BFB-C141-421A-A16A-C8DFF90DAD6B}"/>
              </a:ext>
            </a:extLst>
          </p:cNvPr>
          <p:cNvCxnSpPr>
            <a:stCxn id="74" idx="6"/>
            <a:endCxn id="76" idx="2"/>
          </p:cNvCxnSpPr>
          <p:nvPr/>
        </p:nvCxnSpPr>
        <p:spPr bwMode="auto">
          <a:xfrm flipV="1">
            <a:off x="2514179" y="5524631"/>
            <a:ext cx="839112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10324CE-423F-4CC8-AEF5-D20E5EC9A9A6}"/>
              </a:ext>
            </a:extLst>
          </p:cNvPr>
          <p:cNvSpPr/>
          <p:nvPr/>
        </p:nvSpPr>
        <p:spPr bwMode="auto">
          <a:xfrm>
            <a:off x="384671" y="5348980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B48BF29-43D6-4A1B-B79C-FC6CF4E692B9}"/>
              </a:ext>
            </a:extLst>
          </p:cNvPr>
          <p:cNvSpPr/>
          <p:nvPr/>
        </p:nvSpPr>
        <p:spPr bwMode="auto">
          <a:xfrm>
            <a:off x="4976357" y="5309060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cxnSp>
        <p:nvCxnSpPr>
          <p:cNvPr id="102" name="Curved Connector 69">
            <a:extLst>
              <a:ext uri="{FF2B5EF4-FFF2-40B4-BE49-F238E27FC236}">
                <a16:creationId xmlns:a16="http://schemas.microsoft.com/office/drawing/2014/main" id="{3B284420-B4DF-4C0E-AF79-CE1165F73297}"/>
              </a:ext>
            </a:extLst>
          </p:cNvPr>
          <p:cNvCxnSpPr>
            <a:cxnSpLocks/>
            <a:stCxn id="76" idx="3"/>
          </p:cNvCxnSpPr>
          <p:nvPr/>
        </p:nvCxnSpPr>
        <p:spPr bwMode="auto">
          <a:xfrm rot="5400000">
            <a:off x="2376126" y="5288969"/>
            <a:ext cx="628699" cy="147065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4164B06-E0B0-444F-8659-5DB476F8F739}"/>
              </a:ext>
            </a:extLst>
          </p:cNvPr>
          <p:cNvSpPr txBox="1"/>
          <p:nvPr/>
        </p:nvSpPr>
        <p:spPr>
          <a:xfrm>
            <a:off x="3286676" y="4706490"/>
            <a:ext cx="4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B29868A-0609-4D64-9D67-9BCFB99541C3}"/>
              </a:ext>
            </a:extLst>
          </p:cNvPr>
          <p:cNvSpPr txBox="1"/>
          <p:nvPr/>
        </p:nvSpPr>
        <p:spPr>
          <a:xfrm>
            <a:off x="1955146" y="5745963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7B0299-0B07-4347-B27B-581AF76EEC3B}"/>
              </a:ext>
            </a:extLst>
          </p:cNvPr>
          <p:cNvSpPr txBox="1"/>
          <p:nvPr/>
        </p:nvSpPr>
        <p:spPr>
          <a:xfrm>
            <a:off x="2747506" y="6037425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8" name="Curved Connector 73">
            <a:extLst>
              <a:ext uri="{FF2B5EF4-FFF2-40B4-BE49-F238E27FC236}">
                <a16:creationId xmlns:a16="http://schemas.microsoft.com/office/drawing/2014/main" id="{B3C9AFEF-A1C1-45D7-8491-2E4187A2357C}"/>
              </a:ext>
            </a:extLst>
          </p:cNvPr>
          <p:cNvCxnSpPr>
            <a:stCxn id="77" idx="5"/>
            <a:endCxn id="76" idx="2"/>
          </p:cNvCxnSpPr>
          <p:nvPr/>
        </p:nvCxnSpPr>
        <p:spPr bwMode="auto">
          <a:xfrm rot="16200000" flipH="1">
            <a:off x="2488782" y="4660122"/>
            <a:ext cx="818140" cy="91087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8CD6BBA-2046-4DB2-9D60-BF2227DD94FC}"/>
              </a:ext>
            </a:extLst>
          </p:cNvPr>
          <p:cNvSpPr txBox="1"/>
          <p:nvPr/>
        </p:nvSpPr>
        <p:spPr>
          <a:xfrm>
            <a:off x="4219589" y="5213298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10" name="Curved Connector 75">
            <a:extLst>
              <a:ext uri="{FF2B5EF4-FFF2-40B4-BE49-F238E27FC236}">
                <a16:creationId xmlns:a16="http://schemas.microsoft.com/office/drawing/2014/main" id="{D06F6614-CD9F-4300-AE71-F05CF644AB2E}"/>
              </a:ext>
            </a:extLst>
          </p:cNvPr>
          <p:cNvCxnSpPr>
            <a:stCxn id="76" idx="6"/>
            <a:endCxn id="100" idx="2"/>
          </p:cNvCxnSpPr>
          <p:nvPr/>
        </p:nvCxnSpPr>
        <p:spPr bwMode="auto">
          <a:xfrm>
            <a:off x="3848441" y="5524631"/>
            <a:ext cx="1127916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1BE0B0A-CA17-4309-AD97-2584FFDF9E1C}"/>
              </a:ext>
            </a:extLst>
          </p:cNvPr>
          <p:cNvSpPr txBox="1"/>
          <p:nvPr/>
        </p:nvSpPr>
        <p:spPr>
          <a:xfrm>
            <a:off x="2653601" y="5541014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12" name="Curved Connector 77">
            <a:extLst>
              <a:ext uri="{FF2B5EF4-FFF2-40B4-BE49-F238E27FC236}">
                <a16:creationId xmlns:a16="http://schemas.microsoft.com/office/drawing/2014/main" id="{9F7F095C-DB4A-47ED-946D-B4EDA910DE3A}"/>
              </a:ext>
            </a:extLst>
          </p:cNvPr>
          <p:cNvCxnSpPr>
            <a:stCxn id="99" idx="0"/>
            <a:endCxn id="77" idx="2"/>
          </p:cNvCxnSpPr>
          <p:nvPr/>
        </p:nvCxnSpPr>
        <p:spPr bwMode="auto">
          <a:xfrm rot="5400000" flipH="1" flipV="1">
            <a:off x="881639" y="4241941"/>
            <a:ext cx="819819" cy="139426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EF3FB5B-C77C-48AA-AAD0-655B546B3689}"/>
              </a:ext>
            </a:extLst>
          </p:cNvPr>
          <p:cNvSpPr txBox="1"/>
          <p:nvPr/>
        </p:nvSpPr>
        <p:spPr>
          <a:xfrm>
            <a:off x="1057769" y="4410611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4" name="Curved Connector 79">
            <a:extLst>
              <a:ext uri="{FF2B5EF4-FFF2-40B4-BE49-F238E27FC236}">
                <a16:creationId xmlns:a16="http://schemas.microsoft.com/office/drawing/2014/main" id="{BBFC19B1-9D43-4385-9FE1-ABAD3DDFBD6B}"/>
              </a:ext>
            </a:extLst>
          </p:cNvPr>
          <p:cNvCxnSpPr>
            <a:stCxn id="99" idx="6"/>
            <a:endCxn id="74" idx="2"/>
          </p:cNvCxnSpPr>
          <p:nvPr/>
        </p:nvCxnSpPr>
        <p:spPr bwMode="auto">
          <a:xfrm flipV="1">
            <a:off x="804164" y="5533387"/>
            <a:ext cx="1190617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Curved Connector 80">
            <a:extLst>
              <a:ext uri="{FF2B5EF4-FFF2-40B4-BE49-F238E27FC236}">
                <a16:creationId xmlns:a16="http://schemas.microsoft.com/office/drawing/2014/main" id="{0DD858A9-BE33-442F-9339-0EB35478FF79}"/>
              </a:ext>
            </a:extLst>
          </p:cNvPr>
          <p:cNvCxnSpPr>
            <a:stCxn id="76" idx="0"/>
            <a:endCxn id="77" idx="6"/>
          </p:cNvCxnSpPr>
          <p:nvPr/>
        </p:nvCxnSpPr>
        <p:spPr bwMode="auto">
          <a:xfrm rot="16200000" flipV="1">
            <a:off x="2693869" y="4355555"/>
            <a:ext cx="733391" cy="1080604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FFE31C-604F-4C93-ACC8-316CE4AF1715}"/>
              </a:ext>
            </a:extLst>
          </p:cNvPr>
          <p:cNvSpPr txBox="1"/>
          <p:nvPr/>
        </p:nvSpPr>
        <p:spPr>
          <a:xfrm>
            <a:off x="1984651" y="4706819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C38D20-167A-4B1A-A101-2254C7A9BF70}"/>
              </a:ext>
            </a:extLst>
          </p:cNvPr>
          <p:cNvSpPr txBox="1"/>
          <p:nvPr/>
        </p:nvSpPr>
        <p:spPr>
          <a:xfrm>
            <a:off x="1109256" y="5176604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18" name="Curved Connector 83">
            <a:extLst>
              <a:ext uri="{FF2B5EF4-FFF2-40B4-BE49-F238E27FC236}">
                <a16:creationId xmlns:a16="http://schemas.microsoft.com/office/drawing/2014/main" id="{62F7C391-5829-457F-8995-A7F5955A2B34}"/>
              </a:ext>
            </a:extLst>
          </p:cNvPr>
          <p:cNvCxnSpPr>
            <a:stCxn id="77" idx="6"/>
            <a:endCxn id="100" idx="0"/>
          </p:cNvCxnSpPr>
          <p:nvPr/>
        </p:nvCxnSpPr>
        <p:spPr bwMode="auto">
          <a:xfrm>
            <a:off x="2520262" y="4529161"/>
            <a:ext cx="2686684" cy="77989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9FE9884-A5DA-4994-ABE0-66F88FF3DE67}"/>
              </a:ext>
            </a:extLst>
          </p:cNvPr>
          <p:cNvSpPr txBox="1"/>
          <p:nvPr/>
        </p:nvSpPr>
        <p:spPr>
          <a:xfrm>
            <a:off x="974173" y="5852120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0" name="Curved Connector 85">
            <a:extLst>
              <a:ext uri="{FF2B5EF4-FFF2-40B4-BE49-F238E27FC236}">
                <a16:creationId xmlns:a16="http://schemas.microsoft.com/office/drawing/2014/main" id="{1E488A1C-F2EF-45B5-9A28-5C0094D66ED3}"/>
              </a:ext>
            </a:extLst>
          </p:cNvPr>
          <p:cNvCxnSpPr>
            <a:cxnSpLocks/>
            <a:stCxn id="99" idx="4"/>
          </p:cNvCxnSpPr>
          <p:nvPr/>
        </p:nvCxnSpPr>
        <p:spPr bwMode="auto">
          <a:xfrm rot="16200000" flipH="1">
            <a:off x="725374" y="5593330"/>
            <a:ext cx="614361" cy="876273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7E20AAB-904F-4B87-861A-542FFBC07D51}"/>
              </a:ext>
            </a:extLst>
          </p:cNvPr>
          <p:cNvSpPr txBox="1"/>
          <p:nvPr/>
        </p:nvSpPr>
        <p:spPr>
          <a:xfrm>
            <a:off x="3905594" y="4380211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F4363B8-7AE2-4F0E-AD15-C46A2BB1AB39}"/>
              </a:ext>
            </a:extLst>
          </p:cNvPr>
          <p:cNvSpPr/>
          <p:nvPr/>
        </p:nvSpPr>
        <p:spPr bwMode="auto">
          <a:xfrm>
            <a:off x="7696236" y="5130960"/>
            <a:ext cx="519398" cy="49139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51FA395-FAEA-4CC4-9E7B-C62184479211}"/>
              </a:ext>
            </a:extLst>
          </p:cNvPr>
          <p:cNvSpPr/>
          <p:nvPr/>
        </p:nvSpPr>
        <p:spPr bwMode="auto">
          <a:xfrm>
            <a:off x="7172146" y="6065971"/>
            <a:ext cx="484455" cy="50083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3280F1D-9E34-48DE-AB69-F92A433A4421}"/>
              </a:ext>
            </a:extLst>
          </p:cNvPr>
          <p:cNvSpPr/>
          <p:nvPr/>
        </p:nvSpPr>
        <p:spPr bwMode="auto">
          <a:xfrm>
            <a:off x="9054746" y="5105821"/>
            <a:ext cx="495150" cy="52415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F9ADE74-3957-4DB4-B0AE-00049092F702}"/>
              </a:ext>
            </a:extLst>
          </p:cNvPr>
          <p:cNvSpPr/>
          <p:nvPr/>
        </p:nvSpPr>
        <p:spPr bwMode="auto">
          <a:xfrm>
            <a:off x="7690134" y="4121648"/>
            <a:ext cx="531583" cy="501564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b</a:t>
            </a:r>
          </a:p>
        </p:txBody>
      </p:sp>
      <p:cxnSp>
        <p:nvCxnSpPr>
          <p:cNvPr id="153" name="Curved Connector 63">
            <a:extLst>
              <a:ext uri="{FF2B5EF4-FFF2-40B4-BE49-F238E27FC236}">
                <a16:creationId xmlns:a16="http://schemas.microsoft.com/office/drawing/2014/main" id="{70F9453E-CC32-41A9-951C-3F3EF83AD05D}"/>
              </a:ext>
            </a:extLst>
          </p:cNvPr>
          <p:cNvCxnSpPr>
            <a:cxnSpLocks/>
            <a:endCxn id="149" idx="4"/>
          </p:cNvCxnSpPr>
          <p:nvPr/>
        </p:nvCxnSpPr>
        <p:spPr bwMode="auto">
          <a:xfrm flipV="1">
            <a:off x="7656601" y="5622351"/>
            <a:ext cx="299334" cy="559566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3C4E9D09-8AB5-4B3B-AAFB-93BD7204A87D}"/>
              </a:ext>
            </a:extLst>
          </p:cNvPr>
          <p:cNvSpPr txBox="1"/>
          <p:nvPr/>
        </p:nvSpPr>
        <p:spPr>
          <a:xfrm>
            <a:off x="8329168" y="4618215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5" name="Curved Connector 65">
            <a:extLst>
              <a:ext uri="{FF2B5EF4-FFF2-40B4-BE49-F238E27FC236}">
                <a16:creationId xmlns:a16="http://schemas.microsoft.com/office/drawing/2014/main" id="{651C45C5-DC21-436F-846D-54DB06C4E994}"/>
              </a:ext>
            </a:extLst>
          </p:cNvPr>
          <p:cNvCxnSpPr>
            <a:stCxn id="149" idx="0"/>
            <a:endCxn id="152" idx="4"/>
          </p:cNvCxnSpPr>
          <p:nvPr/>
        </p:nvCxnSpPr>
        <p:spPr bwMode="auto">
          <a:xfrm rot="16200000" flipV="1">
            <a:off x="7702057" y="4877081"/>
            <a:ext cx="507748" cy="9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6" name="Curved Connector 66">
            <a:extLst>
              <a:ext uri="{FF2B5EF4-FFF2-40B4-BE49-F238E27FC236}">
                <a16:creationId xmlns:a16="http://schemas.microsoft.com/office/drawing/2014/main" id="{274A4E2A-AEBB-412F-B7DD-61AE177A9F64}"/>
              </a:ext>
            </a:extLst>
          </p:cNvPr>
          <p:cNvCxnSpPr>
            <a:stCxn id="149" idx="6"/>
            <a:endCxn id="151" idx="2"/>
          </p:cNvCxnSpPr>
          <p:nvPr/>
        </p:nvCxnSpPr>
        <p:spPr bwMode="auto">
          <a:xfrm flipV="1">
            <a:off x="8215634" y="5367900"/>
            <a:ext cx="839112" cy="8756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2073AECB-1AF4-4F11-94E2-631F6A175E1B}"/>
              </a:ext>
            </a:extLst>
          </p:cNvPr>
          <p:cNvSpPr/>
          <p:nvPr/>
        </p:nvSpPr>
        <p:spPr bwMode="auto">
          <a:xfrm>
            <a:off x="6086126" y="5192249"/>
            <a:ext cx="419493" cy="375307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4689B13-E2B2-4E93-B50C-CC61E3FFF43A}"/>
              </a:ext>
            </a:extLst>
          </p:cNvPr>
          <p:cNvSpPr/>
          <p:nvPr/>
        </p:nvSpPr>
        <p:spPr bwMode="auto">
          <a:xfrm>
            <a:off x="10677812" y="5152329"/>
            <a:ext cx="461177" cy="439898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rgbClr val="0046D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B0F0"/>
                </a:solidFill>
              </a:rPr>
              <a:t>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95E287-EA0A-481C-8F07-7F4BCB283362}"/>
              </a:ext>
            </a:extLst>
          </p:cNvPr>
          <p:cNvSpPr txBox="1"/>
          <p:nvPr/>
        </p:nvSpPr>
        <p:spPr>
          <a:xfrm>
            <a:off x="7656601" y="5589232"/>
            <a:ext cx="42525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Curved Connector 73">
            <a:extLst>
              <a:ext uri="{FF2B5EF4-FFF2-40B4-BE49-F238E27FC236}">
                <a16:creationId xmlns:a16="http://schemas.microsoft.com/office/drawing/2014/main" id="{04ADB701-30F4-48FB-91BE-11B87E408A38}"/>
              </a:ext>
            </a:extLst>
          </p:cNvPr>
          <p:cNvCxnSpPr>
            <a:stCxn id="152" idx="5"/>
            <a:endCxn id="151" idx="2"/>
          </p:cNvCxnSpPr>
          <p:nvPr/>
        </p:nvCxnSpPr>
        <p:spPr bwMode="auto">
          <a:xfrm rot="16200000" flipH="1">
            <a:off x="8190237" y="4503391"/>
            <a:ext cx="818140" cy="910878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46D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0FBC55B9-1FE9-4D91-9849-5D6137B2AD9B}"/>
              </a:ext>
            </a:extLst>
          </p:cNvPr>
          <p:cNvSpPr txBox="1"/>
          <p:nvPr/>
        </p:nvSpPr>
        <p:spPr>
          <a:xfrm>
            <a:off x="9921044" y="5056567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65" name="Curved Connector 75">
            <a:extLst>
              <a:ext uri="{FF2B5EF4-FFF2-40B4-BE49-F238E27FC236}">
                <a16:creationId xmlns:a16="http://schemas.microsoft.com/office/drawing/2014/main" id="{89B5C444-DA9B-4A80-AE52-ED9DD694A911}"/>
              </a:ext>
            </a:extLst>
          </p:cNvPr>
          <p:cNvCxnSpPr>
            <a:stCxn id="151" idx="6"/>
            <a:endCxn id="158" idx="2"/>
          </p:cNvCxnSpPr>
          <p:nvPr/>
        </p:nvCxnSpPr>
        <p:spPr bwMode="auto">
          <a:xfrm>
            <a:off x="9549896" y="5367900"/>
            <a:ext cx="1127916" cy="437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092F763-03DC-4369-9DF6-613497B26B80}"/>
              </a:ext>
            </a:extLst>
          </p:cNvPr>
          <p:cNvSpPr txBox="1"/>
          <p:nvPr/>
        </p:nvSpPr>
        <p:spPr>
          <a:xfrm>
            <a:off x="8355056" y="5384283"/>
            <a:ext cx="33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Curved Connector 77">
            <a:extLst>
              <a:ext uri="{FF2B5EF4-FFF2-40B4-BE49-F238E27FC236}">
                <a16:creationId xmlns:a16="http://schemas.microsoft.com/office/drawing/2014/main" id="{C98012ED-08C9-495B-A2F7-EF32AF1DBA8F}"/>
              </a:ext>
            </a:extLst>
          </p:cNvPr>
          <p:cNvCxnSpPr>
            <a:stCxn id="157" idx="0"/>
            <a:endCxn id="152" idx="2"/>
          </p:cNvCxnSpPr>
          <p:nvPr/>
        </p:nvCxnSpPr>
        <p:spPr bwMode="auto">
          <a:xfrm rot="5400000" flipH="1" flipV="1">
            <a:off x="6583094" y="4085210"/>
            <a:ext cx="819819" cy="1394261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86CD49BE-B4E4-4590-A6CD-D782A632C5EF}"/>
              </a:ext>
            </a:extLst>
          </p:cNvPr>
          <p:cNvSpPr txBox="1"/>
          <p:nvPr/>
        </p:nvSpPr>
        <p:spPr>
          <a:xfrm>
            <a:off x="6759224" y="4253880"/>
            <a:ext cx="5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92" name="Curved Connector 79">
            <a:extLst>
              <a:ext uri="{FF2B5EF4-FFF2-40B4-BE49-F238E27FC236}">
                <a16:creationId xmlns:a16="http://schemas.microsoft.com/office/drawing/2014/main" id="{B74CD939-726D-4587-A1DD-A42D3C3439F0}"/>
              </a:ext>
            </a:extLst>
          </p:cNvPr>
          <p:cNvCxnSpPr>
            <a:stCxn id="157" idx="6"/>
            <a:endCxn id="149" idx="2"/>
          </p:cNvCxnSpPr>
          <p:nvPr/>
        </p:nvCxnSpPr>
        <p:spPr bwMode="auto">
          <a:xfrm flipV="1">
            <a:off x="6505619" y="5376656"/>
            <a:ext cx="1190617" cy="3247"/>
          </a:xfrm>
          <a:prstGeom prst="curvedConnector3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2C0AC22B-7ECA-4CAD-88CF-898D0B7944BB}"/>
              </a:ext>
            </a:extLst>
          </p:cNvPr>
          <p:cNvSpPr txBox="1"/>
          <p:nvPr/>
        </p:nvSpPr>
        <p:spPr>
          <a:xfrm>
            <a:off x="7686106" y="4550088"/>
            <a:ext cx="3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B5068AC-2FA5-45BD-B73F-00FA3F294519}"/>
              </a:ext>
            </a:extLst>
          </p:cNvPr>
          <p:cNvSpPr txBox="1"/>
          <p:nvPr/>
        </p:nvSpPr>
        <p:spPr>
          <a:xfrm>
            <a:off x="6810711" y="5019873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96" name="Curved Connector 83">
            <a:extLst>
              <a:ext uri="{FF2B5EF4-FFF2-40B4-BE49-F238E27FC236}">
                <a16:creationId xmlns:a16="http://schemas.microsoft.com/office/drawing/2014/main" id="{07D112DB-C01A-4F94-974A-094AC52FD089}"/>
              </a:ext>
            </a:extLst>
          </p:cNvPr>
          <p:cNvCxnSpPr>
            <a:stCxn id="152" idx="6"/>
            <a:endCxn id="158" idx="0"/>
          </p:cNvCxnSpPr>
          <p:nvPr/>
        </p:nvCxnSpPr>
        <p:spPr bwMode="auto">
          <a:xfrm>
            <a:off x="8221717" y="4372430"/>
            <a:ext cx="2686684" cy="779899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A9B00F-F7A8-4C78-8406-3840821AFB16}"/>
              </a:ext>
            </a:extLst>
          </p:cNvPr>
          <p:cNvSpPr txBox="1"/>
          <p:nvPr/>
        </p:nvSpPr>
        <p:spPr>
          <a:xfrm>
            <a:off x="6675628" y="5695389"/>
            <a:ext cx="54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98" name="Curved Connector 85">
            <a:extLst>
              <a:ext uri="{FF2B5EF4-FFF2-40B4-BE49-F238E27FC236}">
                <a16:creationId xmlns:a16="http://schemas.microsoft.com/office/drawing/2014/main" id="{395AFBBA-AB90-4C17-9C17-3C2F250405E8}"/>
              </a:ext>
            </a:extLst>
          </p:cNvPr>
          <p:cNvCxnSpPr>
            <a:cxnSpLocks/>
            <a:stCxn id="157" idx="4"/>
          </p:cNvCxnSpPr>
          <p:nvPr/>
        </p:nvCxnSpPr>
        <p:spPr bwMode="auto">
          <a:xfrm rot="16200000" flipH="1">
            <a:off x="6426829" y="5436599"/>
            <a:ext cx="614361" cy="876273"/>
          </a:xfrm>
          <a:prstGeom prst="curvedConnector2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37692834-C512-4B34-8263-536DAE98EB7E}"/>
              </a:ext>
            </a:extLst>
          </p:cNvPr>
          <p:cNvSpPr txBox="1"/>
          <p:nvPr/>
        </p:nvSpPr>
        <p:spPr>
          <a:xfrm>
            <a:off x="9607049" y="4223480"/>
            <a:ext cx="7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892332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3084</TotalTime>
  <Words>3031</Words>
  <Application>Microsoft Office PowerPoint</Application>
  <PresentationFormat>Widescreen</PresentationFormat>
  <Paragraphs>903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Corbel</vt:lpstr>
      <vt:lpstr>Gill Sans MT</vt:lpstr>
      <vt:lpstr>Times New Roman</vt:lpstr>
      <vt:lpstr>Wingdings 2</vt:lpstr>
      <vt:lpstr>Dividend</vt:lpstr>
      <vt:lpstr>Efficient Algorithm for Finding all Minimal Path Vectors in Two-terminal Flow Network</vt:lpstr>
      <vt:lpstr>Introduction</vt:lpstr>
      <vt:lpstr>Flow Function</vt:lpstr>
      <vt:lpstr>Flow function for undirected network</vt:lpstr>
      <vt:lpstr>Network as a multi-state system</vt:lpstr>
      <vt:lpstr>Minimal path  vector </vt:lpstr>
      <vt:lpstr>The bigger challenge in finding d-MP</vt:lpstr>
      <vt:lpstr>Characteristics of a minimal path vector</vt:lpstr>
      <vt:lpstr>Characteristics of a minimal path vector</vt:lpstr>
      <vt:lpstr>Connection between d-MP and flow function</vt:lpstr>
      <vt:lpstr>Connection between d-MP and flow function</vt:lpstr>
      <vt:lpstr>Connection between d-MP and flow function</vt:lpstr>
      <vt:lpstr>Connection between d-P/D-MP and flow function</vt:lpstr>
      <vt:lpstr>Connection between d-P/D-MP and flow function</vt:lpstr>
      <vt:lpstr>Connection between d-P/D-MP and flow function</vt:lpstr>
      <vt:lpstr>Algorithm 1</vt:lpstr>
      <vt:lpstr>Residual graph</vt:lpstr>
      <vt:lpstr>Augmented path and augmented cycle</vt:lpstr>
      <vt:lpstr>The correlation between two flow vectors</vt:lpstr>
      <vt:lpstr>The correlation between two minimal path vectors</vt:lpstr>
      <vt:lpstr>The correlation between two minimal path vectors</vt:lpstr>
      <vt:lpstr>Strategy for small levels – Example</vt:lpstr>
      <vt:lpstr>Strategy for levels near to the maximal one – Example d=4</vt:lpstr>
      <vt:lpstr>Strategy for levels near to the maximal one – Example d=4</vt:lpstr>
      <vt:lpstr>On graph strategy</vt:lpstr>
      <vt:lpstr>On graph strategy</vt:lpstr>
      <vt:lpstr>On graph strategy</vt:lpstr>
      <vt:lpstr>On graph strategy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marija.mihova@finki.ukim.mk</dc:creator>
  <cp:lastModifiedBy>marija.mihova@finki.ukim.mk</cp:lastModifiedBy>
  <cp:revision>89</cp:revision>
  <dcterms:created xsi:type="dcterms:W3CDTF">2019-02-15T13:33:10Z</dcterms:created>
  <dcterms:modified xsi:type="dcterms:W3CDTF">2019-02-25T22:40:14Z</dcterms:modified>
</cp:coreProperties>
</file>