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69C93-FCE8-452F-832B-D6EADB8F1940}">
  <a:tblStyle styleId="{AE569C93-FCE8-452F-832B-D6EADB8F19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9C0BF80E-5B8D-466D-BD18-DD2AC00311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AD7681-526F-4506-A226-6CA2791DECD4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51bfee9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d51bfee9d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51bfee9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d51bfee9d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51bfee9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5d51bfee9d_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d51bfee9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d51bfee9d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51bfee9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5d51bfee9d_1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51bfee9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d51bfee9d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d51bfee9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5d51bfee9d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51bfee9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d51bfee9d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b966dcb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5b966dcbe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b966dcb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b966dcbe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2176" y="4415126"/>
            <a:ext cx="1266826" cy="15101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0102426" y="327675"/>
            <a:ext cx="1983609" cy="1889760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613475" y="534325"/>
            <a:ext cx="53547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TECNOLÓGICO NACIONAL DE MÉXICO CAMPUS ATLIXCO. 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INSTITUTO TECNOLÓGICO SUPERIOR DE ATLIXCO. 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INGENIERÍA EN SISTEMAS COMPUTACIONALES.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PROYECTO INTEGRADOR. 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ALUMNOS:</a:t>
            </a: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AMISADAI HERNANDEZ SANCHEZ,LUIS ANGEL DANIEL VAZQUEZ, LIZETH VARELA XELHUA.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FECHA DE ENTREGA: 27/05/2025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3470825" y="54075"/>
            <a:ext cx="706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200">
                <a:solidFill>
                  <a:schemeClr val="dk1"/>
                </a:solidFill>
              </a:rPr>
              <a:t>¿Cómo impactan las materias en el proyecto?</a:t>
            </a:r>
            <a:endParaRPr b="1" sz="4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0357125" y="2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386525" y="1712075"/>
            <a:ext cx="5124300" cy="4304400"/>
          </a:xfrm>
          <a:prstGeom prst="arc">
            <a:avLst>
              <a:gd fmla="val 15666886" name="adj1"/>
              <a:gd fmla="val 5801386" name="adj2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275" y="1651225"/>
            <a:ext cx="1202550" cy="8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025" y="3090100"/>
            <a:ext cx="14859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275" y="4790075"/>
            <a:ext cx="10572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6510825" y="1651250"/>
            <a:ext cx="4183800" cy="8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Inteligencia Artificial: </a:t>
            </a:r>
            <a:r>
              <a:rPr lang="es-MX" sz="1200">
                <a:solidFill>
                  <a:schemeClr val="dk1"/>
                </a:solidFill>
              </a:rPr>
              <a:t>Aporta reconocimiento facial, patrones de acceso y algoritmos inteligentes para funcionalidades avanzadas.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039925" y="3211952"/>
            <a:ext cx="4183800" cy="8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Programación Web:</a:t>
            </a:r>
            <a:r>
              <a:rPr b="1" baseline="30000" lang="es-MX" sz="1200">
                <a:solidFill>
                  <a:schemeClr val="dk1"/>
                </a:solidFill>
              </a:rPr>
              <a:t> </a:t>
            </a:r>
            <a:r>
              <a:rPr lang="es-MX" sz="1200">
                <a:solidFill>
                  <a:schemeClr val="dk1"/>
                </a:solidFill>
              </a:rPr>
              <a:t>Desarrollo web responsivo utilizando HTML, CSS, JavaScript y APIs para crear interfaces modernas.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352625" y="4992875"/>
            <a:ext cx="4183800" cy="8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Lenguajes y Autómatas II; </a:t>
            </a:r>
            <a:r>
              <a:rPr lang="es-MX" sz="1200">
                <a:solidFill>
                  <a:schemeClr val="dk1"/>
                </a:solidFill>
              </a:rPr>
              <a:t>Validación de cadenas QR, estructuras de control y procesamiento formal de lenguajes.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3825550" y="484350"/>
            <a:ext cx="7266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MX" sz="2300">
                <a:solidFill>
                  <a:schemeClr val="dk1"/>
                </a:solidFill>
              </a:rPr>
              <a:t>🔐 Sistema de Control de Accesos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chemeClr val="dk1"/>
                </a:solidFill>
              </a:rPr>
              <a:t>Especificación de Requerimientos Funcionales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0394850" y="1955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895150" y="1772350"/>
            <a:ext cx="362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📱 Autenticación y Acceso</a:t>
            </a:r>
            <a:endParaRPr b="1" sz="17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4247125" y="235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{9C0BF80E-5B8D-466D-BD18-DD2AC00311A8}</a:tableStyleId>
              </a:tblPr>
              <a:tblGrid>
                <a:gridCol w="1446700"/>
                <a:gridCol w="519625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Funcionalidad</a:t>
                      </a:r>
                      <a:endParaRPr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RF1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Escaneo de código QR para acceso autorizado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RF2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Reconocimiento facial para autenticación avanzada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RF3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Accesos  para invitados temporales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3825550" y="484350"/>
            <a:ext cx="7266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300">
                <a:solidFill>
                  <a:schemeClr val="dk1"/>
                </a:solidFill>
              </a:rPr>
              <a:t>🔐 Sistema de Control de Accesos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Especificación de Requerimientos Funcionales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0394850" y="1955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4260838" y="22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{9C0BF80E-5B8D-466D-BD18-DD2AC00311A8}</a:tableStyleId>
              </a:tblPr>
              <a:tblGrid>
                <a:gridCol w="1446700"/>
                <a:gridCol w="519625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Funcionalidad</a:t>
                      </a:r>
                      <a:endParaRPr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RF4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Registro y validación de usuarios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RF5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Asignación y revocación de permisos por rol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4"/>
          <p:cNvSpPr txBox="1"/>
          <p:nvPr/>
        </p:nvSpPr>
        <p:spPr>
          <a:xfrm>
            <a:off x="3825550" y="1593600"/>
            <a:ext cx="42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👥 Gestión de Usuarios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199188" y="3789788"/>
            <a:ext cx="44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🔔 Comunicaciones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4322500" y="440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{9C0BF80E-5B8D-466D-BD18-DD2AC00311A8}</a:tableStyleId>
              </a:tblPr>
              <a:tblGrid>
                <a:gridCol w="1446700"/>
                <a:gridCol w="519625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Funcionalidad</a:t>
                      </a:r>
                      <a:endParaRPr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RF6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Notificaciones push y por correo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3825550" y="484350"/>
            <a:ext cx="7266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MX" sz="2300">
                <a:solidFill>
                  <a:schemeClr val="dk1"/>
                </a:solidFill>
              </a:rPr>
              <a:t>🔐 Sistema de Control de Accesos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700">
                <a:solidFill>
                  <a:schemeClr val="dk1"/>
                </a:solidFill>
              </a:rPr>
              <a:t>Especificación de Requerimientos Funcionales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0394850" y="1955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4247125" y="21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{9C0BF80E-5B8D-466D-BD18-DD2AC00311A8}</a:tableStyleId>
              </a:tblPr>
              <a:tblGrid>
                <a:gridCol w="1446700"/>
                <a:gridCol w="519625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Funcionalidad</a:t>
                      </a:r>
                      <a:endParaRPr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RF7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Consulta de historial de accesos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RF8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Generación y exportación de informes PDF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RF9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Configuración de alertas ante accesos no autorizados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5"/>
          <p:cNvSpPr txBox="1"/>
          <p:nvPr/>
        </p:nvSpPr>
        <p:spPr>
          <a:xfrm>
            <a:off x="3825550" y="1593600"/>
            <a:ext cx="46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📊 Monitoreo y Reportes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825550" y="4421675"/>
            <a:ext cx="35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💻 Interfaz de Usuario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91" name="Google Shape;191;p25"/>
          <p:cNvGraphicFramePr/>
          <p:nvPr/>
        </p:nvGraphicFramePr>
        <p:xfrm>
          <a:off x="4247125" y="49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{9C0BF80E-5B8D-466D-BD18-DD2AC00311A8}</a:tableStyleId>
              </a:tblPr>
              <a:tblGrid>
                <a:gridCol w="1446700"/>
                <a:gridCol w="5196250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MX" sz="1800">
                          <a:solidFill>
                            <a:schemeClr val="dk1"/>
                          </a:solidFill>
                        </a:rPr>
                        <a:t>Funcionalidad</a:t>
                      </a:r>
                      <a:endParaRPr i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RF10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Visualización en plataforma web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10394850" y="1955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286250" y="666750"/>
            <a:ext cx="61911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chemeClr val="dk1"/>
                </a:solidFill>
              </a:rPr>
              <a:t>🎯 Sistema de Control de Accesos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Historias de Usuario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🔐 Autenticación y Control de Acceso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HU-01:</a:t>
            </a:r>
            <a:r>
              <a:rPr lang="es-MX">
                <a:solidFill>
                  <a:schemeClr val="dk1"/>
                </a:solidFill>
              </a:rPr>
              <a:t> Acceso con Código QR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HU-02:</a:t>
            </a:r>
            <a:r>
              <a:rPr lang="es-MX">
                <a:solidFill>
                  <a:schemeClr val="dk1"/>
                </a:solidFill>
              </a:rPr>
              <a:t> Acceso para Invitados Especiales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HU-03:</a:t>
            </a:r>
            <a:r>
              <a:rPr lang="es-MX">
                <a:solidFill>
                  <a:schemeClr val="dk1"/>
                </a:solidFill>
              </a:rPr>
              <a:t> Reconocimiento Facial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HU-04:</a:t>
            </a:r>
            <a:r>
              <a:rPr lang="es-MX">
                <a:solidFill>
                  <a:schemeClr val="dk1"/>
                </a:solidFill>
              </a:rPr>
              <a:t> Alertas de Acceso No Autorizado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👥 Gestión de Usuarios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HU-05:</a:t>
            </a:r>
            <a:r>
              <a:rPr lang="es-MX">
                <a:solidFill>
                  <a:schemeClr val="dk1"/>
                </a:solidFill>
              </a:rPr>
              <a:t> Gestión de Permisos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HU-06:</a:t>
            </a:r>
            <a:r>
              <a:rPr lang="es-MX">
                <a:solidFill>
                  <a:schemeClr val="dk1"/>
                </a:solidFill>
              </a:rPr>
              <a:t> Registro de Nuevos Usuarios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HU-07:</a:t>
            </a:r>
            <a:r>
              <a:rPr lang="es-MX">
                <a:solidFill>
                  <a:schemeClr val="dk1"/>
                </a:solidFill>
              </a:rPr>
              <a:t> Bajas de Usuarios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HU-08:</a:t>
            </a:r>
            <a:r>
              <a:rPr lang="es-MX">
                <a:solidFill>
                  <a:schemeClr val="dk1"/>
                </a:solidFill>
              </a:rPr>
              <a:t> Actualización de Información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10394850" y="1955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286250" y="666750"/>
            <a:ext cx="61911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chemeClr val="dk1"/>
                </a:solidFill>
              </a:rPr>
              <a:t>🎯 Sistema de Control de Accesos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Historias de Usuario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📊 Reportes y Consultas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HU-09:</a:t>
            </a:r>
            <a:r>
              <a:rPr lang="es-MX">
                <a:solidFill>
                  <a:schemeClr val="dk1"/>
                </a:solidFill>
              </a:rPr>
              <a:t> Generación de Informes de Acceso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HU-10:</a:t>
            </a:r>
            <a:r>
              <a:rPr lang="es-MX">
                <a:solidFill>
                  <a:schemeClr val="dk1"/>
                </a:solidFill>
              </a:rPr>
              <a:t> Consulta de Historial de Acceso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HU-11:</a:t>
            </a:r>
            <a:r>
              <a:rPr lang="es-MX">
                <a:solidFill>
                  <a:schemeClr val="dk1"/>
                </a:solidFill>
              </a:rPr>
              <a:t> Generación de Informes (Administrativo)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HU-12:</a:t>
            </a:r>
            <a:r>
              <a:rPr lang="es-MX">
                <a:solidFill>
                  <a:schemeClr val="dk1"/>
                </a:solidFill>
              </a:rPr>
              <a:t> Visualización de Informes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👨‍🏫 Funcionalidades para Profesores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HU-13:</a:t>
            </a:r>
            <a:r>
              <a:rPr lang="es-MX">
                <a:solidFill>
                  <a:schemeClr val="dk1"/>
                </a:solidFill>
              </a:rPr>
              <a:t> Gestión de Accesos por Profesor</a:t>
            </a:r>
            <a:br>
              <a:rPr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HU-14:</a:t>
            </a:r>
            <a:r>
              <a:rPr lang="es-MX">
                <a:solidFill>
                  <a:schemeClr val="dk1"/>
                </a:solidFill>
              </a:rPr>
              <a:t> Consulta de Historial por Profesor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🔔 Notificaciones y Comunicaciones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HU-15:</a:t>
            </a:r>
            <a:r>
              <a:rPr lang="es-MX">
                <a:solidFill>
                  <a:schemeClr val="dk1"/>
                </a:solidFill>
              </a:rPr>
              <a:t> Configuración de Notificaciones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0536350" y="21442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521125" y="2721000"/>
            <a:ext cx="543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dk1"/>
                </a:solidFill>
              </a:rPr>
              <a:t>Ejecución del programa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497700" y="2386525"/>
            <a:ext cx="675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>
                <a:solidFill>
                  <a:schemeClr val="dk1"/>
                </a:solidFill>
              </a:rPr>
              <a:t>SIA representa una solución tecnológica innovadora y segura que automatiza el acceso institucional. Aumenta la eficiencia operativa, mejora la trazabilidad y promueve un entorno más controlado y confiable. Es un ejemplo de integración efectiva entre conocimientos académicos y necesidades reales.</a:t>
            </a:r>
            <a:endParaRPr sz="2100"/>
          </a:p>
        </p:txBody>
      </p:sp>
      <p:sp>
        <p:nvSpPr>
          <p:cNvPr id="215" name="Google Shape;215;p29"/>
          <p:cNvSpPr txBox="1"/>
          <p:nvPr/>
        </p:nvSpPr>
        <p:spPr>
          <a:xfrm>
            <a:off x="4726075" y="470625"/>
            <a:ext cx="54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dk1"/>
                </a:solidFill>
              </a:rPr>
              <a:t>Conclusión</a:t>
            </a:r>
            <a:r>
              <a:rPr b="1" lang="es-MX" sz="4000">
                <a:solidFill>
                  <a:schemeClr val="dk1"/>
                </a:solidFill>
              </a:rPr>
              <a:t> 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10536350" y="21442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4892051" y="330525"/>
            <a:ext cx="446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dk1"/>
                </a:solidFill>
              </a:rPr>
              <a:t>Habilidades Blandas 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0536350" y="21442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5">
            <a:alphaModFix/>
          </a:blip>
          <a:srcRect b="0" l="1133" r="1133" t="19087"/>
          <a:stretch/>
        </p:blipFill>
        <p:spPr>
          <a:xfrm>
            <a:off x="4135525" y="2049700"/>
            <a:ext cx="7948800" cy="34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11068300" y="4364625"/>
            <a:ext cx="1012800" cy="101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5243210" y="778212"/>
            <a:ext cx="376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de egreso </a:t>
            </a:r>
            <a:endParaRPr b="1" sz="2300"/>
          </a:p>
        </p:txBody>
      </p:sp>
      <p:sp>
        <p:nvSpPr>
          <p:cNvPr id="230" name="Google Shape;230;p31"/>
          <p:cNvSpPr/>
          <p:nvPr/>
        </p:nvSpPr>
        <p:spPr>
          <a:xfrm>
            <a:off x="10347675" y="-77998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1"/>
          <p:cNvGraphicFramePr/>
          <p:nvPr/>
        </p:nvGraphicFramePr>
        <p:xfrm>
          <a:off x="4064525" y="158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{08AD7681-526F-4506-A226-6CA2791DECD4}</a:tableStyleId>
              </a:tblPr>
              <a:tblGrid>
                <a:gridCol w="603450"/>
                <a:gridCol w="993525"/>
                <a:gridCol w="1072775"/>
                <a:gridCol w="1237350"/>
                <a:gridCol w="865550"/>
                <a:gridCol w="944800"/>
                <a:gridCol w="889925"/>
                <a:gridCol w="1188600"/>
              </a:tblGrid>
              <a:tr h="812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Analiza e integra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 y Administra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 y configura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participa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Visión empresarial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Enfrenta retos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 e integra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PSP - Proceso de Desarrollo Personal en el Desarrollo de Software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Verificación y Validación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rgbClr val="A61C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solidFill>
                          <a:srgbClr val="A61C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CMMI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5015082" y="2535375"/>
            <a:ext cx="58422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35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</a:rPr>
              <a:t>Sistemas Integral de Acceso (SIA)</a:t>
            </a:r>
            <a:endParaRPr b="1" sz="4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2176" y="4415126"/>
            <a:ext cx="1266826" cy="15101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10102426" y="327675"/>
            <a:ext cx="1983609" cy="1889760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5243210" y="778212"/>
            <a:ext cx="376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de egreso </a:t>
            </a:r>
            <a:endParaRPr b="1" sz="2300"/>
          </a:p>
        </p:txBody>
      </p:sp>
      <p:sp>
        <p:nvSpPr>
          <p:cNvPr id="237" name="Google Shape;237;p32"/>
          <p:cNvSpPr/>
          <p:nvPr/>
        </p:nvSpPr>
        <p:spPr>
          <a:xfrm>
            <a:off x="10347675" y="-77998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4022675" y="18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{08AD7681-526F-4506-A226-6CA2791DECD4}</a:tableStyleId>
              </a:tblPr>
              <a:tblGrid>
                <a:gridCol w="848125"/>
                <a:gridCol w="878850"/>
                <a:gridCol w="1079125"/>
                <a:gridCol w="1244650"/>
                <a:gridCol w="870650"/>
                <a:gridCol w="950375"/>
                <a:gridCol w="895175"/>
                <a:gridCol w="1195600"/>
              </a:tblGrid>
              <a:tr h="1093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Analiza e integra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 y Administra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 y configura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participa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Visión empresarial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Enfrenta retos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 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 e integra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Taller de Investigación II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Inteligencia Artificial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Programación Web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Lenguajes y Autómatas II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✅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5"/>
          <p:cNvGraphicFramePr/>
          <p:nvPr/>
        </p:nvGraphicFramePr>
        <p:xfrm>
          <a:off x="4158858" y="1689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{AE569C93-FCE8-452F-832B-D6EADB8F1940}</a:tableStyleId>
              </a:tblPr>
              <a:tblGrid>
                <a:gridCol w="3703525"/>
                <a:gridCol w="370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cap="none" strike="noStrike"/>
                        <a:t>Materia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Competencia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s-MX" sz="1800"/>
                        <a:t>PSP - Proceso de Desarrollo Personal en el Desarrollo de Software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Implementa una metodología bajo estándares para generar una disciplina de trabajo personal para el desarrollo del software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s-MX" sz="1800"/>
                        <a:t>Verificación y Validación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MX"/>
                        <a:t>Manejar técnicas para verificaciones y validaciones al software, considerando los aspectos de revisión y pruebas como parte del ciclo de vida para detectar fallas en el mismo.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/>
                        <a:t>CMMI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/>
                        <a:t>Diseñar e implementar un modelo d</a:t>
                      </a:r>
                      <a:r>
                        <a:rPr lang="es-MX"/>
                        <a:t>e </a:t>
                      </a:r>
                      <a:r>
                        <a:rPr lang="es-MX"/>
                        <a:t>mejora de procesos en una organización atendiendo a normas internacionales.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/>
                        <a:t>Taller de </a:t>
                      </a:r>
                      <a:r>
                        <a:rPr b="1" lang="es-MX" sz="1800"/>
                        <a:t>Investigación</a:t>
                      </a:r>
                      <a:r>
                        <a:rPr b="1" lang="es-MX" sz="1800"/>
                        <a:t> II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/>
                        <a:t>Consolida el protocolo para ejecutar la investigación y obtener productos para su exposición, </a:t>
                      </a:r>
                      <a:r>
                        <a:rPr lang="es-MX"/>
                        <a:t>defensa</a:t>
                      </a:r>
                      <a:r>
                        <a:rPr lang="es-MX"/>
                        <a:t> y gestión de su trascendencia.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9" name="Google Shape;99;p15"/>
          <p:cNvSpPr/>
          <p:nvPr/>
        </p:nvSpPr>
        <p:spPr>
          <a:xfrm>
            <a:off x="10649575" y="1389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6"/>
          <p:cNvGraphicFramePr/>
          <p:nvPr/>
        </p:nvGraphicFramePr>
        <p:xfrm>
          <a:off x="4363833" y="1766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{AE569C93-FCE8-452F-832B-D6EADB8F1940}</a:tableStyleId>
              </a:tblPr>
              <a:tblGrid>
                <a:gridCol w="3703525"/>
                <a:gridCol w="3703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cap="none" strike="noStrike"/>
                        <a:t>Materia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Competencia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/>
                        <a:t>Inteligencia Artificial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Definir, diseñar, construir y programar problemas en base a técnicas de búsqueda en espacio de estado.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/>
                        <a:t>Programación Web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Desarrolla aplicaciones web dinamicas del lado cliente y del servidor, considerando la conectividad a orígenes de datos, la interconectividad entre aplicaciones y cómputo en la nube.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MX" sz="1800"/>
                        <a:t>Lenguajes y Autómatas II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Definir, diseñar, construir y programar las fases del analizador léxico y sintáctico de un traductor o compilador.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6"/>
          <p:cNvSpPr/>
          <p:nvPr/>
        </p:nvSpPr>
        <p:spPr>
          <a:xfrm>
            <a:off x="10649575" y="1389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173575" y="1706250"/>
            <a:ext cx="78675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100">
                <a:solidFill>
                  <a:schemeClr val="dk1"/>
                </a:solidFill>
              </a:rPr>
              <a:t>The Integral Access System (SIA) is a platform designed to automate access control at the Higher Technological Institute of Atlixco. It uses technologies such as QR codes, multifactor authentication, and facial recognition. It also incorporates a mobile app and a web platform that allow the management of entries and exits of students, teachers, administrative staff, and guests, with the aim of increasing institutional security and efficiency.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065100" y="648400"/>
            <a:ext cx="648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46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</a:rPr>
              <a:t>Abstract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0649575" y="1389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4282075" y="1771275"/>
            <a:ext cx="74052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100">
                <a:solidFill>
                  <a:schemeClr val="dk1"/>
                </a:solidFill>
              </a:rPr>
              <a:t>Actualmente, el proceso de control de acceso en la institución es manual, lo que ocasiona:</a:t>
            </a:r>
            <a:endParaRPr sz="21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2100">
                <a:solidFill>
                  <a:schemeClr val="dk1"/>
                </a:solidFill>
              </a:rPr>
              <a:t>Tiempos prolongados de entrada y salida.</a:t>
            </a:r>
            <a:br>
              <a:rPr lang="es-MX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2100">
                <a:solidFill>
                  <a:schemeClr val="dk1"/>
                </a:solidFill>
              </a:rPr>
              <a:t>Falta de trazabilidad en los accesos.</a:t>
            </a:r>
            <a:br>
              <a:rPr lang="es-MX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2100">
                <a:solidFill>
                  <a:schemeClr val="dk1"/>
                </a:solidFill>
              </a:rPr>
              <a:t>Riesgo de ingreso no autorizado.</a:t>
            </a:r>
            <a:br>
              <a:rPr lang="es-MX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2100">
                <a:solidFill>
                  <a:schemeClr val="dk1"/>
                </a:solidFill>
              </a:rPr>
              <a:t>Limitaciones para generar informes históricos y auditorías.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0159025" y="1672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16750" y="650900"/>
            <a:ext cx="656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800">
                <a:solidFill>
                  <a:schemeClr val="dk1"/>
                </a:solidFill>
              </a:rPr>
              <a:t>Problemática</a:t>
            </a:r>
            <a:r>
              <a:rPr b="1" lang="es-MX" sz="4800">
                <a:solidFill>
                  <a:schemeClr val="dk1"/>
                </a:solidFill>
              </a:rPr>
              <a:t> 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20" name="Google Shape;120;p18" title="e.png"/>
          <p:cNvPicPr preferRelativeResize="0"/>
          <p:nvPr/>
        </p:nvPicPr>
        <p:blipFill rotWithShape="1">
          <a:blip r:embed="rId5">
            <a:alphaModFix/>
          </a:blip>
          <a:srcRect b="51805" l="6701" r="69956" t="6921"/>
          <a:stretch/>
        </p:blipFill>
        <p:spPr>
          <a:xfrm>
            <a:off x="10317750" y="2351875"/>
            <a:ext cx="928402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4640550" y="1931300"/>
            <a:ext cx="68958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</a:rPr>
              <a:t> Objetivo General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100">
                <a:solidFill>
                  <a:schemeClr val="dk1"/>
                </a:solidFill>
              </a:rPr>
              <a:t>Desarrollar un sistema integral de acceso que automatice y optimice el control de entradas y salidas mediante el uso de tecnologías modernas y seguras.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262800" y="355952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4640550" y="1931300"/>
            <a:ext cx="6895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100">
                <a:solidFill>
                  <a:schemeClr val="dk1"/>
                </a:solidFill>
              </a:rPr>
              <a:t>Integrar un sistema de escaneo QR para acceso rápido.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100">
                <a:solidFill>
                  <a:schemeClr val="dk1"/>
                </a:solidFill>
              </a:rPr>
              <a:t>Incorporar autenticación y reconocimiento facial.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100">
                <a:solidFill>
                  <a:schemeClr val="dk1"/>
                </a:solidFill>
              </a:rPr>
              <a:t>Diseñar una plataforma web para gestión y visualización.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100">
                <a:solidFill>
                  <a:schemeClr val="dk1"/>
                </a:solidFill>
              </a:rPr>
              <a:t>Generar informes exportables y detallados.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100">
                <a:solidFill>
                  <a:schemeClr val="dk1"/>
                </a:solidFill>
              </a:rPr>
              <a:t>Aplicar buenas prácticas de verificación, validación y estándares de calidad.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0309950" y="365377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514150" y="919525"/>
            <a:ext cx="834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MX" sz="3500">
                <a:solidFill>
                  <a:schemeClr val="dk1"/>
                </a:solidFill>
              </a:rPr>
              <a:t> Objetivos Específicos 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109850" y="177075"/>
            <a:ext cx="605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800">
                <a:solidFill>
                  <a:schemeClr val="dk1"/>
                </a:solidFill>
              </a:rPr>
              <a:t>¿Cómo impactan las materias en el proyecto?</a:t>
            </a:r>
            <a:endParaRPr b="1" sz="3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0357125" y="2"/>
            <a:ext cx="1452548" cy="1398016"/>
          </a:xfrm>
          <a:custGeom>
            <a:rect b="b" l="l" r="r" t="t"/>
            <a:pathLst>
              <a:path extrusionOk="0" h="812800" w="839623">
                <a:moveTo>
                  <a:pt x="419812" y="0"/>
                </a:moveTo>
                <a:cubicBezTo>
                  <a:pt x="187956" y="0"/>
                  <a:pt x="0" y="181951"/>
                  <a:pt x="0" y="406400"/>
                </a:cubicBezTo>
                <a:cubicBezTo>
                  <a:pt x="0" y="630849"/>
                  <a:pt x="187956" y="812800"/>
                  <a:pt x="419812" y="812800"/>
                </a:cubicBezTo>
                <a:cubicBezTo>
                  <a:pt x="651667" y="812800"/>
                  <a:pt x="839623" y="630849"/>
                  <a:pt x="839623" y="406400"/>
                </a:cubicBezTo>
                <a:cubicBezTo>
                  <a:pt x="839623" y="181951"/>
                  <a:pt x="651667" y="0"/>
                  <a:pt x="419812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09" l="0" r="0" t="-170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386525" y="1712075"/>
            <a:ext cx="5124300" cy="4304400"/>
          </a:xfrm>
          <a:prstGeom prst="arc">
            <a:avLst>
              <a:gd fmla="val 15666886" name="adj1"/>
              <a:gd fmla="val 5801386" name="adj2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895125" y="1507125"/>
            <a:ext cx="916200" cy="94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5895725" y="2648713"/>
            <a:ext cx="916200" cy="94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900" y="1507125"/>
            <a:ext cx="1008652" cy="9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5722" y="2640809"/>
            <a:ext cx="916200" cy="95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5725" y="3975450"/>
            <a:ext cx="916200" cy="89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7300" y="5246875"/>
            <a:ext cx="15335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5857550" y="1595775"/>
            <a:ext cx="4680300" cy="7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s-MX" sz="1200">
                <a:solidFill>
                  <a:schemeClr val="dk1"/>
                </a:solidFill>
              </a:rPr>
              <a:t>PSP: </a:t>
            </a:r>
            <a:r>
              <a:rPr lang="es-MX" sz="1200">
                <a:solidFill>
                  <a:schemeClr val="dk1"/>
                </a:solidFill>
              </a:rPr>
              <a:t>Proporciona las bases metodológicas para la estimación, métricas y planeación disciplinada del desarrollo de software.</a:t>
            </a:r>
            <a:endParaRPr sz="1200"/>
          </a:p>
        </p:txBody>
      </p:sp>
      <p:sp>
        <p:nvSpPr>
          <p:cNvPr id="148" name="Google Shape;148;p21"/>
          <p:cNvSpPr/>
          <p:nvPr/>
        </p:nvSpPr>
        <p:spPr>
          <a:xfrm>
            <a:off x="6811925" y="2720663"/>
            <a:ext cx="4183800" cy="8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Verificación y Validación: </a:t>
            </a:r>
            <a:r>
              <a:rPr lang="es-MX" sz="1200">
                <a:solidFill>
                  <a:schemeClr val="dk1"/>
                </a:solidFill>
              </a:rPr>
              <a:t>Aporta técnicas especializadas de pruebas, revisión sistemática y validación de software para garantizar la calidad.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510825" y="5350375"/>
            <a:ext cx="4183800" cy="8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Taller de Investigación II: </a:t>
            </a:r>
            <a:r>
              <a:rPr lang="es-MX" sz="1200">
                <a:solidFill>
                  <a:schemeClr val="dk1"/>
                </a:solidFill>
              </a:rPr>
              <a:t>Proporciona gestión de riesgos, análisis del estado del arte y metodología de investigación aplicada.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811925" y="4059850"/>
            <a:ext cx="4183800" cy="8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</a:rPr>
              <a:t>CMMI: </a:t>
            </a:r>
            <a:r>
              <a:rPr lang="es-MX" sz="1200">
                <a:solidFill>
                  <a:schemeClr val="dk1"/>
                </a:solidFill>
              </a:rPr>
              <a:t>Establece la mejora continua y procesos de calidad organizacional para elevar la madurez del desarrollo.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