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335" autoAdjust="0"/>
  </p:normalViewPr>
  <p:slideViewPr>
    <p:cSldViewPr snapToGrid="0">
      <p:cViewPr varScale="1">
        <p:scale>
          <a:sx n="48" d="100"/>
          <a:sy n="48" d="100"/>
        </p:scale>
        <p:origin x="13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59607-6C54-4E49-95D0-6D62C8F24C45}"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1012E-DF1B-42D6-AAA0-A649FEEAB2EC}" type="slidenum">
              <a:rPr lang="en-US" smtClean="0"/>
              <a:t>‹#›</a:t>
            </a:fld>
            <a:endParaRPr lang="en-US"/>
          </a:p>
        </p:txBody>
      </p:sp>
    </p:spTree>
    <p:extLst>
      <p:ext uri="{BB962C8B-B14F-4D97-AF65-F5344CB8AC3E}">
        <p14:creationId xmlns:p14="http://schemas.microsoft.com/office/powerpoint/2010/main" val="644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tlassian.com/agile/scrum#:~:text=A%20scrum%20team%20needs%20three,engineers%20in%20addition%20to%20developer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lucidchart.com/blog/agile-software-development-life-cycl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ucidchart.com/blog/agile-software-development-life-cyc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ucidchart.com/blog/agile-software-development-life-cyc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lucidchart.com/blog/agile-software-development-life-cyc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lucidchart.com/blog/agile-software-development-life-cyc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lucidchart.com/blog/agile-software-development-life-cyc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lucidchart.com/blog/agile-vs-waterfall-vs-kanban-vs-scru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scrum team are the workers that get the job done. In the SNHU Travel iteration there were four main members, the Scrum Master, Product Owner, Tester, and Developer. The Product Owner and Scrum Master are always members of a scrum team, but the other roles can vary based on the project. These are the development team and can vary from project to project. Essentially the scrum master facilitates scrum events, the product owner manages the product backlog while working with the client, and the development team actually works on the product in order to meet release schedules in a timely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Atlassian. (n.d.). Scrum - what it is, how it works, and why it's awesome. Retrieved April 25, 2021, from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https://www.atlassian.com/agile/scrum#:~:text=A%20scrum%20team%20needs%20three,engineers%20in%20addition%20to%20developers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p:txBody>
      </p:sp>
      <p:sp>
        <p:nvSpPr>
          <p:cNvPr id="4" name="Slide Number Placeholder 3"/>
          <p:cNvSpPr>
            <a:spLocks noGrp="1"/>
          </p:cNvSpPr>
          <p:nvPr>
            <p:ph type="sldNum" sz="quarter" idx="5"/>
          </p:nvPr>
        </p:nvSpPr>
        <p:spPr/>
        <p:txBody>
          <a:bodyPr/>
          <a:lstStyle/>
          <a:p>
            <a:fld id="{7301012E-DF1B-42D6-AAA0-A649FEEAB2EC}" type="slidenum">
              <a:rPr lang="en-US" smtClean="0"/>
              <a:t>2</a:t>
            </a:fld>
            <a:endParaRPr lang="en-US"/>
          </a:p>
        </p:txBody>
      </p:sp>
    </p:spTree>
    <p:extLst>
      <p:ext uri="{BB962C8B-B14F-4D97-AF65-F5344CB8AC3E}">
        <p14:creationId xmlns:p14="http://schemas.microsoft.com/office/powerpoint/2010/main" val="259145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is the flexible approach that allows for creativity. It is crucial for smaller team sizes due to the amount of communication that must be maintained. Feedback and working to tailor an experience the client wants is the primary strength due to more clients being happy, as well as producing products that make the team satisfied with the work as well, rather than having a sense of remorse when the topic is complete. For this reason, projects that the client is closely working with the team should utilize agile to allow for changes to be made if the client agrees to it. </a:t>
            </a:r>
          </a:p>
        </p:txBody>
      </p:sp>
      <p:sp>
        <p:nvSpPr>
          <p:cNvPr id="4" name="Slide Number Placeholder 3"/>
          <p:cNvSpPr>
            <a:spLocks noGrp="1"/>
          </p:cNvSpPr>
          <p:nvPr>
            <p:ph type="sldNum" sz="quarter" idx="5"/>
          </p:nvPr>
        </p:nvSpPr>
        <p:spPr/>
        <p:txBody>
          <a:bodyPr/>
          <a:lstStyle/>
          <a:p>
            <a:fld id="{7301012E-DF1B-42D6-AAA0-A649FEEAB2EC}" type="slidenum">
              <a:rPr lang="en-US" smtClean="0"/>
              <a:t>11</a:t>
            </a:fld>
            <a:endParaRPr lang="en-US"/>
          </a:p>
        </p:txBody>
      </p:sp>
    </p:spTree>
    <p:extLst>
      <p:ext uri="{BB962C8B-B14F-4D97-AF65-F5344CB8AC3E}">
        <p14:creationId xmlns:p14="http://schemas.microsoft.com/office/powerpoint/2010/main" val="118393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six stages of the agile SDLC are scope and prioritization of projects, diagraming the initial sprint, construction, bringing the prototype to production, supporting the release, and finally retirement (</a:t>
            </a:r>
            <a:r>
              <a:rPr lang="en-US" sz="1800" dirty="0" err="1">
                <a:effectLst/>
                <a:latin typeface="Times New Roman" panose="02020603050405020304" pitchFamily="18" charset="0"/>
                <a:ea typeface="Calibri" panose="020F0502020204030204" pitchFamily="34" charset="0"/>
              </a:rPr>
              <a:t>LucidChart</a:t>
            </a:r>
            <a:r>
              <a:rPr lang="en-US" sz="1800" dirty="0">
                <a:effectLst/>
                <a:latin typeface="Times New Roman" panose="02020603050405020304" pitchFamily="18" charset="0"/>
                <a:ea typeface="Calibri" panose="020F0502020204030204" pitchFamily="34" charset="0"/>
              </a:rPr>
              <a:t> Team, 2018). The first phase of the agile SDLC is to scope out and prioritize projects. This causes the portions of agile to be portioned out and prioritized piece by piece in an epic. This allows the work to be completed in a timely manner, as well as ensure that each role is able to do their job effectively. </a:t>
            </a:r>
          </a:p>
          <a:p>
            <a:endParaRPr lang="en-U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Times New Roman" panose="02020603050405020304" pitchFamily="18" charset="0"/>
              </a:rPr>
              <a:t>LucidChart</a:t>
            </a:r>
            <a:r>
              <a:rPr lang="en-US" sz="1800" dirty="0">
                <a:effectLst/>
                <a:latin typeface="Times New Roman" panose="02020603050405020304" pitchFamily="18" charset="0"/>
                <a:ea typeface="Times New Roman" panose="02020603050405020304" pitchFamily="18" charset="0"/>
              </a:rPr>
              <a:t> Team. (2018, August 10). The stages of the agile software development life cycle. Retrieved April 25, 2021, from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https://www.lucidchart.com/blog/agile-software-development-life-cycle</a:t>
            </a:r>
            <a:r>
              <a:rPr lang="en-US" sz="1800" dirty="0">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7301012E-DF1B-42D6-AAA0-A649FEEAB2EC}" type="slidenum">
              <a:rPr lang="en-US" smtClean="0"/>
              <a:t>3</a:t>
            </a:fld>
            <a:endParaRPr lang="en-US"/>
          </a:p>
        </p:txBody>
      </p:sp>
    </p:spTree>
    <p:extLst>
      <p:ext uri="{BB962C8B-B14F-4D97-AF65-F5344CB8AC3E}">
        <p14:creationId xmlns:p14="http://schemas.microsoft.com/office/powerpoint/2010/main" val="3822250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After this stage the next is to diagram requirements for the initial sprint, which fully maps out the tasks the members have to do, as well as sequence the overall epic for the completion of the project. </a:t>
            </a:r>
          </a:p>
          <a:p>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Times New Roman" panose="02020603050405020304" pitchFamily="18" charset="0"/>
              </a:rPr>
              <a:t>LucidChart</a:t>
            </a:r>
            <a:r>
              <a:rPr lang="en-US" sz="1200" dirty="0">
                <a:effectLst/>
                <a:latin typeface="Times New Roman" panose="02020603050405020304" pitchFamily="18" charset="0"/>
                <a:ea typeface="Times New Roman" panose="02020603050405020304" pitchFamily="18" charset="0"/>
              </a:rPr>
              <a:t> Team. (2018, August 10). The stages of the agile software development life cycle. Retrieved April 25, 2021, from </a:t>
            </a:r>
            <a:r>
              <a:rPr lang="en-US" sz="1200" u="sng" dirty="0">
                <a:solidFill>
                  <a:srgbClr val="0563C1"/>
                </a:solidFill>
                <a:effectLst/>
                <a:latin typeface="Times New Roman" panose="02020603050405020304" pitchFamily="18" charset="0"/>
                <a:ea typeface="Times New Roman" panose="02020603050405020304" pitchFamily="18" charset="0"/>
                <a:hlinkClick r:id="rId3"/>
              </a:rPr>
              <a:t>https://www.lucidchart.com/blog/agile-software-development-life-cycle</a:t>
            </a:r>
            <a:r>
              <a:rPr lang="en-US" sz="1200" dirty="0">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7301012E-DF1B-42D6-AAA0-A649FEEAB2EC}" type="slidenum">
              <a:rPr lang="en-US" smtClean="0"/>
              <a:t>4</a:t>
            </a:fld>
            <a:endParaRPr lang="en-US"/>
          </a:p>
        </p:txBody>
      </p:sp>
    </p:spTree>
    <p:extLst>
      <p:ext uri="{BB962C8B-B14F-4D97-AF65-F5344CB8AC3E}">
        <p14:creationId xmlns:p14="http://schemas.microsoft.com/office/powerpoint/2010/main" val="390652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third stage is construction, which is the actual building of the project through the user stories, ensuring that each step meets client expectations. This is the first release of the software, which is important to note, since it is the basic functionality stage of the development cycle. </a:t>
            </a:r>
            <a:endParaRPr lang="en-US"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Times New Roman" panose="02020603050405020304" pitchFamily="18" charset="0"/>
              </a:rPr>
              <a:t>LucidChart</a:t>
            </a:r>
            <a:r>
              <a:rPr lang="en-US" sz="1200" dirty="0">
                <a:effectLst/>
                <a:latin typeface="Times New Roman" panose="02020603050405020304" pitchFamily="18" charset="0"/>
                <a:ea typeface="Times New Roman" panose="02020603050405020304" pitchFamily="18" charset="0"/>
              </a:rPr>
              <a:t> Team. (2018, August 10). The stages of the agile software development life cycle. Retrieved April 25, 2021, from </a:t>
            </a:r>
            <a:r>
              <a:rPr lang="en-US" sz="1200" u="sng" dirty="0">
                <a:solidFill>
                  <a:srgbClr val="0563C1"/>
                </a:solidFill>
                <a:effectLst/>
                <a:latin typeface="Times New Roman" panose="02020603050405020304" pitchFamily="18" charset="0"/>
                <a:ea typeface="Times New Roman" panose="02020603050405020304" pitchFamily="18" charset="0"/>
                <a:hlinkClick r:id="rId3"/>
              </a:rPr>
              <a:t>https://www.lucidchart.com/blog/agile-software-development-life-cycle</a:t>
            </a:r>
            <a:r>
              <a:rPr lang="en-US" sz="1200" dirty="0">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7301012E-DF1B-42D6-AAA0-A649FEEAB2EC}" type="slidenum">
              <a:rPr lang="en-US" smtClean="0"/>
              <a:t>5</a:t>
            </a:fld>
            <a:endParaRPr lang="en-US"/>
          </a:p>
        </p:txBody>
      </p:sp>
    </p:spTree>
    <p:extLst>
      <p:ext uri="{BB962C8B-B14F-4D97-AF65-F5344CB8AC3E}">
        <p14:creationId xmlns:p14="http://schemas.microsoft.com/office/powerpoint/2010/main" val="377917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fourth stage is to release the first iteration into production. This is the stage in which testers can see the basic functionality, and developers can make changes based on real time feedback of the system. </a:t>
            </a:r>
          </a:p>
          <a:p>
            <a:endParaRPr lang="en-U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Times New Roman" panose="02020603050405020304" pitchFamily="18" charset="0"/>
              </a:rPr>
              <a:t>LucidChart</a:t>
            </a:r>
            <a:r>
              <a:rPr lang="en-US" sz="1200" dirty="0">
                <a:effectLst/>
                <a:latin typeface="Times New Roman" panose="02020603050405020304" pitchFamily="18" charset="0"/>
                <a:ea typeface="Times New Roman" panose="02020603050405020304" pitchFamily="18" charset="0"/>
              </a:rPr>
              <a:t> Team. (2018, August 10). The stages of the agile software development life cycle. Retrieved April 25, 2021, from </a:t>
            </a:r>
            <a:r>
              <a:rPr lang="en-US" sz="1200" u="sng" dirty="0">
                <a:solidFill>
                  <a:srgbClr val="0563C1"/>
                </a:solidFill>
                <a:effectLst/>
                <a:latin typeface="Times New Roman" panose="02020603050405020304" pitchFamily="18" charset="0"/>
                <a:ea typeface="Times New Roman" panose="02020603050405020304" pitchFamily="18" charset="0"/>
                <a:hlinkClick r:id="rId3"/>
              </a:rPr>
              <a:t>https://www.lucidchart.com/blog/agile-software-development-life-cycle</a:t>
            </a:r>
            <a:r>
              <a:rPr lang="en-US" sz="1200" dirty="0">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7301012E-DF1B-42D6-AAA0-A649FEEAB2EC}" type="slidenum">
              <a:rPr lang="en-US" smtClean="0"/>
              <a:t>6</a:t>
            </a:fld>
            <a:endParaRPr lang="en-US"/>
          </a:p>
        </p:txBody>
      </p:sp>
    </p:spTree>
    <p:extLst>
      <p:ext uri="{BB962C8B-B14F-4D97-AF65-F5344CB8AC3E}">
        <p14:creationId xmlns:p14="http://schemas.microsoft.com/office/powerpoint/2010/main" val="188913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fifth stage is production and support for the release. This is the changes made to the software as it implemented. The tester’s feedback and revisiting with the product owner is brought to the developer who makes changes to the release in real time. This is then brought to the public and changed based on real time feedback as well.</a:t>
            </a:r>
            <a:endParaRPr lang="en-US"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Times New Roman" panose="02020603050405020304" pitchFamily="18" charset="0"/>
              </a:rPr>
              <a:t>LucidChart</a:t>
            </a:r>
            <a:r>
              <a:rPr lang="en-US" sz="1200" dirty="0">
                <a:effectLst/>
                <a:latin typeface="Times New Roman" panose="02020603050405020304" pitchFamily="18" charset="0"/>
                <a:ea typeface="Times New Roman" panose="02020603050405020304" pitchFamily="18" charset="0"/>
              </a:rPr>
              <a:t> Team. (2018, August 10). The stages of the agile software development life cycle. Retrieved April 25, 2021, from </a:t>
            </a:r>
            <a:r>
              <a:rPr lang="en-US" sz="1200" u="sng" dirty="0">
                <a:solidFill>
                  <a:srgbClr val="0563C1"/>
                </a:solidFill>
                <a:effectLst/>
                <a:latin typeface="Times New Roman" panose="02020603050405020304" pitchFamily="18" charset="0"/>
                <a:ea typeface="Times New Roman" panose="02020603050405020304" pitchFamily="18" charset="0"/>
                <a:hlinkClick r:id="rId3"/>
              </a:rPr>
              <a:t>https://www.lucidchart.com/blog/agile-software-development-life-cycle</a:t>
            </a:r>
            <a:r>
              <a:rPr lang="en-US" sz="1200" dirty="0">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7301012E-DF1B-42D6-AAA0-A649FEEAB2EC}" type="slidenum">
              <a:rPr lang="en-US" smtClean="0"/>
              <a:t>7</a:t>
            </a:fld>
            <a:endParaRPr lang="en-US"/>
          </a:p>
        </p:txBody>
      </p:sp>
    </p:spTree>
    <p:extLst>
      <p:ext uri="{BB962C8B-B14F-4D97-AF65-F5344CB8AC3E}">
        <p14:creationId xmlns:p14="http://schemas.microsoft.com/office/powerpoint/2010/main" val="3627467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final stage is retirement, in which a software is no longer worked on and retired from the production stage. This is typically done when the firm no longer needs the software, or the software is simply obsolete and can be replaced by a different system. </a:t>
            </a:r>
            <a:endParaRPr lang="en-US"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Times New Roman" panose="02020603050405020304" pitchFamily="18" charset="0"/>
              </a:rPr>
              <a:t>LucidChart</a:t>
            </a:r>
            <a:r>
              <a:rPr lang="en-US" sz="1200" dirty="0">
                <a:effectLst/>
                <a:latin typeface="Times New Roman" panose="02020603050405020304" pitchFamily="18" charset="0"/>
                <a:ea typeface="Times New Roman" panose="02020603050405020304" pitchFamily="18" charset="0"/>
              </a:rPr>
              <a:t> Team. (2018, August 10). The stages of the agile software development life cycle. Retrieved April 25, 2021, from </a:t>
            </a:r>
            <a:r>
              <a:rPr lang="en-US" sz="1200" u="sng" dirty="0">
                <a:solidFill>
                  <a:srgbClr val="0563C1"/>
                </a:solidFill>
                <a:effectLst/>
                <a:latin typeface="Times New Roman" panose="02020603050405020304" pitchFamily="18" charset="0"/>
                <a:ea typeface="Times New Roman" panose="02020603050405020304" pitchFamily="18" charset="0"/>
                <a:hlinkClick r:id="rId3"/>
              </a:rPr>
              <a:t>https://www.lucidchart.com/blog/agile-software-development-life-cycle</a:t>
            </a:r>
            <a:r>
              <a:rPr lang="en-US" sz="1200" dirty="0">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7301012E-DF1B-42D6-AAA0-A649FEEAB2EC}" type="slidenum">
              <a:rPr lang="en-US" smtClean="0"/>
              <a:t>8</a:t>
            </a:fld>
            <a:endParaRPr lang="en-US"/>
          </a:p>
        </p:txBody>
      </p:sp>
    </p:spTree>
    <p:extLst>
      <p:ext uri="{BB962C8B-B14F-4D97-AF65-F5344CB8AC3E}">
        <p14:creationId xmlns:p14="http://schemas.microsoft.com/office/powerpoint/2010/main" val="342868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Waterfall is a more rigid system that does not allow for flexibility, unlike agile. In one portion of the SNHU Travel project, the layout of the top destinations list had to be revisited. Waterfall does not allow for revisions and backtracking, which would have made this portion impossible. The linearity would have resulted in less freedom or work as well as less communication overall.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Times New Roman" panose="02020603050405020304" pitchFamily="18" charset="0"/>
              </a:rPr>
              <a:t>LucidChart</a:t>
            </a:r>
            <a:r>
              <a:rPr lang="en-US" sz="1800" dirty="0">
                <a:effectLst/>
                <a:latin typeface="Times New Roman" panose="02020603050405020304" pitchFamily="18" charset="0"/>
                <a:ea typeface="Times New Roman" panose="02020603050405020304" pitchFamily="18" charset="0"/>
              </a:rPr>
              <a:t> Team. (2019, October 09). Agile vs. Waterfall vs. KANBAN vs. scrum. Retrieved April 26, 2021, from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https://www.lucidchart.com/blog/agile-vs-waterfall-vs-kanban-vs-scrum</a:t>
            </a:r>
            <a:r>
              <a:rPr lang="en-US" sz="1800" dirty="0">
                <a:effectLst/>
                <a:latin typeface="Times New Roman" panose="02020603050405020304" pitchFamily="18" charset="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7301012E-DF1B-42D6-AAA0-A649FEEAB2EC}" type="slidenum">
              <a:rPr lang="en-US" smtClean="0"/>
              <a:t>9</a:t>
            </a:fld>
            <a:endParaRPr lang="en-US"/>
          </a:p>
        </p:txBody>
      </p:sp>
    </p:spTree>
    <p:extLst>
      <p:ext uri="{BB962C8B-B14F-4D97-AF65-F5344CB8AC3E}">
        <p14:creationId xmlns:p14="http://schemas.microsoft.com/office/powerpoint/2010/main" val="2804491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Waterfall needs a linear approach to be successful. This means no information can be present to throw a wrench into plans. Therefore, if the team is not communicating with each other or the client, then waterfall is more appropriate. If the team works better under strict deadlines that lead objectives into other portions of the project in a logical manner, then waterfall would work better for the team than agile would. </a:t>
            </a:r>
          </a:p>
        </p:txBody>
      </p:sp>
      <p:sp>
        <p:nvSpPr>
          <p:cNvPr id="4" name="Slide Number Placeholder 3"/>
          <p:cNvSpPr>
            <a:spLocks noGrp="1"/>
          </p:cNvSpPr>
          <p:nvPr>
            <p:ph type="sldNum" sz="quarter" idx="5"/>
          </p:nvPr>
        </p:nvSpPr>
        <p:spPr/>
        <p:txBody>
          <a:bodyPr/>
          <a:lstStyle/>
          <a:p>
            <a:fld id="{7301012E-DF1B-42D6-AAA0-A649FEEAB2EC}" type="slidenum">
              <a:rPr lang="en-US" smtClean="0"/>
              <a:t>10</a:t>
            </a:fld>
            <a:endParaRPr lang="en-US"/>
          </a:p>
        </p:txBody>
      </p:sp>
    </p:spTree>
    <p:extLst>
      <p:ext uri="{BB962C8B-B14F-4D97-AF65-F5344CB8AC3E}">
        <p14:creationId xmlns:p14="http://schemas.microsoft.com/office/powerpoint/2010/main" val="232239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April 25,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08933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April 25,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0313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April 25,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301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April 25,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0511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April 25,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1995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April 25,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4290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April 25,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8256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April 25,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5984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April 25,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8454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April 25,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5673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April 25,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225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April 25,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20516125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ucidchart.com/blog/agile-vs-waterfall-vs-kanban-vs-scrum" TargetMode="External"/><Relationship Id="rId2" Type="http://schemas.openxmlformats.org/officeDocument/2006/relationships/hyperlink" Target="https://www.atlassian.com/agile/scrum#:~:text=A%20scrum%20team%20needs%20three,engineers%20in%20addition%20to%20developers" TargetMode="External"/><Relationship Id="rId1" Type="http://schemas.openxmlformats.org/officeDocument/2006/relationships/slideLayout" Target="../slideLayouts/slideLayout2.xml"/><Relationship Id="rId4" Type="http://schemas.openxmlformats.org/officeDocument/2006/relationships/hyperlink" Target="https://www.lucidchart.com/blog/agile-software-development-life-cyc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69486-1725-4341-B6A6-FF42E347E50D}"/>
              </a:ext>
            </a:extLst>
          </p:cNvPr>
          <p:cNvSpPr>
            <a:spLocks noGrp="1"/>
          </p:cNvSpPr>
          <p:nvPr>
            <p:ph type="ctrTitle"/>
          </p:nvPr>
        </p:nvSpPr>
        <p:spPr>
          <a:xfrm>
            <a:off x="550864" y="549275"/>
            <a:ext cx="6373812" cy="984885"/>
          </a:xfrm>
        </p:spPr>
        <p:txBody>
          <a:bodyPr wrap="square" anchor="ctr">
            <a:normAutofit/>
          </a:bodyPr>
          <a:lstStyle/>
          <a:p>
            <a:r>
              <a:rPr lang="en-US" sz="4800" dirty="0"/>
              <a:t>Agile Presentation</a:t>
            </a:r>
          </a:p>
        </p:txBody>
      </p:sp>
      <p:sp>
        <p:nvSpPr>
          <p:cNvPr id="3" name="Subtitle 2">
            <a:extLst>
              <a:ext uri="{FF2B5EF4-FFF2-40B4-BE49-F238E27FC236}">
                <a16:creationId xmlns:a16="http://schemas.microsoft.com/office/drawing/2014/main" id="{B6524973-4746-40CF-96F5-8A69D5481E7E}"/>
              </a:ext>
            </a:extLst>
          </p:cNvPr>
          <p:cNvSpPr>
            <a:spLocks noGrp="1"/>
          </p:cNvSpPr>
          <p:nvPr>
            <p:ph type="subTitle" idx="1"/>
          </p:nvPr>
        </p:nvSpPr>
        <p:spPr>
          <a:xfrm>
            <a:off x="7140575" y="549275"/>
            <a:ext cx="4498976" cy="984885"/>
          </a:xfrm>
        </p:spPr>
        <p:txBody>
          <a:bodyPr anchor="ctr">
            <a:normAutofit/>
          </a:bodyPr>
          <a:lstStyle/>
          <a:p>
            <a:pPr algn="r"/>
            <a:r>
              <a:rPr lang="en-US" dirty="0" err="1">
                <a:solidFill>
                  <a:schemeClr val="tx1">
                    <a:alpha val="60000"/>
                  </a:schemeClr>
                </a:solidFill>
              </a:rPr>
              <a:t>Luisanyi</a:t>
            </a:r>
            <a:r>
              <a:rPr lang="en-US" dirty="0">
                <a:solidFill>
                  <a:schemeClr val="tx1">
                    <a:alpha val="60000"/>
                  </a:schemeClr>
                </a:solidFill>
              </a:rPr>
              <a:t> </a:t>
            </a:r>
            <a:r>
              <a:rPr lang="en-US" dirty="0" err="1">
                <a:solidFill>
                  <a:schemeClr val="tx1">
                    <a:alpha val="60000"/>
                  </a:schemeClr>
                </a:solidFill>
              </a:rPr>
              <a:t>Liranzo</a:t>
            </a:r>
            <a:endParaRPr lang="en-US" dirty="0">
              <a:solidFill>
                <a:schemeClr val="tx1">
                  <a:alpha val="60000"/>
                </a:schemeClr>
              </a:solidFill>
            </a:endParaRPr>
          </a:p>
          <a:p>
            <a:pPr algn="r"/>
            <a:r>
              <a:rPr lang="en-US" dirty="0">
                <a:solidFill>
                  <a:schemeClr val="tx1">
                    <a:alpha val="60000"/>
                  </a:schemeClr>
                </a:solidFill>
              </a:rPr>
              <a:t>SNHU</a:t>
            </a:r>
          </a:p>
        </p:txBody>
      </p:sp>
      <p:pic>
        <p:nvPicPr>
          <p:cNvPr id="4" name="Picture 3" descr="A network of lines and dots background">
            <a:extLst>
              <a:ext uri="{FF2B5EF4-FFF2-40B4-BE49-F238E27FC236}">
                <a16:creationId xmlns:a16="http://schemas.microsoft.com/office/drawing/2014/main" id="{EB7F9770-0262-4BE0-82C6-48F1297595F5}"/>
              </a:ext>
            </a:extLst>
          </p:cNvPr>
          <p:cNvPicPr>
            <a:picLocks noChangeAspect="1"/>
          </p:cNvPicPr>
          <p:nvPr/>
        </p:nvPicPr>
        <p:blipFill rotWithShape="1">
          <a:blip r:embed="rId2"/>
          <a:srcRect t="21363" b="26422"/>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51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9ECE-17DA-4862-84A0-01DEE12CDEF7}"/>
              </a:ext>
            </a:extLst>
          </p:cNvPr>
          <p:cNvSpPr>
            <a:spLocks noGrp="1"/>
          </p:cNvSpPr>
          <p:nvPr>
            <p:ph type="title"/>
          </p:nvPr>
        </p:nvSpPr>
        <p:spPr/>
        <p:txBody>
          <a:bodyPr>
            <a:normAutofit fontScale="90000"/>
          </a:bodyPr>
          <a:lstStyle/>
          <a:p>
            <a:r>
              <a:rPr lang="en-US" dirty="0"/>
              <a:t>Factors to Consider When Using Waterfall</a:t>
            </a:r>
          </a:p>
        </p:txBody>
      </p:sp>
      <p:sp>
        <p:nvSpPr>
          <p:cNvPr id="3" name="Content Placeholder 2">
            <a:extLst>
              <a:ext uri="{FF2B5EF4-FFF2-40B4-BE49-F238E27FC236}">
                <a16:creationId xmlns:a16="http://schemas.microsoft.com/office/drawing/2014/main" id="{5481EA94-8C9E-43AC-9611-E38B68F2FBF4}"/>
              </a:ext>
            </a:extLst>
          </p:cNvPr>
          <p:cNvSpPr>
            <a:spLocks noGrp="1"/>
          </p:cNvSpPr>
          <p:nvPr>
            <p:ph idx="1"/>
          </p:nvPr>
        </p:nvSpPr>
        <p:spPr/>
        <p:txBody>
          <a:bodyPr/>
          <a:lstStyle/>
          <a:p>
            <a:r>
              <a:rPr lang="en-US" dirty="0"/>
              <a:t>Use Waterfall when:</a:t>
            </a:r>
          </a:p>
          <a:p>
            <a:pPr lvl="1"/>
            <a:r>
              <a:rPr lang="en-US" dirty="0"/>
              <a:t>The project has a linear process to complete</a:t>
            </a:r>
          </a:p>
          <a:p>
            <a:pPr lvl="1"/>
            <a:r>
              <a:rPr lang="en-US" dirty="0"/>
              <a:t>There is no close relation to the client (no revisions will be needed in that case)</a:t>
            </a:r>
          </a:p>
          <a:p>
            <a:pPr lvl="1"/>
            <a:r>
              <a:rPr lang="en-US" dirty="0"/>
              <a:t>There is a large team size – less communication needed</a:t>
            </a:r>
          </a:p>
          <a:p>
            <a:pPr lvl="1"/>
            <a:r>
              <a:rPr lang="en-US" dirty="0"/>
              <a:t>Strict deadlines and practices needed</a:t>
            </a:r>
          </a:p>
          <a:p>
            <a:pPr lvl="1"/>
            <a:r>
              <a:rPr lang="en-US" dirty="0"/>
              <a:t>Clearly set objectives lead into other objectives</a:t>
            </a:r>
          </a:p>
        </p:txBody>
      </p:sp>
    </p:spTree>
    <p:extLst>
      <p:ext uri="{BB962C8B-B14F-4D97-AF65-F5344CB8AC3E}">
        <p14:creationId xmlns:p14="http://schemas.microsoft.com/office/powerpoint/2010/main" val="185060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6AEE-5DA7-4351-A844-9192760C87C7}"/>
              </a:ext>
            </a:extLst>
          </p:cNvPr>
          <p:cNvSpPr>
            <a:spLocks noGrp="1"/>
          </p:cNvSpPr>
          <p:nvPr>
            <p:ph type="title"/>
          </p:nvPr>
        </p:nvSpPr>
        <p:spPr/>
        <p:txBody>
          <a:bodyPr/>
          <a:lstStyle/>
          <a:p>
            <a:r>
              <a:rPr lang="en-US" dirty="0"/>
              <a:t>Factors to Consider When Using Agile</a:t>
            </a:r>
          </a:p>
        </p:txBody>
      </p:sp>
      <p:sp>
        <p:nvSpPr>
          <p:cNvPr id="3" name="Content Placeholder 2">
            <a:extLst>
              <a:ext uri="{FF2B5EF4-FFF2-40B4-BE49-F238E27FC236}">
                <a16:creationId xmlns:a16="http://schemas.microsoft.com/office/drawing/2014/main" id="{D0851A46-CD30-42E0-BAA3-328FB254E1B4}"/>
              </a:ext>
            </a:extLst>
          </p:cNvPr>
          <p:cNvSpPr>
            <a:spLocks noGrp="1"/>
          </p:cNvSpPr>
          <p:nvPr>
            <p:ph idx="1"/>
          </p:nvPr>
        </p:nvSpPr>
        <p:spPr/>
        <p:txBody>
          <a:bodyPr/>
          <a:lstStyle/>
          <a:p>
            <a:r>
              <a:rPr lang="en-US" dirty="0"/>
              <a:t>Use Agile when:</a:t>
            </a:r>
          </a:p>
          <a:p>
            <a:pPr lvl="1"/>
            <a:r>
              <a:rPr lang="en-US" dirty="0"/>
              <a:t>Communication is crucial</a:t>
            </a:r>
          </a:p>
          <a:p>
            <a:pPr lvl="1"/>
            <a:r>
              <a:rPr lang="en-US" dirty="0"/>
              <a:t>There is a close client relation</a:t>
            </a:r>
          </a:p>
          <a:p>
            <a:pPr lvl="1"/>
            <a:r>
              <a:rPr lang="en-US" dirty="0"/>
              <a:t>A large amount of creativity can be applied to the project</a:t>
            </a:r>
          </a:p>
          <a:p>
            <a:pPr lvl="1"/>
            <a:r>
              <a:rPr lang="en-US" dirty="0"/>
              <a:t>User feedback is utilized</a:t>
            </a:r>
          </a:p>
          <a:p>
            <a:pPr lvl="1"/>
            <a:r>
              <a:rPr lang="en-US" dirty="0"/>
              <a:t>Teams are smaller</a:t>
            </a:r>
          </a:p>
          <a:p>
            <a:pPr lvl="1"/>
            <a:r>
              <a:rPr lang="en-US" dirty="0"/>
              <a:t>Objective based with a nonlinear path to completion</a:t>
            </a:r>
          </a:p>
          <a:p>
            <a:endParaRPr lang="en-US" dirty="0"/>
          </a:p>
        </p:txBody>
      </p:sp>
    </p:spTree>
    <p:extLst>
      <p:ext uri="{BB962C8B-B14F-4D97-AF65-F5344CB8AC3E}">
        <p14:creationId xmlns:p14="http://schemas.microsoft.com/office/powerpoint/2010/main" val="10989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A210-DE1D-4B6E-9D71-B84C1FF83D6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BB5E39B-8AE6-4855-A8CC-2A10E5FE3232}"/>
              </a:ext>
            </a:extLst>
          </p:cNvPr>
          <p:cNvSpPr>
            <a:spLocks noGrp="1"/>
          </p:cNvSpPr>
          <p:nvPr>
            <p:ph idx="1"/>
          </p:nvPr>
        </p:nvSpPr>
        <p:spPr/>
        <p:txBody>
          <a:bodyPr>
            <a:normAutofit fontScale="92500"/>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Atlassian. (n.d.). Scrum - what it is, how it works, and why it's awesome. Retrieved April 25, 2021, from </a:t>
            </a:r>
            <a:r>
              <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https://www.atlassian.com/agile/scrum#:~:text=A%20scrum%20team%20needs%20three,engineers%20in%20addition%20to%20developers</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2400" dirty="0" err="1">
                <a:effectLst/>
                <a:latin typeface="Calibri" panose="020F0502020204030204" pitchFamily="34" charset="0"/>
                <a:ea typeface="Calibri" panose="020F0502020204030204" pitchFamily="34" charset="0"/>
                <a:cs typeface="Times New Roman" panose="02020603050405020304" pitchFamily="18" charset="0"/>
              </a:rPr>
              <a:t>LucidChart</a:t>
            </a:r>
            <a:r>
              <a:rPr lang="en-US" sz="2400" dirty="0">
                <a:effectLst/>
                <a:latin typeface="Calibri" panose="020F0502020204030204" pitchFamily="34" charset="0"/>
                <a:ea typeface="Calibri" panose="020F0502020204030204" pitchFamily="34" charset="0"/>
                <a:cs typeface="Times New Roman" panose="02020603050405020304" pitchFamily="18" charset="0"/>
              </a:rPr>
              <a:t> Team. (2019, October 09). Agile vs. Waterfall vs. KANBAN vs. scrum. </a:t>
            </a:r>
            <a:r>
              <a:rPr lang="en-US" sz="2400">
                <a:effectLst/>
                <a:latin typeface="Calibri" panose="020F0502020204030204" pitchFamily="34" charset="0"/>
                <a:ea typeface="Calibri" panose="020F0502020204030204" pitchFamily="34" charset="0"/>
                <a:cs typeface="Times New Roman" panose="02020603050405020304" pitchFamily="18" charset="0"/>
              </a:rPr>
              <a:t>Retrieved April 26, 2021, from </a:t>
            </a:r>
            <a:r>
              <a:rPr lang="en-US" sz="2400">
                <a:effectLst/>
                <a:latin typeface="Calibri" panose="020F0502020204030204" pitchFamily="34" charset="0"/>
                <a:ea typeface="Calibri" panose="020F0502020204030204" pitchFamily="34" charset="0"/>
                <a:cs typeface="Times New Roman" panose="02020603050405020304" pitchFamily="18" charset="0"/>
                <a:hlinkClick r:id="rId3"/>
              </a:rPr>
              <a:t>https://www.lucidchart.com/blog/agile-vs-waterfall-vs-kanban-vs-scrum</a:t>
            </a:r>
            <a:r>
              <a:rPr lang="en-US" sz="240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err="1">
                <a:effectLst/>
                <a:latin typeface="Calibri" panose="020F0502020204030204" pitchFamily="34" charset="0"/>
                <a:ea typeface="Calibri" panose="020F0502020204030204" pitchFamily="34" charset="0"/>
                <a:cs typeface="Times New Roman" panose="02020603050405020304" pitchFamily="18" charset="0"/>
              </a:rPr>
              <a:t>LucidChart</a:t>
            </a:r>
            <a:r>
              <a:rPr lang="en-US" sz="2400" dirty="0">
                <a:effectLst/>
                <a:latin typeface="Calibri" panose="020F0502020204030204" pitchFamily="34" charset="0"/>
                <a:ea typeface="Calibri" panose="020F0502020204030204" pitchFamily="34" charset="0"/>
                <a:cs typeface="Times New Roman" panose="02020603050405020304" pitchFamily="18" charset="0"/>
              </a:rPr>
              <a:t> Team. (2018, August 10). The stages of the agile software development life cycle. Retrieved April 25, 2021, from </a:t>
            </a:r>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4"/>
              </a:rPr>
              <a:t>https://www.lucidchart.com/blog/agile-software-development-life-cycle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0018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7E6B-517C-404F-B1CA-448C022F21B2}"/>
              </a:ext>
            </a:extLst>
          </p:cNvPr>
          <p:cNvSpPr>
            <a:spLocks noGrp="1"/>
          </p:cNvSpPr>
          <p:nvPr>
            <p:ph type="title"/>
          </p:nvPr>
        </p:nvSpPr>
        <p:spPr/>
        <p:txBody>
          <a:bodyPr/>
          <a:lstStyle/>
          <a:p>
            <a:r>
              <a:rPr lang="en-US" dirty="0"/>
              <a:t>Roles of the Scrum Team</a:t>
            </a:r>
          </a:p>
        </p:txBody>
      </p:sp>
      <p:sp>
        <p:nvSpPr>
          <p:cNvPr id="3" name="Content Placeholder 2">
            <a:extLst>
              <a:ext uri="{FF2B5EF4-FFF2-40B4-BE49-F238E27FC236}">
                <a16:creationId xmlns:a16="http://schemas.microsoft.com/office/drawing/2014/main" id="{69CABA70-DD59-4A3A-A7E1-6CB32935E298}"/>
              </a:ext>
            </a:extLst>
          </p:cNvPr>
          <p:cNvSpPr>
            <a:spLocks noGrp="1"/>
          </p:cNvSpPr>
          <p:nvPr>
            <p:ph idx="1"/>
          </p:nvPr>
        </p:nvSpPr>
        <p:spPr/>
        <p:txBody>
          <a:bodyPr/>
          <a:lstStyle/>
          <a:p>
            <a:r>
              <a:rPr lang="en-US" dirty="0"/>
              <a:t>Scrum Master – Oversees the operation, provide feedback where needed, facilitate scrum events</a:t>
            </a:r>
          </a:p>
          <a:p>
            <a:r>
              <a:rPr lang="en-US" dirty="0"/>
              <a:t>Product Owner – Manages the product backlog, determines priority items, and works with the client</a:t>
            </a:r>
          </a:p>
          <a:p>
            <a:r>
              <a:rPr lang="en-US" dirty="0"/>
              <a:t>Tester – Creates test cases, works with product owner for client specifications</a:t>
            </a:r>
          </a:p>
          <a:p>
            <a:r>
              <a:rPr lang="en-US" dirty="0"/>
              <a:t>Developer – Creates the code, works with tester to ensure code is functional, develops the overall product.</a:t>
            </a:r>
          </a:p>
        </p:txBody>
      </p:sp>
    </p:spTree>
    <p:extLst>
      <p:ext uri="{BB962C8B-B14F-4D97-AF65-F5344CB8AC3E}">
        <p14:creationId xmlns:p14="http://schemas.microsoft.com/office/powerpoint/2010/main" val="230265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5EED-A450-491A-B66C-44DCEFD9E261}"/>
              </a:ext>
            </a:extLst>
          </p:cNvPr>
          <p:cNvSpPr>
            <a:spLocks noGrp="1"/>
          </p:cNvSpPr>
          <p:nvPr>
            <p:ph type="title"/>
          </p:nvPr>
        </p:nvSpPr>
        <p:spPr/>
        <p:txBody>
          <a:bodyPr/>
          <a:lstStyle/>
          <a:p>
            <a:r>
              <a:rPr lang="en-US" dirty="0"/>
              <a:t>Stages of Agile SDLC (1 of 6)</a:t>
            </a:r>
          </a:p>
        </p:txBody>
      </p:sp>
      <p:sp>
        <p:nvSpPr>
          <p:cNvPr id="3" name="Content Placeholder 2">
            <a:extLst>
              <a:ext uri="{FF2B5EF4-FFF2-40B4-BE49-F238E27FC236}">
                <a16:creationId xmlns:a16="http://schemas.microsoft.com/office/drawing/2014/main" id="{4C68133D-01CE-4FBF-8D09-D7F1052A2FF8}"/>
              </a:ext>
            </a:extLst>
          </p:cNvPr>
          <p:cNvSpPr>
            <a:spLocks noGrp="1"/>
          </p:cNvSpPr>
          <p:nvPr>
            <p:ph idx="1"/>
          </p:nvPr>
        </p:nvSpPr>
        <p:spPr/>
        <p:txBody>
          <a:bodyPr/>
          <a:lstStyle/>
          <a:p>
            <a:r>
              <a:rPr lang="en-US" dirty="0"/>
              <a:t>Stage 1: Scope and Prioritization of Projects</a:t>
            </a:r>
          </a:p>
          <a:p>
            <a:pPr lvl="1"/>
            <a:r>
              <a:rPr lang="en-US" dirty="0"/>
              <a:t>Portion out workload</a:t>
            </a:r>
          </a:p>
          <a:p>
            <a:pPr lvl="1"/>
            <a:r>
              <a:rPr lang="en-US" dirty="0"/>
              <a:t>Prioritize pieces of the epic</a:t>
            </a:r>
          </a:p>
          <a:p>
            <a:pPr lvl="1"/>
            <a:r>
              <a:rPr lang="en-US" dirty="0"/>
              <a:t>Set deadlines to allocate work efficiently</a:t>
            </a:r>
          </a:p>
          <a:p>
            <a:pPr lvl="1"/>
            <a:r>
              <a:rPr lang="en-US" dirty="0"/>
              <a:t>Set roles and number of people needed</a:t>
            </a:r>
          </a:p>
        </p:txBody>
      </p:sp>
    </p:spTree>
    <p:extLst>
      <p:ext uri="{BB962C8B-B14F-4D97-AF65-F5344CB8AC3E}">
        <p14:creationId xmlns:p14="http://schemas.microsoft.com/office/powerpoint/2010/main" val="226329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AA04-38C7-4A57-97D5-F9933050176E}"/>
              </a:ext>
            </a:extLst>
          </p:cNvPr>
          <p:cNvSpPr>
            <a:spLocks noGrp="1"/>
          </p:cNvSpPr>
          <p:nvPr>
            <p:ph type="title"/>
          </p:nvPr>
        </p:nvSpPr>
        <p:spPr/>
        <p:txBody>
          <a:bodyPr/>
          <a:lstStyle/>
          <a:p>
            <a:r>
              <a:rPr lang="en-US" dirty="0"/>
              <a:t>Stages of Agile SDLC (2 of 6)</a:t>
            </a:r>
          </a:p>
        </p:txBody>
      </p:sp>
      <p:sp>
        <p:nvSpPr>
          <p:cNvPr id="3" name="Content Placeholder 2">
            <a:extLst>
              <a:ext uri="{FF2B5EF4-FFF2-40B4-BE49-F238E27FC236}">
                <a16:creationId xmlns:a16="http://schemas.microsoft.com/office/drawing/2014/main" id="{286B961D-EFAF-411B-8536-1C18322D2E16}"/>
              </a:ext>
            </a:extLst>
          </p:cNvPr>
          <p:cNvSpPr>
            <a:spLocks noGrp="1"/>
          </p:cNvSpPr>
          <p:nvPr>
            <p:ph idx="1"/>
          </p:nvPr>
        </p:nvSpPr>
        <p:spPr/>
        <p:txBody>
          <a:bodyPr/>
          <a:lstStyle/>
          <a:p>
            <a:r>
              <a:rPr lang="en-US" dirty="0"/>
              <a:t>Stage 2: Diagramming the Initial Sprint</a:t>
            </a:r>
          </a:p>
          <a:p>
            <a:pPr lvl="1"/>
            <a:r>
              <a:rPr lang="en-US" dirty="0"/>
              <a:t>Set the initial product backlog</a:t>
            </a:r>
          </a:p>
          <a:p>
            <a:pPr lvl="1"/>
            <a:r>
              <a:rPr lang="en-US" dirty="0"/>
              <a:t>Create a visual depiction of the scope</a:t>
            </a:r>
          </a:p>
          <a:p>
            <a:pPr lvl="1"/>
            <a:r>
              <a:rPr lang="en-US" dirty="0"/>
              <a:t>Prioritize items</a:t>
            </a:r>
          </a:p>
          <a:p>
            <a:pPr lvl="1"/>
            <a:r>
              <a:rPr lang="en-US" dirty="0"/>
              <a:t>Set team member workloads</a:t>
            </a:r>
          </a:p>
          <a:p>
            <a:pPr lvl="1"/>
            <a:endParaRPr lang="en-US" dirty="0"/>
          </a:p>
        </p:txBody>
      </p:sp>
    </p:spTree>
    <p:extLst>
      <p:ext uri="{BB962C8B-B14F-4D97-AF65-F5344CB8AC3E}">
        <p14:creationId xmlns:p14="http://schemas.microsoft.com/office/powerpoint/2010/main" val="299476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9AE8-4A56-4890-BFD0-A5A5BEECC950}"/>
              </a:ext>
            </a:extLst>
          </p:cNvPr>
          <p:cNvSpPr>
            <a:spLocks noGrp="1"/>
          </p:cNvSpPr>
          <p:nvPr>
            <p:ph type="title"/>
          </p:nvPr>
        </p:nvSpPr>
        <p:spPr/>
        <p:txBody>
          <a:bodyPr/>
          <a:lstStyle/>
          <a:p>
            <a:r>
              <a:rPr lang="en-US" dirty="0"/>
              <a:t>Stages of Agile SDLC (3 of 6)</a:t>
            </a:r>
          </a:p>
        </p:txBody>
      </p:sp>
      <p:sp>
        <p:nvSpPr>
          <p:cNvPr id="3" name="Content Placeholder 2">
            <a:extLst>
              <a:ext uri="{FF2B5EF4-FFF2-40B4-BE49-F238E27FC236}">
                <a16:creationId xmlns:a16="http://schemas.microsoft.com/office/drawing/2014/main" id="{6BB1A555-EFE5-4B56-89FF-5792C876FB90}"/>
              </a:ext>
            </a:extLst>
          </p:cNvPr>
          <p:cNvSpPr>
            <a:spLocks noGrp="1"/>
          </p:cNvSpPr>
          <p:nvPr>
            <p:ph idx="1"/>
          </p:nvPr>
        </p:nvSpPr>
        <p:spPr/>
        <p:txBody>
          <a:bodyPr/>
          <a:lstStyle/>
          <a:p>
            <a:r>
              <a:rPr lang="en-US" dirty="0"/>
              <a:t>Stage 3: Construction</a:t>
            </a:r>
          </a:p>
          <a:p>
            <a:pPr lvl="1"/>
            <a:r>
              <a:rPr lang="en-US" dirty="0"/>
              <a:t>Building of the project through user stories</a:t>
            </a:r>
          </a:p>
          <a:p>
            <a:pPr lvl="1"/>
            <a:r>
              <a:rPr lang="en-US" dirty="0"/>
              <a:t>Quality assurance to meet client expectations</a:t>
            </a:r>
          </a:p>
          <a:p>
            <a:pPr lvl="1"/>
            <a:r>
              <a:rPr lang="en-US" dirty="0"/>
              <a:t>Initial Software release</a:t>
            </a:r>
          </a:p>
          <a:p>
            <a:pPr lvl="2"/>
            <a:r>
              <a:rPr lang="en-US" dirty="0"/>
              <a:t>Basic Functionality only</a:t>
            </a:r>
          </a:p>
          <a:p>
            <a:pPr lvl="2"/>
            <a:r>
              <a:rPr lang="en-US" dirty="0"/>
              <a:t>Work in Progress</a:t>
            </a:r>
          </a:p>
          <a:p>
            <a:pPr lvl="1"/>
            <a:endParaRPr lang="en-US" dirty="0"/>
          </a:p>
        </p:txBody>
      </p:sp>
    </p:spTree>
    <p:extLst>
      <p:ext uri="{BB962C8B-B14F-4D97-AF65-F5344CB8AC3E}">
        <p14:creationId xmlns:p14="http://schemas.microsoft.com/office/powerpoint/2010/main" val="361360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F04-73EA-4BAE-A02C-D6EF6644BFAA}"/>
              </a:ext>
            </a:extLst>
          </p:cNvPr>
          <p:cNvSpPr>
            <a:spLocks noGrp="1"/>
          </p:cNvSpPr>
          <p:nvPr>
            <p:ph type="title"/>
          </p:nvPr>
        </p:nvSpPr>
        <p:spPr/>
        <p:txBody>
          <a:bodyPr/>
          <a:lstStyle/>
          <a:p>
            <a:r>
              <a:rPr lang="en-US" dirty="0"/>
              <a:t>Stages of Agile SDLC (4 of 6)</a:t>
            </a:r>
          </a:p>
        </p:txBody>
      </p:sp>
      <p:sp>
        <p:nvSpPr>
          <p:cNvPr id="3" name="Content Placeholder 2">
            <a:extLst>
              <a:ext uri="{FF2B5EF4-FFF2-40B4-BE49-F238E27FC236}">
                <a16:creationId xmlns:a16="http://schemas.microsoft.com/office/drawing/2014/main" id="{0C7DDD18-10A8-4C3B-892E-81D4C9199781}"/>
              </a:ext>
            </a:extLst>
          </p:cNvPr>
          <p:cNvSpPr>
            <a:spLocks noGrp="1"/>
          </p:cNvSpPr>
          <p:nvPr>
            <p:ph idx="1"/>
          </p:nvPr>
        </p:nvSpPr>
        <p:spPr/>
        <p:txBody>
          <a:bodyPr/>
          <a:lstStyle/>
          <a:p>
            <a:r>
              <a:rPr lang="en-US" dirty="0"/>
              <a:t>Stage 4: Production</a:t>
            </a:r>
          </a:p>
          <a:p>
            <a:pPr lvl="1"/>
            <a:r>
              <a:rPr lang="en-US" dirty="0"/>
              <a:t>Testers can see basic functionality</a:t>
            </a:r>
          </a:p>
          <a:p>
            <a:pPr lvl="1"/>
            <a:r>
              <a:rPr lang="en-US" dirty="0"/>
              <a:t>Developers change software as specified</a:t>
            </a:r>
          </a:p>
          <a:p>
            <a:pPr lvl="1"/>
            <a:r>
              <a:rPr lang="en-US" dirty="0"/>
              <a:t>Product Owners can adjust stories to account for client feedback</a:t>
            </a:r>
          </a:p>
          <a:p>
            <a:pPr lvl="1"/>
            <a:r>
              <a:rPr lang="en-US" dirty="0"/>
              <a:t>Public can see the software for the first time.</a:t>
            </a:r>
          </a:p>
        </p:txBody>
      </p:sp>
    </p:spTree>
    <p:extLst>
      <p:ext uri="{BB962C8B-B14F-4D97-AF65-F5344CB8AC3E}">
        <p14:creationId xmlns:p14="http://schemas.microsoft.com/office/powerpoint/2010/main" val="201112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FED8-E037-4998-AFAC-824CBAF7ED3F}"/>
              </a:ext>
            </a:extLst>
          </p:cNvPr>
          <p:cNvSpPr>
            <a:spLocks noGrp="1"/>
          </p:cNvSpPr>
          <p:nvPr>
            <p:ph type="title"/>
          </p:nvPr>
        </p:nvSpPr>
        <p:spPr/>
        <p:txBody>
          <a:bodyPr/>
          <a:lstStyle/>
          <a:p>
            <a:r>
              <a:rPr lang="en-US" dirty="0"/>
              <a:t>Stages of Agile SDLC (5 of 6)</a:t>
            </a:r>
          </a:p>
        </p:txBody>
      </p:sp>
      <p:sp>
        <p:nvSpPr>
          <p:cNvPr id="3" name="Content Placeholder 2">
            <a:extLst>
              <a:ext uri="{FF2B5EF4-FFF2-40B4-BE49-F238E27FC236}">
                <a16:creationId xmlns:a16="http://schemas.microsoft.com/office/drawing/2014/main" id="{4E978387-AB3E-4B8E-909D-FA75C3F99478}"/>
              </a:ext>
            </a:extLst>
          </p:cNvPr>
          <p:cNvSpPr>
            <a:spLocks noGrp="1"/>
          </p:cNvSpPr>
          <p:nvPr>
            <p:ph idx="1"/>
          </p:nvPr>
        </p:nvSpPr>
        <p:spPr/>
        <p:txBody>
          <a:bodyPr/>
          <a:lstStyle/>
          <a:p>
            <a:r>
              <a:rPr lang="en-US" dirty="0"/>
              <a:t>Stage 5: Production and Support for the Release</a:t>
            </a:r>
          </a:p>
          <a:p>
            <a:pPr lvl="1"/>
            <a:r>
              <a:rPr lang="en-US" dirty="0"/>
              <a:t>Ongoing changes after production starts</a:t>
            </a:r>
          </a:p>
          <a:p>
            <a:pPr lvl="1"/>
            <a:r>
              <a:rPr lang="en-US" dirty="0"/>
              <a:t>Product owner revisited to change information based on client response</a:t>
            </a:r>
          </a:p>
          <a:p>
            <a:pPr lvl="1"/>
            <a:r>
              <a:rPr lang="en-US" dirty="0"/>
              <a:t>Public side is changed in real time</a:t>
            </a:r>
          </a:p>
          <a:p>
            <a:pPr lvl="1"/>
            <a:r>
              <a:rPr lang="en-US" dirty="0"/>
              <a:t>Testers improve functionality of project and report to developers.</a:t>
            </a:r>
          </a:p>
          <a:p>
            <a:endParaRPr lang="en-US" dirty="0"/>
          </a:p>
        </p:txBody>
      </p:sp>
    </p:spTree>
    <p:extLst>
      <p:ext uri="{BB962C8B-B14F-4D97-AF65-F5344CB8AC3E}">
        <p14:creationId xmlns:p14="http://schemas.microsoft.com/office/powerpoint/2010/main" val="179104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2AE8-AA51-433D-B721-38AE2D049645}"/>
              </a:ext>
            </a:extLst>
          </p:cNvPr>
          <p:cNvSpPr>
            <a:spLocks noGrp="1"/>
          </p:cNvSpPr>
          <p:nvPr>
            <p:ph type="title"/>
          </p:nvPr>
        </p:nvSpPr>
        <p:spPr/>
        <p:txBody>
          <a:bodyPr/>
          <a:lstStyle/>
          <a:p>
            <a:r>
              <a:rPr lang="en-US" dirty="0"/>
              <a:t>Stages of Agile SDLC (6 of 6)</a:t>
            </a:r>
          </a:p>
        </p:txBody>
      </p:sp>
      <p:sp>
        <p:nvSpPr>
          <p:cNvPr id="3" name="Content Placeholder 2">
            <a:extLst>
              <a:ext uri="{FF2B5EF4-FFF2-40B4-BE49-F238E27FC236}">
                <a16:creationId xmlns:a16="http://schemas.microsoft.com/office/drawing/2014/main" id="{E4F0B51F-30BA-417D-BCC8-33F81025F6E9}"/>
              </a:ext>
            </a:extLst>
          </p:cNvPr>
          <p:cNvSpPr>
            <a:spLocks noGrp="1"/>
          </p:cNvSpPr>
          <p:nvPr>
            <p:ph idx="1"/>
          </p:nvPr>
        </p:nvSpPr>
        <p:spPr/>
        <p:txBody>
          <a:bodyPr/>
          <a:lstStyle/>
          <a:p>
            <a:r>
              <a:rPr lang="en-US" dirty="0"/>
              <a:t>Stage 6: Retirement</a:t>
            </a:r>
          </a:p>
          <a:p>
            <a:pPr lvl="1"/>
            <a:r>
              <a:rPr lang="en-US" dirty="0"/>
              <a:t>Software is no longer worked on</a:t>
            </a:r>
          </a:p>
          <a:p>
            <a:pPr lvl="1"/>
            <a:r>
              <a:rPr lang="en-US" dirty="0"/>
              <a:t>Retired from Production</a:t>
            </a:r>
          </a:p>
          <a:p>
            <a:pPr lvl="1"/>
            <a:r>
              <a:rPr lang="en-US" dirty="0"/>
              <a:t>Firm no longer needs the software</a:t>
            </a:r>
          </a:p>
          <a:p>
            <a:pPr lvl="1"/>
            <a:r>
              <a:rPr lang="en-US" dirty="0"/>
              <a:t>Software has become obsolete.</a:t>
            </a:r>
          </a:p>
        </p:txBody>
      </p:sp>
    </p:spTree>
    <p:extLst>
      <p:ext uri="{BB962C8B-B14F-4D97-AF65-F5344CB8AC3E}">
        <p14:creationId xmlns:p14="http://schemas.microsoft.com/office/powerpoint/2010/main" val="19331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5467-D716-4720-9C2A-F32E90031DD0}"/>
              </a:ext>
            </a:extLst>
          </p:cNvPr>
          <p:cNvSpPr>
            <a:spLocks noGrp="1"/>
          </p:cNvSpPr>
          <p:nvPr>
            <p:ph type="title"/>
          </p:nvPr>
        </p:nvSpPr>
        <p:spPr/>
        <p:txBody>
          <a:bodyPr/>
          <a:lstStyle/>
          <a:p>
            <a:r>
              <a:rPr lang="en-US" dirty="0"/>
              <a:t>Differences with the Waterfall Method</a:t>
            </a:r>
          </a:p>
        </p:txBody>
      </p:sp>
      <p:sp>
        <p:nvSpPr>
          <p:cNvPr id="3" name="Content Placeholder 2">
            <a:extLst>
              <a:ext uri="{FF2B5EF4-FFF2-40B4-BE49-F238E27FC236}">
                <a16:creationId xmlns:a16="http://schemas.microsoft.com/office/drawing/2014/main" id="{8CDA5196-09D0-4EE1-BFA9-A5E76029A530}"/>
              </a:ext>
            </a:extLst>
          </p:cNvPr>
          <p:cNvSpPr>
            <a:spLocks noGrp="1"/>
          </p:cNvSpPr>
          <p:nvPr>
            <p:ph idx="1"/>
          </p:nvPr>
        </p:nvSpPr>
        <p:spPr/>
        <p:txBody>
          <a:bodyPr/>
          <a:lstStyle/>
          <a:p>
            <a:r>
              <a:rPr lang="en-US" dirty="0"/>
              <a:t>If the project was done under Waterfall instead of Agile then,</a:t>
            </a:r>
          </a:p>
          <a:p>
            <a:pPr lvl="1"/>
            <a:r>
              <a:rPr lang="en-US" dirty="0"/>
              <a:t>There could have been no way to adjust the top destination list after implementation</a:t>
            </a:r>
          </a:p>
          <a:p>
            <a:pPr lvl="1"/>
            <a:r>
              <a:rPr lang="en-US" dirty="0"/>
              <a:t>The product backlog would have been feature based, rather than listed by priority</a:t>
            </a:r>
          </a:p>
          <a:p>
            <a:pPr lvl="1"/>
            <a:r>
              <a:rPr lang="en-US" dirty="0"/>
              <a:t>No cascading of responsibility, less communication</a:t>
            </a:r>
          </a:p>
          <a:p>
            <a:pPr lvl="1"/>
            <a:r>
              <a:rPr lang="en-US" dirty="0"/>
              <a:t>No implementation of user feedback, since no backtracking is allowed.</a:t>
            </a:r>
          </a:p>
          <a:p>
            <a:pPr lvl="1"/>
            <a:r>
              <a:rPr lang="en-US" dirty="0"/>
              <a:t>Tester’s input of better functionality would be invalidated.</a:t>
            </a:r>
          </a:p>
        </p:txBody>
      </p:sp>
    </p:spTree>
    <p:extLst>
      <p:ext uri="{BB962C8B-B14F-4D97-AF65-F5344CB8AC3E}">
        <p14:creationId xmlns:p14="http://schemas.microsoft.com/office/powerpoint/2010/main" val="393955241"/>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1674</Words>
  <Application>Microsoft Office PowerPoint</Application>
  <PresentationFormat>Widescreen</PresentationFormat>
  <Paragraphs>108</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Times New Roman</vt:lpstr>
      <vt:lpstr>3DFloatVTI</vt:lpstr>
      <vt:lpstr>Agile Presentation</vt:lpstr>
      <vt:lpstr>Roles of the Scrum Team</vt:lpstr>
      <vt:lpstr>Stages of Agile SDLC (1 of 6)</vt:lpstr>
      <vt:lpstr>Stages of Agile SDLC (2 of 6)</vt:lpstr>
      <vt:lpstr>Stages of Agile SDLC (3 of 6)</vt:lpstr>
      <vt:lpstr>Stages of Agile SDLC (4 of 6)</vt:lpstr>
      <vt:lpstr>Stages of Agile SDLC (5 of 6)</vt:lpstr>
      <vt:lpstr>Stages of Agile SDLC (6 of 6)</vt:lpstr>
      <vt:lpstr>Differences with the Waterfall Method</vt:lpstr>
      <vt:lpstr>Factors to Consider When Using Waterfall</vt:lpstr>
      <vt:lpstr>Factors to Consider When Using 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Whitt, Kylan</dc:creator>
  <cp:lastModifiedBy>Whitt, Kylan</cp:lastModifiedBy>
  <cp:revision>11</cp:revision>
  <dcterms:created xsi:type="dcterms:W3CDTF">2021-04-25T23:01:03Z</dcterms:created>
  <dcterms:modified xsi:type="dcterms:W3CDTF">2021-04-26T00:37:36Z</dcterms:modified>
</cp:coreProperties>
</file>