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88" d="100"/>
          <a:sy n="88" d="100"/>
        </p:scale>
        <p:origin x="184"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06271-C176-4E95-A560-D48141E46BE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0CD7C52-7958-467A-B94D-1DD9389AD154}">
      <dgm:prSet/>
      <dgm:spPr/>
      <dgm:t>
        <a:bodyPr/>
        <a:lstStyle/>
        <a:p>
          <a:r>
            <a:rPr lang="en-US" baseline="0"/>
            <a:t>In this project we will detect the neighboors with most pharmacies, and most doctor's office in the area.</a:t>
          </a:r>
          <a:endParaRPr lang="en-US"/>
        </a:p>
      </dgm:t>
    </dgm:pt>
    <dgm:pt modelId="{BBF84836-BD22-4C04-89C8-4E3AEC8027E6}" type="parTrans" cxnId="{540913F1-385A-40FA-BA1A-8F439379871C}">
      <dgm:prSet/>
      <dgm:spPr/>
      <dgm:t>
        <a:bodyPr/>
        <a:lstStyle/>
        <a:p>
          <a:endParaRPr lang="en-US"/>
        </a:p>
      </dgm:t>
    </dgm:pt>
    <dgm:pt modelId="{7A02A844-7C69-49C7-8DE1-2987B99BCEB9}" type="sibTrans" cxnId="{540913F1-385A-40FA-BA1A-8F439379871C}">
      <dgm:prSet/>
      <dgm:spPr/>
      <dgm:t>
        <a:bodyPr/>
        <a:lstStyle/>
        <a:p>
          <a:endParaRPr lang="en-US"/>
        </a:p>
      </dgm:t>
    </dgm:pt>
    <dgm:pt modelId="{5638D0C2-49D2-4B24-A38D-D70D30FE2587}">
      <dgm:prSet/>
      <dgm:spPr/>
      <dgm:t>
        <a:bodyPr/>
        <a:lstStyle/>
        <a:p>
          <a:r>
            <a:rPr lang="en-US" baseline="0"/>
            <a:t>In first step, we classified each venue per category, and then, group rows by neighborhood and by taking the mean of the frequency of occurrence of each category of interest.</a:t>
          </a:r>
          <a:endParaRPr lang="en-US"/>
        </a:p>
      </dgm:t>
    </dgm:pt>
    <dgm:pt modelId="{B99EFFB8-1EAE-454B-8F3A-53AA98674982}" type="parTrans" cxnId="{DF0144C9-F626-4E44-85ED-CB98D9F9C7BC}">
      <dgm:prSet/>
      <dgm:spPr/>
      <dgm:t>
        <a:bodyPr/>
        <a:lstStyle/>
        <a:p>
          <a:endParaRPr lang="en-US"/>
        </a:p>
      </dgm:t>
    </dgm:pt>
    <dgm:pt modelId="{E65152C0-4C3F-4AA5-A6AE-E411F7BD1665}" type="sibTrans" cxnId="{DF0144C9-F626-4E44-85ED-CB98D9F9C7BC}">
      <dgm:prSet/>
      <dgm:spPr/>
      <dgm:t>
        <a:bodyPr/>
        <a:lstStyle/>
        <a:p>
          <a:endParaRPr lang="en-US"/>
        </a:p>
      </dgm:t>
    </dgm:pt>
    <dgm:pt modelId="{08FA507D-1BA3-4D64-9F12-B560A56831DC}">
      <dgm:prSet/>
      <dgm:spPr/>
      <dgm:t>
        <a:bodyPr/>
        <a:lstStyle/>
        <a:p>
          <a:r>
            <a:rPr lang="en-US" baseline="0"/>
            <a:t>We sort then by frecuency, and get the neighboors with most pharmacies and doctor´s office.</a:t>
          </a:r>
          <a:endParaRPr lang="en-US"/>
        </a:p>
      </dgm:t>
    </dgm:pt>
    <dgm:pt modelId="{62CF8370-A35D-4B12-9FA5-EA3256F0A153}" type="parTrans" cxnId="{43CCCF6A-9515-47F7-AD5B-D82499C549FA}">
      <dgm:prSet/>
      <dgm:spPr/>
      <dgm:t>
        <a:bodyPr/>
        <a:lstStyle/>
        <a:p>
          <a:endParaRPr lang="en-US"/>
        </a:p>
      </dgm:t>
    </dgm:pt>
    <dgm:pt modelId="{96F1AFFC-9018-429B-8615-5D28F672EBF6}" type="sibTrans" cxnId="{43CCCF6A-9515-47F7-AD5B-D82499C549FA}">
      <dgm:prSet/>
      <dgm:spPr/>
      <dgm:t>
        <a:bodyPr/>
        <a:lstStyle/>
        <a:p>
          <a:endParaRPr lang="en-US"/>
        </a:p>
      </dgm:t>
    </dgm:pt>
    <dgm:pt modelId="{38C55B01-6069-4504-9CE4-1B0591B9CB6D}">
      <dgm:prSet/>
      <dgm:spPr/>
      <dgm:t>
        <a:bodyPr/>
        <a:lstStyle/>
        <a:p>
          <a:r>
            <a:rPr lang="en-US" baseline="0"/>
            <a:t>If have to borrow if a neighborhood doesn´t have a doctor´s office.</a:t>
          </a:r>
          <a:endParaRPr lang="en-US"/>
        </a:p>
      </dgm:t>
    </dgm:pt>
    <dgm:pt modelId="{9B7D99CF-2A4A-4F30-A587-9B6A3E0762BC}" type="parTrans" cxnId="{80B0A353-950A-4F31-A2F2-7FC5311DBCAD}">
      <dgm:prSet/>
      <dgm:spPr/>
      <dgm:t>
        <a:bodyPr/>
        <a:lstStyle/>
        <a:p>
          <a:endParaRPr lang="en-US"/>
        </a:p>
      </dgm:t>
    </dgm:pt>
    <dgm:pt modelId="{D5102111-8840-40CC-A710-6FD980461447}" type="sibTrans" cxnId="{80B0A353-950A-4F31-A2F2-7FC5311DBCAD}">
      <dgm:prSet/>
      <dgm:spPr/>
      <dgm:t>
        <a:bodyPr/>
        <a:lstStyle/>
        <a:p>
          <a:endParaRPr lang="en-US"/>
        </a:p>
      </dgm:t>
    </dgm:pt>
    <dgm:pt modelId="{28512923-5E47-49B8-A61F-4EE9829140B6}" type="pres">
      <dgm:prSet presAssocID="{49206271-C176-4E95-A560-D48141E46BEB}" presName="root" presStyleCnt="0">
        <dgm:presLayoutVars>
          <dgm:dir/>
          <dgm:resizeHandles val="exact"/>
        </dgm:presLayoutVars>
      </dgm:prSet>
      <dgm:spPr/>
    </dgm:pt>
    <dgm:pt modelId="{35681631-E70E-464E-BF01-C6F13AEB444B}" type="pres">
      <dgm:prSet presAssocID="{49206271-C176-4E95-A560-D48141E46BEB}" presName="container" presStyleCnt="0">
        <dgm:presLayoutVars>
          <dgm:dir/>
          <dgm:resizeHandles val="exact"/>
        </dgm:presLayoutVars>
      </dgm:prSet>
      <dgm:spPr/>
    </dgm:pt>
    <dgm:pt modelId="{48CDE195-3581-4F06-B117-720810B8601B}" type="pres">
      <dgm:prSet presAssocID="{D0CD7C52-7958-467A-B94D-1DD9389AD154}" presName="compNode" presStyleCnt="0"/>
      <dgm:spPr/>
    </dgm:pt>
    <dgm:pt modelId="{6273A2F1-75BA-490A-9303-DBFD3A60359D}" type="pres">
      <dgm:prSet presAssocID="{D0CD7C52-7958-467A-B94D-1DD9389AD154}" presName="iconBgRect" presStyleLbl="bgShp" presStyleIdx="0" presStyleCnt="4"/>
      <dgm:spPr/>
    </dgm:pt>
    <dgm:pt modelId="{763387B9-EAC2-4777-BA70-BA71E4FAD9CD}" type="pres">
      <dgm:prSet presAssocID="{D0CD7C52-7958-467A-B94D-1DD9389AD1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ine"/>
        </a:ext>
      </dgm:extLst>
    </dgm:pt>
    <dgm:pt modelId="{59465805-5CFE-4FA6-80F5-AF40A7755167}" type="pres">
      <dgm:prSet presAssocID="{D0CD7C52-7958-467A-B94D-1DD9389AD154}" presName="spaceRect" presStyleCnt="0"/>
      <dgm:spPr/>
    </dgm:pt>
    <dgm:pt modelId="{79D5F4EE-8955-4C12-961C-FC3997DB1043}" type="pres">
      <dgm:prSet presAssocID="{D0CD7C52-7958-467A-B94D-1DD9389AD154}" presName="textRect" presStyleLbl="revTx" presStyleIdx="0" presStyleCnt="4">
        <dgm:presLayoutVars>
          <dgm:chMax val="1"/>
          <dgm:chPref val="1"/>
        </dgm:presLayoutVars>
      </dgm:prSet>
      <dgm:spPr/>
    </dgm:pt>
    <dgm:pt modelId="{B26DB3F2-F559-4555-B49F-DF976581A81C}" type="pres">
      <dgm:prSet presAssocID="{7A02A844-7C69-49C7-8DE1-2987B99BCEB9}" presName="sibTrans" presStyleLbl="sibTrans2D1" presStyleIdx="0" presStyleCnt="0"/>
      <dgm:spPr/>
    </dgm:pt>
    <dgm:pt modelId="{31C6EA0D-2129-4E1D-8D73-43F64F28DA41}" type="pres">
      <dgm:prSet presAssocID="{5638D0C2-49D2-4B24-A38D-D70D30FE2587}" presName="compNode" presStyleCnt="0"/>
      <dgm:spPr/>
    </dgm:pt>
    <dgm:pt modelId="{8E7F248B-F8D4-426B-A283-E2E711403F3C}" type="pres">
      <dgm:prSet presAssocID="{5638D0C2-49D2-4B24-A38D-D70D30FE2587}" presName="iconBgRect" presStyleLbl="bgShp" presStyleIdx="1" presStyleCnt="4"/>
      <dgm:spPr/>
    </dgm:pt>
    <dgm:pt modelId="{BFB8DEB5-0D8F-4BA9-9AA9-C65FC6685361}" type="pres">
      <dgm:prSet presAssocID="{5638D0C2-49D2-4B24-A38D-D70D30FE25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4AE68BA-CA4B-4055-BBD7-3614BDBBFA52}" type="pres">
      <dgm:prSet presAssocID="{5638D0C2-49D2-4B24-A38D-D70D30FE2587}" presName="spaceRect" presStyleCnt="0"/>
      <dgm:spPr/>
    </dgm:pt>
    <dgm:pt modelId="{3C7F1BB9-5345-423E-A722-764CD66A59FC}" type="pres">
      <dgm:prSet presAssocID="{5638D0C2-49D2-4B24-A38D-D70D30FE2587}" presName="textRect" presStyleLbl="revTx" presStyleIdx="1" presStyleCnt="4">
        <dgm:presLayoutVars>
          <dgm:chMax val="1"/>
          <dgm:chPref val="1"/>
        </dgm:presLayoutVars>
      </dgm:prSet>
      <dgm:spPr/>
    </dgm:pt>
    <dgm:pt modelId="{95B9AEB3-F14D-4599-BBB0-3817A927EC00}" type="pres">
      <dgm:prSet presAssocID="{E65152C0-4C3F-4AA5-A6AE-E411F7BD1665}" presName="sibTrans" presStyleLbl="sibTrans2D1" presStyleIdx="0" presStyleCnt="0"/>
      <dgm:spPr/>
    </dgm:pt>
    <dgm:pt modelId="{B5921677-1F26-4590-91C1-CF0830649266}" type="pres">
      <dgm:prSet presAssocID="{08FA507D-1BA3-4D64-9F12-B560A56831DC}" presName="compNode" presStyleCnt="0"/>
      <dgm:spPr/>
    </dgm:pt>
    <dgm:pt modelId="{C7A05FD8-42FC-4B9B-A515-6085A20903B2}" type="pres">
      <dgm:prSet presAssocID="{08FA507D-1BA3-4D64-9F12-B560A56831DC}" presName="iconBgRect" presStyleLbl="bgShp" presStyleIdx="2" presStyleCnt="4"/>
      <dgm:spPr/>
    </dgm:pt>
    <dgm:pt modelId="{1B762855-F994-4206-80E0-8FEAC4912865}" type="pres">
      <dgm:prSet presAssocID="{08FA507D-1BA3-4D64-9F12-B560A56831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6ED5F2E5-B999-48BE-8A2F-4E6C811A0B4A}" type="pres">
      <dgm:prSet presAssocID="{08FA507D-1BA3-4D64-9F12-B560A56831DC}" presName="spaceRect" presStyleCnt="0"/>
      <dgm:spPr/>
    </dgm:pt>
    <dgm:pt modelId="{F2FE5BBE-39B0-4982-8FEE-546789755D79}" type="pres">
      <dgm:prSet presAssocID="{08FA507D-1BA3-4D64-9F12-B560A56831DC}" presName="textRect" presStyleLbl="revTx" presStyleIdx="2" presStyleCnt="4">
        <dgm:presLayoutVars>
          <dgm:chMax val="1"/>
          <dgm:chPref val="1"/>
        </dgm:presLayoutVars>
      </dgm:prSet>
      <dgm:spPr/>
    </dgm:pt>
    <dgm:pt modelId="{6F3AE800-2A60-4CAA-A6BB-4645623E4AF7}" type="pres">
      <dgm:prSet presAssocID="{96F1AFFC-9018-429B-8615-5D28F672EBF6}" presName="sibTrans" presStyleLbl="sibTrans2D1" presStyleIdx="0" presStyleCnt="0"/>
      <dgm:spPr/>
    </dgm:pt>
    <dgm:pt modelId="{A6441C2C-AC9C-4270-A129-359672580E48}" type="pres">
      <dgm:prSet presAssocID="{38C55B01-6069-4504-9CE4-1B0591B9CB6D}" presName="compNode" presStyleCnt="0"/>
      <dgm:spPr/>
    </dgm:pt>
    <dgm:pt modelId="{D657ECEC-8D9B-4EDD-B67A-FDBD78AB621B}" type="pres">
      <dgm:prSet presAssocID="{38C55B01-6069-4504-9CE4-1B0591B9CB6D}" presName="iconBgRect" presStyleLbl="bgShp" presStyleIdx="3" presStyleCnt="4"/>
      <dgm:spPr/>
    </dgm:pt>
    <dgm:pt modelId="{D74CE1A9-4952-4451-B456-66BD356726A7}" type="pres">
      <dgm:prSet presAssocID="{38C55B01-6069-4504-9CE4-1B0591B9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CD0588A3-254F-4E42-8415-372C9A606890}" type="pres">
      <dgm:prSet presAssocID="{38C55B01-6069-4504-9CE4-1B0591B9CB6D}" presName="spaceRect" presStyleCnt="0"/>
      <dgm:spPr/>
    </dgm:pt>
    <dgm:pt modelId="{CFDE7AA6-FC84-4CBC-89FE-526FD841A9FA}" type="pres">
      <dgm:prSet presAssocID="{38C55B01-6069-4504-9CE4-1B0591B9CB6D}" presName="textRect" presStyleLbl="revTx" presStyleIdx="3" presStyleCnt="4">
        <dgm:presLayoutVars>
          <dgm:chMax val="1"/>
          <dgm:chPref val="1"/>
        </dgm:presLayoutVars>
      </dgm:prSet>
      <dgm:spPr/>
    </dgm:pt>
  </dgm:ptLst>
  <dgm:cxnLst>
    <dgm:cxn modelId="{09998C0C-C531-4EF6-B3FE-6058F0CF958A}" type="presOf" srcId="{38C55B01-6069-4504-9CE4-1B0591B9CB6D}" destId="{CFDE7AA6-FC84-4CBC-89FE-526FD841A9FA}" srcOrd="0" destOrd="0" presId="urn:microsoft.com/office/officeart/2018/2/layout/IconCircleList"/>
    <dgm:cxn modelId="{7CB56A2A-D162-4296-87B3-CBBEA6B44C75}" type="presOf" srcId="{96F1AFFC-9018-429B-8615-5D28F672EBF6}" destId="{6F3AE800-2A60-4CAA-A6BB-4645623E4AF7}" srcOrd="0" destOrd="0" presId="urn:microsoft.com/office/officeart/2018/2/layout/IconCircleList"/>
    <dgm:cxn modelId="{E8BAA644-E440-418F-BECE-D6B345E7F5AE}" type="presOf" srcId="{7A02A844-7C69-49C7-8DE1-2987B99BCEB9}" destId="{B26DB3F2-F559-4555-B49F-DF976581A81C}" srcOrd="0" destOrd="0" presId="urn:microsoft.com/office/officeart/2018/2/layout/IconCircleList"/>
    <dgm:cxn modelId="{80B0A353-950A-4F31-A2F2-7FC5311DBCAD}" srcId="{49206271-C176-4E95-A560-D48141E46BEB}" destId="{38C55B01-6069-4504-9CE4-1B0591B9CB6D}" srcOrd="3" destOrd="0" parTransId="{9B7D99CF-2A4A-4F30-A587-9B6A3E0762BC}" sibTransId="{D5102111-8840-40CC-A710-6FD980461447}"/>
    <dgm:cxn modelId="{43CCCF6A-9515-47F7-AD5B-D82499C549FA}" srcId="{49206271-C176-4E95-A560-D48141E46BEB}" destId="{08FA507D-1BA3-4D64-9F12-B560A56831DC}" srcOrd="2" destOrd="0" parTransId="{62CF8370-A35D-4B12-9FA5-EA3256F0A153}" sibTransId="{96F1AFFC-9018-429B-8615-5D28F672EBF6}"/>
    <dgm:cxn modelId="{2A8B1785-57F9-470C-86FA-9B07E71BAF36}" type="presOf" srcId="{D0CD7C52-7958-467A-B94D-1DD9389AD154}" destId="{79D5F4EE-8955-4C12-961C-FC3997DB1043}" srcOrd="0" destOrd="0" presId="urn:microsoft.com/office/officeart/2018/2/layout/IconCircleList"/>
    <dgm:cxn modelId="{3B7417A1-2669-4E32-9296-D6ACCAAF0C21}" type="presOf" srcId="{08FA507D-1BA3-4D64-9F12-B560A56831DC}" destId="{F2FE5BBE-39B0-4982-8FEE-546789755D79}" srcOrd="0" destOrd="0" presId="urn:microsoft.com/office/officeart/2018/2/layout/IconCircleList"/>
    <dgm:cxn modelId="{DF0144C9-F626-4E44-85ED-CB98D9F9C7BC}" srcId="{49206271-C176-4E95-A560-D48141E46BEB}" destId="{5638D0C2-49D2-4B24-A38D-D70D30FE2587}" srcOrd="1" destOrd="0" parTransId="{B99EFFB8-1EAE-454B-8F3A-53AA98674982}" sibTransId="{E65152C0-4C3F-4AA5-A6AE-E411F7BD1665}"/>
    <dgm:cxn modelId="{01DC72C9-8C5A-4195-BA3E-C6A77837E73A}" type="presOf" srcId="{E65152C0-4C3F-4AA5-A6AE-E411F7BD1665}" destId="{95B9AEB3-F14D-4599-BBB0-3817A927EC00}" srcOrd="0" destOrd="0" presId="urn:microsoft.com/office/officeart/2018/2/layout/IconCircleList"/>
    <dgm:cxn modelId="{29DFACD7-B80E-4A8C-A160-5A5E7928F86E}" type="presOf" srcId="{5638D0C2-49D2-4B24-A38D-D70D30FE2587}" destId="{3C7F1BB9-5345-423E-A722-764CD66A59FC}" srcOrd="0" destOrd="0" presId="urn:microsoft.com/office/officeart/2018/2/layout/IconCircleList"/>
    <dgm:cxn modelId="{87F964D9-5794-4992-BB0B-8FDACD30E5FC}" type="presOf" srcId="{49206271-C176-4E95-A560-D48141E46BEB}" destId="{28512923-5E47-49B8-A61F-4EE9829140B6}" srcOrd="0" destOrd="0" presId="urn:microsoft.com/office/officeart/2018/2/layout/IconCircleList"/>
    <dgm:cxn modelId="{540913F1-385A-40FA-BA1A-8F439379871C}" srcId="{49206271-C176-4E95-A560-D48141E46BEB}" destId="{D0CD7C52-7958-467A-B94D-1DD9389AD154}" srcOrd="0" destOrd="0" parTransId="{BBF84836-BD22-4C04-89C8-4E3AEC8027E6}" sibTransId="{7A02A844-7C69-49C7-8DE1-2987B99BCEB9}"/>
    <dgm:cxn modelId="{8E3B6138-980D-4990-9365-21283CB2F216}" type="presParOf" srcId="{28512923-5E47-49B8-A61F-4EE9829140B6}" destId="{35681631-E70E-464E-BF01-C6F13AEB444B}" srcOrd="0" destOrd="0" presId="urn:microsoft.com/office/officeart/2018/2/layout/IconCircleList"/>
    <dgm:cxn modelId="{3312DA26-3BDB-4636-A9EB-D9AB99B203FA}" type="presParOf" srcId="{35681631-E70E-464E-BF01-C6F13AEB444B}" destId="{48CDE195-3581-4F06-B117-720810B8601B}" srcOrd="0" destOrd="0" presId="urn:microsoft.com/office/officeart/2018/2/layout/IconCircleList"/>
    <dgm:cxn modelId="{1C9E9293-5A8E-4632-BCDC-CC4B4C2ADB70}" type="presParOf" srcId="{48CDE195-3581-4F06-B117-720810B8601B}" destId="{6273A2F1-75BA-490A-9303-DBFD3A60359D}" srcOrd="0" destOrd="0" presId="urn:microsoft.com/office/officeart/2018/2/layout/IconCircleList"/>
    <dgm:cxn modelId="{D2302A28-8B66-4CC6-933C-BB92E2BEA96D}" type="presParOf" srcId="{48CDE195-3581-4F06-B117-720810B8601B}" destId="{763387B9-EAC2-4777-BA70-BA71E4FAD9CD}" srcOrd="1" destOrd="0" presId="urn:microsoft.com/office/officeart/2018/2/layout/IconCircleList"/>
    <dgm:cxn modelId="{399DAB8E-5D8A-4321-8ECA-F237CAFBAB37}" type="presParOf" srcId="{48CDE195-3581-4F06-B117-720810B8601B}" destId="{59465805-5CFE-4FA6-80F5-AF40A7755167}" srcOrd="2" destOrd="0" presId="urn:microsoft.com/office/officeart/2018/2/layout/IconCircleList"/>
    <dgm:cxn modelId="{ECFF0125-CBDF-4B03-A0E7-2A63870BF8BF}" type="presParOf" srcId="{48CDE195-3581-4F06-B117-720810B8601B}" destId="{79D5F4EE-8955-4C12-961C-FC3997DB1043}" srcOrd="3" destOrd="0" presId="urn:microsoft.com/office/officeart/2018/2/layout/IconCircleList"/>
    <dgm:cxn modelId="{A459A0B4-D929-43B0-8317-AD89838B374B}" type="presParOf" srcId="{35681631-E70E-464E-BF01-C6F13AEB444B}" destId="{B26DB3F2-F559-4555-B49F-DF976581A81C}" srcOrd="1" destOrd="0" presId="urn:microsoft.com/office/officeart/2018/2/layout/IconCircleList"/>
    <dgm:cxn modelId="{1339FB0F-E557-4983-951C-0DCE39FD19BF}" type="presParOf" srcId="{35681631-E70E-464E-BF01-C6F13AEB444B}" destId="{31C6EA0D-2129-4E1D-8D73-43F64F28DA41}" srcOrd="2" destOrd="0" presId="urn:microsoft.com/office/officeart/2018/2/layout/IconCircleList"/>
    <dgm:cxn modelId="{1F352202-9A1E-47FE-ADB0-DA67BB5A624F}" type="presParOf" srcId="{31C6EA0D-2129-4E1D-8D73-43F64F28DA41}" destId="{8E7F248B-F8D4-426B-A283-E2E711403F3C}" srcOrd="0" destOrd="0" presId="urn:microsoft.com/office/officeart/2018/2/layout/IconCircleList"/>
    <dgm:cxn modelId="{5AA93271-E7D8-483B-A7D0-69630EE9AA1D}" type="presParOf" srcId="{31C6EA0D-2129-4E1D-8D73-43F64F28DA41}" destId="{BFB8DEB5-0D8F-4BA9-9AA9-C65FC6685361}" srcOrd="1" destOrd="0" presId="urn:microsoft.com/office/officeart/2018/2/layout/IconCircleList"/>
    <dgm:cxn modelId="{E8D2A266-B744-4125-97AE-E6A38838AD9E}" type="presParOf" srcId="{31C6EA0D-2129-4E1D-8D73-43F64F28DA41}" destId="{84AE68BA-CA4B-4055-BBD7-3614BDBBFA52}" srcOrd="2" destOrd="0" presId="urn:microsoft.com/office/officeart/2018/2/layout/IconCircleList"/>
    <dgm:cxn modelId="{4D2CE326-C88F-427F-AF72-9889429D9D5A}" type="presParOf" srcId="{31C6EA0D-2129-4E1D-8D73-43F64F28DA41}" destId="{3C7F1BB9-5345-423E-A722-764CD66A59FC}" srcOrd="3" destOrd="0" presId="urn:microsoft.com/office/officeart/2018/2/layout/IconCircleList"/>
    <dgm:cxn modelId="{33877A9B-5E11-4504-857A-2917818D16C7}" type="presParOf" srcId="{35681631-E70E-464E-BF01-C6F13AEB444B}" destId="{95B9AEB3-F14D-4599-BBB0-3817A927EC00}" srcOrd="3" destOrd="0" presId="urn:microsoft.com/office/officeart/2018/2/layout/IconCircleList"/>
    <dgm:cxn modelId="{57E0C22B-307E-449C-B9C9-4A9C2A88CF62}" type="presParOf" srcId="{35681631-E70E-464E-BF01-C6F13AEB444B}" destId="{B5921677-1F26-4590-91C1-CF0830649266}" srcOrd="4" destOrd="0" presId="urn:microsoft.com/office/officeart/2018/2/layout/IconCircleList"/>
    <dgm:cxn modelId="{3DFCC8B6-8A70-434B-B367-EFD5D0B867E5}" type="presParOf" srcId="{B5921677-1F26-4590-91C1-CF0830649266}" destId="{C7A05FD8-42FC-4B9B-A515-6085A20903B2}" srcOrd="0" destOrd="0" presId="urn:microsoft.com/office/officeart/2018/2/layout/IconCircleList"/>
    <dgm:cxn modelId="{B9C01348-4F8D-46B5-B1A5-FF3D10B83761}" type="presParOf" srcId="{B5921677-1F26-4590-91C1-CF0830649266}" destId="{1B762855-F994-4206-80E0-8FEAC4912865}" srcOrd="1" destOrd="0" presId="urn:microsoft.com/office/officeart/2018/2/layout/IconCircleList"/>
    <dgm:cxn modelId="{E8D79EC2-0F42-4DC0-9B42-168838F70F10}" type="presParOf" srcId="{B5921677-1F26-4590-91C1-CF0830649266}" destId="{6ED5F2E5-B999-48BE-8A2F-4E6C811A0B4A}" srcOrd="2" destOrd="0" presId="urn:microsoft.com/office/officeart/2018/2/layout/IconCircleList"/>
    <dgm:cxn modelId="{9C21F48D-1EE9-41DD-8EB4-4AEB1138FA5C}" type="presParOf" srcId="{B5921677-1F26-4590-91C1-CF0830649266}" destId="{F2FE5BBE-39B0-4982-8FEE-546789755D79}" srcOrd="3" destOrd="0" presId="urn:microsoft.com/office/officeart/2018/2/layout/IconCircleList"/>
    <dgm:cxn modelId="{057D8749-0362-4A4C-ACE2-06E105C17E41}" type="presParOf" srcId="{35681631-E70E-464E-BF01-C6F13AEB444B}" destId="{6F3AE800-2A60-4CAA-A6BB-4645623E4AF7}" srcOrd="5" destOrd="0" presId="urn:microsoft.com/office/officeart/2018/2/layout/IconCircleList"/>
    <dgm:cxn modelId="{9A2BED52-6DF4-4BB4-818C-431DA2CD14C7}" type="presParOf" srcId="{35681631-E70E-464E-BF01-C6F13AEB444B}" destId="{A6441C2C-AC9C-4270-A129-359672580E48}" srcOrd="6" destOrd="0" presId="urn:microsoft.com/office/officeart/2018/2/layout/IconCircleList"/>
    <dgm:cxn modelId="{B6F16C13-750A-4421-A471-3A0E597F82CB}" type="presParOf" srcId="{A6441C2C-AC9C-4270-A129-359672580E48}" destId="{D657ECEC-8D9B-4EDD-B67A-FDBD78AB621B}" srcOrd="0" destOrd="0" presId="urn:microsoft.com/office/officeart/2018/2/layout/IconCircleList"/>
    <dgm:cxn modelId="{16B9990A-9884-4EFF-A786-4DC3A0893595}" type="presParOf" srcId="{A6441C2C-AC9C-4270-A129-359672580E48}" destId="{D74CE1A9-4952-4451-B456-66BD356726A7}" srcOrd="1" destOrd="0" presId="urn:microsoft.com/office/officeart/2018/2/layout/IconCircleList"/>
    <dgm:cxn modelId="{3B7D5DA0-E16B-4132-82A1-6519B4BF3101}" type="presParOf" srcId="{A6441C2C-AC9C-4270-A129-359672580E48}" destId="{CD0588A3-254F-4E42-8415-372C9A606890}" srcOrd="2" destOrd="0" presId="urn:microsoft.com/office/officeart/2018/2/layout/IconCircleList"/>
    <dgm:cxn modelId="{6D2954FC-9155-4EDE-A777-47ECAD9D8265}" type="presParOf" srcId="{A6441C2C-AC9C-4270-A129-359672580E48}" destId="{CFDE7AA6-FC84-4CBC-89FE-526FD841A9F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8274D-F3E8-457C-99B8-291A7A7B875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93AD53B-5BF1-4B74-AC0F-567945924297}">
      <dgm:prSet/>
      <dgm:spPr/>
      <dgm:t>
        <a:bodyPr/>
        <a:lstStyle/>
        <a:p>
          <a:r>
            <a:rPr lang="en-US"/>
            <a:t>The places with the most pharmacies are Fordham, High Bridge, Melrose and Mount Eden. But they have the disadvantage of not having an Doctor´s office, so there is not viable to build a home care there.</a:t>
          </a:r>
        </a:p>
      </dgm:t>
    </dgm:pt>
    <dgm:pt modelId="{6F64B15B-838B-485F-B634-53014121EBD3}" type="parTrans" cxnId="{B3BC99FE-C7CE-41FB-85EC-43CEDF8E1915}">
      <dgm:prSet/>
      <dgm:spPr/>
      <dgm:t>
        <a:bodyPr/>
        <a:lstStyle/>
        <a:p>
          <a:endParaRPr lang="en-US"/>
        </a:p>
      </dgm:t>
    </dgm:pt>
    <dgm:pt modelId="{1794563D-883D-4555-BC7A-96AC5713319E}" type="sibTrans" cxnId="{B3BC99FE-C7CE-41FB-85EC-43CEDF8E1915}">
      <dgm:prSet/>
      <dgm:spPr/>
      <dgm:t>
        <a:bodyPr/>
        <a:lstStyle/>
        <a:p>
          <a:endParaRPr lang="en-US"/>
        </a:p>
      </dgm:t>
    </dgm:pt>
    <dgm:pt modelId="{E18A4B57-B72A-4F56-86DF-8952B40FB263}">
      <dgm:prSet/>
      <dgm:spPr/>
      <dgm:t>
        <a:bodyPr/>
        <a:lstStyle/>
        <a:p>
          <a:r>
            <a:rPr lang="en-US"/>
            <a:t>Only one Neighborhood has a pharmacy and doctor´s office, one of each.</a:t>
          </a:r>
        </a:p>
      </dgm:t>
    </dgm:pt>
    <dgm:pt modelId="{B01EEDFF-7504-4BE5-8A2B-6B86D87589A1}" type="parTrans" cxnId="{F0E26AD4-ED4A-4A5A-9F88-5B7A29961C4B}">
      <dgm:prSet/>
      <dgm:spPr/>
      <dgm:t>
        <a:bodyPr/>
        <a:lstStyle/>
        <a:p>
          <a:endParaRPr lang="en-US"/>
        </a:p>
      </dgm:t>
    </dgm:pt>
    <dgm:pt modelId="{108D23EA-D566-4C9E-ACC4-EEE46F3689AB}" type="sibTrans" cxnId="{F0E26AD4-ED4A-4A5A-9F88-5B7A29961C4B}">
      <dgm:prSet/>
      <dgm:spPr/>
      <dgm:t>
        <a:bodyPr/>
        <a:lstStyle/>
        <a:p>
          <a:endParaRPr lang="en-US"/>
        </a:p>
      </dgm:t>
    </dgm:pt>
    <dgm:pt modelId="{4F8CD8CE-CB08-4968-A560-E7D05375FBFE}" type="pres">
      <dgm:prSet presAssocID="{9068274D-F3E8-457C-99B8-291A7A7B8754}" presName="root" presStyleCnt="0">
        <dgm:presLayoutVars>
          <dgm:dir/>
          <dgm:resizeHandles val="exact"/>
        </dgm:presLayoutVars>
      </dgm:prSet>
      <dgm:spPr/>
    </dgm:pt>
    <dgm:pt modelId="{710FEEC4-060D-421F-9536-0393832021D5}" type="pres">
      <dgm:prSet presAssocID="{C93AD53B-5BF1-4B74-AC0F-567945924297}" presName="compNode" presStyleCnt="0"/>
      <dgm:spPr/>
    </dgm:pt>
    <dgm:pt modelId="{3E2290CE-CDF0-4117-869D-D2FFADEE581A}" type="pres">
      <dgm:prSet presAssocID="{C93AD53B-5BF1-4B74-AC0F-5679459242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post"/>
        </a:ext>
      </dgm:extLst>
    </dgm:pt>
    <dgm:pt modelId="{0BF364B8-8CC5-4F1C-83E0-BDE103B3F3F6}" type="pres">
      <dgm:prSet presAssocID="{C93AD53B-5BF1-4B74-AC0F-567945924297}" presName="spaceRect" presStyleCnt="0"/>
      <dgm:spPr/>
    </dgm:pt>
    <dgm:pt modelId="{D3AF17EB-E076-4D4E-9CA3-77BCCF886D6A}" type="pres">
      <dgm:prSet presAssocID="{C93AD53B-5BF1-4B74-AC0F-567945924297}" presName="textRect" presStyleLbl="revTx" presStyleIdx="0" presStyleCnt="2">
        <dgm:presLayoutVars>
          <dgm:chMax val="1"/>
          <dgm:chPref val="1"/>
        </dgm:presLayoutVars>
      </dgm:prSet>
      <dgm:spPr/>
    </dgm:pt>
    <dgm:pt modelId="{4074570A-7425-4B84-9695-F83E295BDCC4}" type="pres">
      <dgm:prSet presAssocID="{1794563D-883D-4555-BC7A-96AC5713319E}" presName="sibTrans" presStyleCnt="0"/>
      <dgm:spPr/>
    </dgm:pt>
    <dgm:pt modelId="{50E49175-C1B4-4BD2-90CC-37DC65D08AA8}" type="pres">
      <dgm:prSet presAssocID="{E18A4B57-B72A-4F56-86DF-8952B40FB263}" presName="compNode" presStyleCnt="0"/>
      <dgm:spPr/>
    </dgm:pt>
    <dgm:pt modelId="{C2830456-283B-4994-A348-C344434F7F4E}" type="pres">
      <dgm:prSet presAssocID="{E18A4B57-B72A-4F56-86DF-8952B40FB2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24A05538-E671-4ACE-9AD0-7AD402A46A6E}" type="pres">
      <dgm:prSet presAssocID="{E18A4B57-B72A-4F56-86DF-8952B40FB263}" presName="spaceRect" presStyleCnt="0"/>
      <dgm:spPr/>
    </dgm:pt>
    <dgm:pt modelId="{E0167765-4004-482E-9F45-BE62FBC46E7A}" type="pres">
      <dgm:prSet presAssocID="{E18A4B57-B72A-4F56-86DF-8952B40FB263}" presName="textRect" presStyleLbl="revTx" presStyleIdx="1" presStyleCnt="2">
        <dgm:presLayoutVars>
          <dgm:chMax val="1"/>
          <dgm:chPref val="1"/>
        </dgm:presLayoutVars>
      </dgm:prSet>
      <dgm:spPr/>
    </dgm:pt>
  </dgm:ptLst>
  <dgm:cxnLst>
    <dgm:cxn modelId="{933C012F-7F83-44F2-9EC3-681232F9CE34}" type="presOf" srcId="{9068274D-F3E8-457C-99B8-291A7A7B8754}" destId="{4F8CD8CE-CB08-4968-A560-E7D05375FBFE}" srcOrd="0" destOrd="0" presId="urn:microsoft.com/office/officeart/2018/2/layout/IconLabelList"/>
    <dgm:cxn modelId="{9CC22666-129C-4153-8E79-6672A571704B}" type="presOf" srcId="{C93AD53B-5BF1-4B74-AC0F-567945924297}" destId="{D3AF17EB-E076-4D4E-9CA3-77BCCF886D6A}" srcOrd="0" destOrd="0" presId="urn:microsoft.com/office/officeart/2018/2/layout/IconLabelList"/>
    <dgm:cxn modelId="{1E3564BA-4EFF-4BA2-9A32-14BED8D6B1BA}" type="presOf" srcId="{E18A4B57-B72A-4F56-86DF-8952B40FB263}" destId="{E0167765-4004-482E-9F45-BE62FBC46E7A}" srcOrd="0" destOrd="0" presId="urn:microsoft.com/office/officeart/2018/2/layout/IconLabelList"/>
    <dgm:cxn modelId="{F0E26AD4-ED4A-4A5A-9F88-5B7A29961C4B}" srcId="{9068274D-F3E8-457C-99B8-291A7A7B8754}" destId="{E18A4B57-B72A-4F56-86DF-8952B40FB263}" srcOrd="1" destOrd="0" parTransId="{B01EEDFF-7504-4BE5-8A2B-6B86D87589A1}" sibTransId="{108D23EA-D566-4C9E-ACC4-EEE46F3689AB}"/>
    <dgm:cxn modelId="{B3BC99FE-C7CE-41FB-85EC-43CEDF8E1915}" srcId="{9068274D-F3E8-457C-99B8-291A7A7B8754}" destId="{C93AD53B-5BF1-4B74-AC0F-567945924297}" srcOrd="0" destOrd="0" parTransId="{6F64B15B-838B-485F-B634-53014121EBD3}" sibTransId="{1794563D-883D-4555-BC7A-96AC5713319E}"/>
    <dgm:cxn modelId="{58BDB958-EECD-43A7-998C-08E33D8A78E0}" type="presParOf" srcId="{4F8CD8CE-CB08-4968-A560-E7D05375FBFE}" destId="{710FEEC4-060D-421F-9536-0393832021D5}" srcOrd="0" destOrd="0" presId="urn:microsoft.com/office/officeart/2018/2/layout/IconLabelList"/>
    <dgm:cxn modelId="{FEBF2CEE-1B42-4F05-850B-7B47607DEE55}" type="presParOf" srcId="{710FEEC4-060D-421F-9536-0393832021D5}" destId="{3E2290CE-CDF0-4117-869D-D2FFADEE581A}" srcOrd="0" destOrd="0" presId="urn:microsoft.com/office/officeart/2018/2/layout/IconLabelList"/>
    <dgm:cxn modelId="{7402A7BA-135A-4DF9-9A18-AAE46C34FE38}" type="presParOf" srcId="{710FEEC4-060D-421F-9536-0393832021D5}" destId="{0BF364B8-8CC5-4F1C-83E0-BDE103B3F3F6}" srcOrd="1" destOrd="0" presId="urn:microsoft.com/office/officeart/2018/2/layout/IconLabelList"/>
    <dgm:cxn modelId="{89F98AEE-5CAC-479B-979E-1B8D42DE091E}" type="presParOf" srcId="{710FEEC4-060D-421F-9536-0393832021D5}" destId="{D3AF17EB-E076-4D4E-9CA3-77BCCF886D6A}" srcOrd="2" destOrd="0" presId="urn:microsoft.com/office/officeart/2018/2/layout/IconLabelList"/>
    <dgm:cxn modelId="{4BB22E73-C795-4BB4-A8B1-468961B41498}" type="presParOf" srcId="{4F8CD8CE-CB08-4968-A560-E7D05375FBFE}" destId="{4074570A-7425-4B84-9695-F83E295BDCC4}" srcOrd="1" destOrd="0" presId="urn:microsoft.com/office/officeart/2018/2/layout/IconLabelList"/>
    <dgm:cxn modelId="{09BF3BB8-B7EA-4368-B6F7-58467C476CD9}" type="presParOf" srcId="{4F8CD8CE-CB08-4968-A560-E7D05375FBFE}" destId="{50E49175-C1B4-4BD2-90CC-37DC65D08AA8}" srcOrd="2" destOrd="0" presId="urn:microsoft.com/office/officeart/2018/2/layout/IconLabelList"/>
    <dgm:cxn modelId="{FD1CBC6E-E0CE-4911-9749-1D5902675A1B}" type="presParOf" srcId="{50E49175-C1B4-4BD2-90CC-37DC65D08AA8}" destId="{C2830456-283B-4994-A348-C344434F7F4E}" srcOrd="0" destOrd="0" presId="urn:microsoft.com/office/officeart/2018/2/layout/IconLabelList"/>
    <dgm:cxn modelId="{AECE4541-1E78-41CB-942D-E7844CC6192A}" type="presParOf" srcId="{50E49175-C1B4-4BD2-90CC-37DC65D08AA8}" destId="{24A05538-E671-4ACE-9AD0-7AD402A46A6E}" srcOrd="1" destOrd="0" presId="urn:microsoft.com/office/officeart/2018/2/layout/IconLabelList"/>
    <dgm:cxn modelId="{AD281A7A-727B-4E61-9243-E9A2000F2C9E}" type="presParOf" srcId="{50E49175-C1B4-4BD2-90CC-37DC65D08AA8}" destId="{E0167765-4004-482E-9F45-BE62FBC46E7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3A2F1-75BA-490A-9303-DBFD3A60359D}">
      <dsp:nvSpPr>
        <dsp:cNvPr id="0" name=""/>
        <dsp:cNvSpPr/>
      </dsp:nvSpPr>
      <dsp:spPr>
        <a:xfrm>
          <a:off x="57315" y="230376"/>
          <a:ext cx="1255904" cy="125590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387B9-EAC2-4777-BA70-BA71E4FAD9CD}">
      <dsp:nvSpPr>
        <dsp:cNvPr id="0" name=""/>
        <dsp:cNvSpPr/>
      </dsp:nvSpPr>
      <dsp:spPr>
        <a:xfrm>
          <a:off x="321055" y="494116"/>
          <a:ext cx="728424" cy="728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9D5F4EE-8955-4C12-961C-FC3997DB1043}">
      <dsp:nvSpPr>
        <dsp:cNvPr id="0" name=""/>
        <dsp:cNvSpPr/>
      </dsp:nvSpPr>
      <dsp:spPr>
        <a:xfrm>
          <a:off x="1582343" y="230376"/>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In this project we will detect the neighboors with most pharmacies, and most doctor's office in the area.</a:t>
          </a:r>
          <a:endParaRPr lang="en-US" sz="1600" kern="1200"/>
        </a:p>
      </dsp:txBody>
      <dsp:txXfrm>
        <a:off x="1582343" y="230376"/>
        <a:ext cx="2960347" cy="1255904"/>
      </dsp:txXfrm>
    </dsp:sp>
    <dsp:sp modelId="{8E7F248B-F8D4-426B-A283-E2E711403F3C}">
      <dsp:nvSpPr>
        <dsp:cNvPr id="0" name=""/>
        <dsp:cNvSpPr/>
      </dsp:nvSpPr>
      <dsp:spPr>
        <a:xfrm>
          <a:off x="5058509" y="230376"/>
          <a:ext cx="1255904" cy="125590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B8DEB5-0D8F-4BA9-9AA9-C65FC6685361}">
      <dsp:nvSpPr>
        <dsp:cNvPr id="0" name=""/>
        <dsp:cNvSpPr/>
      </dsp:nvSpPr>
      <dsp:spPr>
        <a:xfrm>
          <a:off x="5322249" y="494116"/>
          <a:ext cx="728424" cy="728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C7F1BB9-5345-423E-A722-764CD66A59FC}">
      <dsp:nvSpPr>
        <dsp:cNvPr id="0" name=""/>
        <dsp:cNvSpPr/>
      </dsp:nvSpPr>
      <dsp:spPr>
        <a:xfrm>
          <a:off x="6583536" y="230376"/>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In first step, we classified each venue per category, and then, group rows by neighborhood and by taking the mean of the frequency of occurrence of each category of interest.</a:t>
          </a:r>
          <a:endParaRPr lang="en-US" sz="1600" kern="1200"/>
        </a:p>
      </dsp:txBody>
      <dsp:txXfrm>
        <a:off x="6583536" y="230376"/>
        <a:ext cx="2960347" cy="1255904"/>
      </dsp:txXfrm>
    </dsp:sp>
    <dsp:sp modelId="{C7A05FD8-42FC-4B9B-A515-6085A20903B2}">
      <dsp:nvSpPr>
        <dsp:cNvPr id="0" name=""/>
        <dsp:cNvSpPr/>
      </dsp:nvSpPr>
      <dsp:spPr>
        <a:xfrm>
          <a:off x="57315" y="2095119"/>
          <a:ext cx="1255904" cy="125590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62855-F994-4206-80E0-8FEAC4912865}">
      <dsp:nvSpPr>
        <dsp:cNvPr id="0" name=""/>
        <dsp:cNvSpPr/>
      </dsp:nvSpPr>
      <dsp:spPr>
        <a:xfrm>
          <a:off x="321055" y="2358859"/>
          <a:ext cx="728424" cy="7284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2FE5BBE-39B0-4982-8FEE-546789755D79}">
      <dsp:nvSpPr>
        <dsp:cNvPr id="0" name=""/>
        <dsp:cNvSpPr/>
      </dsp:nvSpPr>
      <dsp:spPr>
        <a:xfrm>
          <a:off x="1582343" y="2095119"/>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We sort then by frecuency, and get the neighboors with most pharmacies and doctor´s office.</a:t>
          </a:r>
          <a:endParaRPr lang="en-US" sz="1600" kern="1200"/>
        </a:p>
      </dsp:txBody>
      <dsp:txXfrm>
        <a:off x="1582343" y="2095119"/>
        <a:ext cx="2960347" cy="1255904"/>
      </dsp:txXfrm>
    </dsp:sp>
    <dsp:sp modelId="{D657ECEC-8D9B-4EDD-B67A-FDBD78AB621B}">
      <dsp:nvSpPr>
        <dsp:cNvPr id="0" name=""/>
        <dsp:cNvSpPr/>
      </dsp:nvSpPr>
      <dsp:spPr>
        <a:xfrm>
          <a:off x="5058509" y="2095119"/>
          <a:ext cx="1255904" cy="125590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CE1A9-4952-4451-B456-66BD356726A7}">
      <dsp:nvSpPr>
        <dsp:cNvPr id="0" name=""/>
        <dsp:cNvSpPr/>
      </dsp:nvSpPr>
      <dsp:spPr>
        <a:xfrm>
          <a:off x="5322249" y="2358859"/>
          <a:ext cx="728424" cy="7284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FDE7AA6-FC84-4CBC-89FE-526FD841A9FA}">
      <dsp:nvSpPr>
        <dsp:cNvPr id="0" name=""/>
        <dsp:cNvSpPr/>
      </dsp:nvSpPr>
      <dsp:spPr>
        <a:xfrm>
          <a:off x="6583536" y="2095119"/>
          <a:ext cx="2960347" cy="1255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baseline="0"/>
            <a:t>If have to borrow if a neighborhood doesn´t have a doctor´s office.</a:t>
          </a:r>
          <a:endParaRPr lang="en-US" sz="1600" kern="1200"/>
        </a:p>
      </dsp:txBody>
      <dsp:txXfrm>
        <a:off x="6583536" y="2095119"/>
        <a:ext cx="2960347" cy="1255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2290CE-CDF0-4117-869D-D2FFADEE581A}">
      <dsp:nvSpPr>
        <dsp:cNvPr id="0" name=""/>
        <dsp:cNvSpPr/>
      </dsp:nvSpPr>
      <dsp:spPr>
        <a:xfrm>
          <a:off x="1290599" y="22346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3AF17EB-E076-4D4E-9CA3-77BCCF886D6A}">
      <dsp:nvSpPr>
        <dsp:cNvPr id="0" name=""/>
        <dsp:cNvSpPr/>
      </dsp:nvSpPr>
      <dsp:spPr>
        <a:xfrm>
          <a:off x="102599" y="263793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The places with the most pharmacies are Fordham, High Bridge, Melrose and Mount Eden. But they have the disadvantage of not having an Doctor´s office, so there is not viable to build a home care there.</a:t>
          </a:r>
        </a:p>
      </dsp:txBody>
      <dsp:txXfrm>
        <a:off x="102599" y="2637939"/>
        <a:ext cx="4320000" cy="720000"/>
      </dsp:txXfrm>
    </dsp:sp>
    <dsp:sp modelId="{C2830456-283B-4994-A348-C344434F7F4E}">
      <dsp:nvSpPr>
        <dsp:cNvPr id="0" name=""/>
        <dsp:cNvSpPr/>
      </dsp:nvSpPr>
      <dsp:spPr>
        <a:xfrm>
          <a:off x="6366600" y="22346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0167765-4004-482E-9F45-BE62FBC46E7A}">
      <dsp:nvSpPr>
        <dsp:cNvPr id="0" name=""/>
        <dsp:cNvSpPr/>
      </dsp:nvSpPr>
      <dsp:spPr>
        <a:xfrm>
          <a:off x="5178600" y="263793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Only one Neighborhood has a pharmacy and doctor´s office, one of each.</a:t>
          </a:r>
        </a:p>
      </dsp:txBody>
      <dsp:txXfrm>
        <a:off x="5178600" y="263793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versity.org/wiki/Low_Vision_Rehabilitation/Optical_management_of_low_vision"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commons.wikimedia.org/wiki/File:Pelham_Bay_Park_sign.jpg"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D563E-140F-2549-8F12-B44C55F40DC7}"/>
              </a:ext>
            </a:extLst>
          </p:cNvPr>
          <p:cNvSpPr>
            <a:spLocks noGrp="1"/>
          </p:cNvSpPr>
          <p:nvPr>
            <p:ph type="ctrTitle"/>
          </p:nvPr>
        </p:nvSpPr>
        <p:spPr>
          <a:xfrm>
            <a:off x="1915385" y="4424078"/>
            <a:ext cx="8361229" cy="2098226"/>
          </a:xfrm>
        </p:spPr>
        <p:txBody>
          <a:bodyPr/>
          <a:lstStyle/>
          <a:p>
            <a:r>
              <a:rPr lang="en-US" dirty="0"/>
              <a:t>Where is the best place for a Home Care Shop in Bronx?</a:t>
            </a:r>
            <a:br>
              <a:rPr lang="es-CR" dirty="0"/>
            </a:br>
            <a:endParaRPr lang="es-CR" dirty="0"/>
          </a:p>
        </p:txBody>
      </p:sp>
    </p:spTree>
    <p:extLst>
      <p:ext uri="{BB962C8B-B14F-4D97-AF65-F5344CB8AC3E}">
        <p14:creationId xmlns:p14="http://schemas.microsoft.com/office/powerpoint/2010/main" val="72839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CBEC9AA-2A35-DC41-B3EB-13086E012F8C}"/>
              </a:ext>
            </a:extLst>
          </p:cNvPr>
          <p:cNvSpPr>
            <a:spLocks noGrp="1"/>
          </p:cNvSpPr>
          <p:nvPr>
            <p:ph type="title"/>
          </p:nvPr>
        </p:nvSpPr>
        <p:spPr>
          <a:xfrm>
            <a:off x="8471424" y="1110882"/>
            <a:ext cx="3053039" cy="1060817"/>
          </a:xfrm>
        </p:spPr>
        <p:txBody>
          <a:bodyPr anchor="b">
            <a:normAutofit/>
          </a:bodyPr>
          <a:lstStyle/>
          <a:p>
            <a:r>
              <a:rPr lang="es-CR" sz="2400"/>
              <a:t>Introduction/Business Problem</a:t>
            </a:r>
          </a:p>
        </p:txBody>
      </p:sp>
      <p:sp>
        <p:nvSpPr>
          <p:cNvPr id="3" name="Marcador de contenido 2">
            <a:extLst>
              <a:ext uri="{FF2B5EF4-FFF2-40B4-BE49-F238E27FC236}">
                <a16:creationId xmlns:a16="http://schemas.microsoft.com/office/drawing/2014/main" id="{6F4C6012-5A4F-1F48-8CF6-9EC7A747A8DF}"/>
              </a:ext>
            </a:extLst>
          </p:cNvPr>
          <p:cNvSpPr>
            <a:spLocks noGrp="1"/>
          </p:cNvSpPr>
          <p:nvPr>
            <p:ph idx="1"/>
          </p:nvPr>
        </p:nvSpPr>
        <p:spPr>
          <a:xfrm>
            <a:off x="8471423" y="2286000"/>
            <a:ext cx="3053039" cy="3931920"/>
          </a:xfrm>
        </p:spPr>
        <p:txBody>
          <a:bodyPr>
            <a:normAutofit/>
          </a:bodyPr>
          <a:lstStyle/>
          <a:p>
            <a:r>
              <a:rPr lang="en-US" sz="1600"/>
              <a:t>The older adult population is growing every day. For that reason, we want to know the best place at Bronx to build a nursing home. To do this, we will use information from the neighborhoods. We need to find the best neighborhood for build the nursing home. We need one with the most amount of pharmacies and doctor´s offices, because the elderly need a quick attentions if the get sick.</a:t>
            </a:r>
          </a:p>
          <a:p>
            <a:pPr marL="0" indent="0">
              <a:buNone/>
            </a:pPr>
            <a:endParaRPr lang="es-CR" sz="1600"/>
          </a:p>
        </p:txBody>
      </p:sp>
      <p:sp>
        <p:nvSpPr>
          <p:cNvPr id="1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nvGrpSpPr>
          <p:cNvPr id="8" name="Grupo 7">
            <a:extLst>
              <a:ext uri="{FF2B5EF4-FFF2-40B4-BE49-F238E27FC236}">
                <a16:creationId xmlns:a16="http://schemas.microsoft.com/office/drawing/2014/main" id="{FAFB966F-02D2-9A42-A729-4F95BC0C847E}"/>
              </a:ext>
            </a:extLst>
          </p:cNvPr>
          <p:cNvGrpSpPr/>
          <p:nvPr/>
        </p:nvGrpSpPr>
        <p:grpSpPr>
          <a:xfrm>
            <a:off x="634275" y="1045861"/>
            <a:ext cx="6900380" cy="4766278"/>
            <a:chOff x="0" y="0"/>
            <a:chExt cx="4623163" cy="3215026"/>
          </a:xfrm>
        </p:grpSpPr>
        <p:pic>
          <p:nvPicPr>
            <p:cNvPr id="9" name="Imagen 8" descr="Low Vision Rehabilitation/Optical management of low vision ...">
              <a:extLst>
                <a:ext uri="{FF2B5EF4-FFF2-40B4-BE49-F238E27FC236}">
                  <a16:creationId xmlns:a16="http://schemas.microsoft.com/office/drawing/2014/main" id="{58B7B04C-281D-3B43-8FD5-F7C287D2F8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3" y="0"/>
              <a:ext cx="4622800" cy="2984500"/>
            </a:xfrm>
            <a:prstGeom prst="rect">
              <a:avLst/>
            </a:prstGeom>
          </p:spPr>
        </p:pic>
        <p:sp>
          <p:nvSpPr>
            <p:cNvPr id="10" name="Cuadro de texto 2">
              <a:extLst>
                <a:ext uri="{FF2B5EF4-FFF2-40B4-BE49-F238E27FC236}">
                  <a16:creationId xmlns:a16="http://schemas.microsoft.com/office/drawing/2014/main" id="{2EC5380C-74DC-EC4B-925A-9BD47747480E}"/>
                </a:ext>
              </a:extLst>
            </p:cNvPr>
            <p:cNvSpPr txBox="1"/>
            <p:nvPr/>
          </p:nvSpPr>
          <p:spPr>
            <a:xfrm>
              <a:off x="0" y="2983886"/>
              <a:ext cx="4622165" cy="231140"/>
            </a:xfrm>
            <a:prstGeom prst="rect">
              <a:avLst/>
            </a:prstGeom>
            <a:solidFill>
              <a:prstClr val="white"/>
            </a:solidFill>
            <a:ln>
              <a:noFill/>
            </a:ln>
          </p:spPr>
          <p:txBody>
            <a:bodyPr rot="0" spcFirstLastPara="0"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s-ES_tradnl" sz="16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Esta foto</a:t>
              </a:r>
              <a:r>
                <a:rPr lang="es-ES_tradnl" sz="1600">
                  <a:effectLst/>
                  <a:latin typeface="Calibri" panose="020F0502020204030204" pitchFamily="34" charset="0"/>
                  <a:ea typeface="Calibri" panose="020F0502020204030204" pitchFamily="34" charset="0"/>
                  <a:cs typeface="Times New Roman" panose="02020603050405020304" pitchFamily="18" charset="0"/>
                </a:rPr>
                <a:t> de Autor desconocido está bajo licencia </a:t>
              </a:r>
              <a:r>
                <a:rPr lang="es-ES_tradnl" sz="16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CC BY-SA</a:t>
              </a:r>
              <a:endParaRPr lang="es-CR" sz="16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3560076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C8E0314-791C-CC46-899E-00407E5A7639}"/>
              </a:ext>
            </a:extLst>
          </p:cNvPr>
          <p:cNvSpPr>
            <a:spLocks noGrp="1"/>
          </p:cNvSpPr>
          <p:nvPr>
            <p:ph type="title"/>
          </p:nvPr>
        </p:nvSpPr>
        <p:spPr>
          <a:xfrm>
            <a:off x="5100824" y="685800"/>
            <a:ext cx="6176776" cy="1485900"/>
          </a:xfrm>
        </p:spPr>
        <p:txBody>
          <a:bodyPr>
            <a:normAutofit/>
          </a:bodyPr>
          <a:lstStyle/>
          <a:p>
            <a:r>
              <a:rPr lang="es-CR"/>
              <a:t>Data</a:t>
            </a:r>
            <a:endParaRPr lang="es-CR" dirty="0"/>
          </a:p>
        </p:txBody>
      </p:sp>
      <p:pic>
        <p:nvPicPr>
          <p:cNvPr id="4" name="Imagen 3" descr="Imagen que contiene texto, mapa&#10;&#10;Descripción generada automáticamente">
            <a:extLst>
              <a:ext uri="{FF2B5EF4-FFF2-40B4-BE49-F238E27FC236}">
                <a16:creationId xmlns:a16="http://schemas.microsoft.com/office/drawing/2014/main" id="{D88D99D8-1DBF-8847-AB05-FEECCB91333E}"/>
              </a:ext>
            </a:extLst>
          </p:cNvPr>
          <p:cNvPicPr/>
          <p:nvPr/>
        </p:nvPicPr>
        <p:blipFill rotWithShape="1">
          <a:blip r:embed="rId2"/>
          <a:srcRect l="32485" r="29251"/>
          <a:stretch/>
        </p:blipFill>
        <p:spPr>
          <a:xfrm>
            <a:off x="-1" y="10"/>
            <a:ext cx="4373546" cy="6857990"/>
          </a:xfrm>
          <a:prstGeom prst="rect">
            <a:avLst/>
          </a:prstGeom>
        </p:spPr>
      </p:pic>
      <p:sp>
        <p:nvSpPr>
          <p:cNvPr id="14" name="Rectangle 10">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A574E553-367C-204E-8ECB-4A70EC7BD595}"/>
              </a:ext>
            </a:extLst>
          </p:cNvPr>
          <p:cNvSpPr>
            <a:spLocks noGrp="1"/>
          </p:cNvSpPr>
          <p:nvPr>
            <p:ph idx="1"/>
          </p:nvPr>
        </p:nvSpPr>
        <p:spPr>
          <a:xfrm>
            <a:off x="5100824" y="2286000"/>
            <a:ext cx="6176776" cy="3581400"/>
          </a:xfrm>
        </p:spPr>
        <p:txBody>
          <a:bodyPr>
            <a:normAutofit/>
          </a:bodyPr>
          <a:lstStyle/>
          <a:p>
            <a:pPr marL="0" indent="0">
              <a:buNone/>
            </a:pPr>
            <a:r>
              <a:rPr lang="en-US" sz="1700"/>
              <a:t>Based on definition of our problem, factors that will influence our </a:t>
            </a:r>
            <a:r>
              <a:rPr lang="en-US" sz="1700" err="1"/>
              <a:t>decission</a:t>
            </a:r>
            <a:r>
              <a:rPr lang="en-US" sz="1700"/>
              <a:t> are:</a:t>
            </a:r>
            <a:endParaRPr lang="es-CR" sz="1700"/>
          </a:p>
          <a:p>
            <a:pPr lvl="0"/>
            <a:r>
              <a:rPr lang="en-US" sz="1700"/>
              <a:t>number of doctor´s office in the neighborhood </a:t>
            </a:r>
            <a:endParaRPr lang="es-CR" sz="1700"/>
          </a:p>
          <a:p>
            <a:pPr lvl="0"/>
            <a:r>
              <a:rPr lang="en-US" sz="1700"/>
              <a:t>number of pharmacies </a:t>
            </a:r>
            <a:endParaRPr lang="es-CR" sz="1700"/>
          </a:p>
          <a:p>
            <a:pPr marL="0" indent="0">
              <a:buNone/>
            </a:pPr>
            <a:r>
              <a:rPr lang="en-US" sz="1700"/>
              <a:t>Following data sources will be needed to extract/generate the required information:</a:t>
            </a:r>
            <a:endParaRPr lang="es-CR" sz="1700"/>
          </a:p>
          <a:p>
            <a:pPr lvl="0"/>
            <a:r>
              <a:rPr lang="en-US" sz="1700"/>
              <a:t>The dataset of </a:t>
            </a:r>
            <a:r>
              <a:rPr lang="en-US" sz="1700" err="1"/>
              <a:t>neighboors</a:t>
            </a:r>
            <a:r>
              <a:rPr lang="en-US" sz="1700"/>
              <a:t> that exist for free on the web: https://</a:t>
            </a:r>
            <a:r>
              <a:rPr lang="en-US" sz="1700" err="1"/>
              <a:t>geo.nyu.edu</a:t>
            </a:r>
            <a:r>
              <a:rPr lang="en-US" sz="1700"/>
              <a:t>/catalog/nyu_2451_34572 </a:t>
            </a:r>
            <a:endParaRPr lang="es-CR" sz="1700"/>
          </a:p>
          <a:p>
            <a:pPr lvl="0"/>
            <a:r>
              <a:rPr lang="en-US" sz="1700" err="1"/>
              <a:t>FourSquare</a:t>
            </a:r>
            <a:r>
              <a:rPr lang="en-US" sz="1700"/>
              <a:t> API to get the pharmacies and Doctor´s Office of each </a:t>
            </a:r>
            <a:r>
              <a:rPr lang="en-US" sz="1700" err="1"/>
              <a:t>neigborhood</a:t>
            </a:r>
            <a:r>
              <a:rPr lang="en-US" sz="1700"/>
              <a:t>.</a:t>
            </a:r>
            <a:endParaRPr lang="es-CR" sz="1700"/>
          </a:p>
          <a:p>
            <a:endParaRPr lang="es-CR" sz="1700"/>
          </a:p>
        </p:txBody>
      </p:sp>
    </p:spTree>
    <p:extLst>
      <p:ext uri="{BB962C8B-B14F-4D97-AF65-F5344CB8AC3E}">
        <p14:creationId xmlns:p14="http://schemas.microsoft.com/office/powerpoint/2010/main" val="10393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014C4-F19C-9741-88CF-9B77D24CBCF8}"/>
              </a:ext>
            </a:extLst>
          </p:cNvPr>
          <p:cNvSpPr>
            <a:spLocks noGrp="1"/>
          </p:cNvSpPr>
          <p:nvPr>
            <p:ph type="title"/>
          </p:nvPr>
        </p:nvSpPr>
        <p:spPr>
          <a:xfrm>
            <a:off x="1371600" y="685800"/>
            <a:ext cx="9601200" cy="1485900"/>
          </a:xfrm>
        </p:spPr>
        <p:txBody>
          <a:bodyPr>
            <a:normAutofit/>
          </a:bodyPr>
          <a:lstStyle/>
          <a:p>
            <a:r>
              <a:rPr lang="en-US" b="1" dirty="0"/>
              <a:t>Methodology </a:t>
            </a:r>
            <a:endParaRPr lang="es-CR" dirty="0"/>
          </a:p>
        </p:txBody>
      </p:sp>
      <p:graphicFrame>
        <p:nvGraphicFramePr>
          <p:cNvPr id="5" name="Marcador de contenido 2">
            <a:extLst>
              <a:ext uri="{FF2B5EF4-FFF2-40B4-BE49-F238E27FC236}">
                <a16:creationId xmlns:a16="http://schemas.microsoft.com/office/drawing/2014/main" id="{6228A044-166B-46FA-9A2D-8CD03F44A028}"/>
              </a:ext>
            </a:extLst>
          </p:cNvPr>
          <p:cNvGraphicFramePr>
            <a:graphicFrameLocks noGrp="1"/>
          </p:cNvGraphicFramePr>
          <p:nvPr>
            <p:ph idx="1"/>
            <p:extLst>
              <p:ext uri="{D42A27DB-BD31-4B8C-83A1-F6EECF244321}">
                <p14:modId xmlns:p14="http://schemas.microsoft.com/office/powerpoint/2010/main" val="2916249288"/>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31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C2AD6-3CDD-8C4D-8815-BF3343CDC9A6}"/>
              </a:ext>
            </a:extLst>
          </p:cNvPr>
          <p:cNvSpPr>
            <a:spLocks noGrp="1"/>
          </p:cNvSpPr>
          <p:nvPr>
            <p:ph type="title"/>
          </p:nvPr>
        </p:nvSpPr>
        <p:spPr/>
        <p:txBody>
          <a:bodyPr/>
          <a:lstStyle/>
          <a:p>
            <a:r>
              <a:rPr lang="en-US" b="1" dirty="0"/>
              <a:t>Analysis</a:t>
            </a:r>
            <a:endParaRPr lang="es-CR" dirty="0"/>
          </a:p>
        </p:txBody>
      </p:sp>
      <p:sp>
        <p:nvSpPr>
          <p:cNvPr id="3" name="Marcador de contenido 2">
            <a:extLst>
              <a:ext uri="{FF2B5EF4-FFF2-40B4-BE49-F238E27FC236}">
                <a16:creationId xmlns:a16="http://schemas.microsoft.com/office/drawing/2014/main" id="{F8B9B1BC-463A-4249-8F13-75743B9B5F1D}"/>
              </a:ext>
            </a:extLst>
          </p:cNvPr>
          <p:cNvSpPr>
            <a:spLocks noGrp="1"/>
          </p:cNvSpPr>
          <p:nvPr>
            <p:ph idx="1"/>
          </p:nvPr>
        </p:nvSpPr>
        <p:spPr/>
        <p:txBody>
          <a:bodyPr/>
          <a:lstStyle/>
          <a:p>
            <a:r>
              <a:rPr lang="en-US" dirty="0"/>
              <a:t>First, we classified each venue</a:t>
            </a:r>
            <a:endParaRPr lang="es-CR" dirty="0"/>
          </a:p>
          <a:p>
            <a:endParaRPr lang="es-CR" dirty="0"/>
          </a:p>
        </p:txBody>
      </p:sp>
      <p:pic>
        <p:nvPicPr>
          <p:cNvPr id="4" name="Imagen 3" descr="Imagen que contiene pantalla&#10;&#10;Descripción generada automáticamente">
            <a:extLst>
              <a:ext uri="{FF2B5EF4-FFF2-40B4-BE49-F238E27FC236}">
                <a16:creationId xmlns:a16="http://schemas.microsoft.com/office/drawing/2014/main" id="{3FB12C80-BEFD-7A47-B890-4159A1862D76}"/>
              </a:ext>
            </a:extLst>
          </p:cNvPr>
          <p:cNvPicPr/>
          <p:nvPr/>
        </p:nvPicPr>
        <p:blipFill>
          <a:blip r:embed="rId2"/>
          <a:stretch>
            <a:fillRect/>
          </a:stretch>
        </p:blipFill>
        <p:spPr>
          <a:xfrm>
            <a:off x="0" y="2982050"/>
            <a:ext cx="13643701" cy="2780121"/>
          </a:xfrm>
          <a:prstGeom prst="rect">
            <a:avLst/>
          </a:prstGeom>
        </p:spPr>
      </p:pic>
    </p:spTree>
    <p:extLst>
      <p:ext uri="{BB962C8B-B14F-4D97-AF65-F5344CB8AC3E}">
        <p14:creationId xmlns:p14="http://schemas.microsoft.com/office/powerpoint/2010/main" val="112284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59129-41B0-3042-A574-CFA0D2B0B99C}"/>
              </a:ext>
            </a:extLst>
          </p:cNvPr>
          <p:cNvSpPr>
            <a:spLocks noGrp="1"/>
          </p:cNvSpPr>
          <p:nvPr>
            <p:ph type="title"/>
          </p:nvPr>
        </p:nvSpPr>
        <p:spPr/>
        <p:txBody>
          <a:bodyPr/>
          <a:lstStyle/>
          <a:p>
            <a:endParaRPr lang="es-CR"/>
          </a:p>
        </p:txBody>
      </p:sp>
      <p:sp>
        <p:nvSpPr>
          <p:cNvPr id="3" name="Marcador de contenido 2">
            <a:extLst>
              <a:ext uri="{FF2B5EF4-FFF2-40B4-BE49-F238E27FC236}">
                <a16:creationId xmlns:a16="http://schemas.microsoft.com/office/drawing/2014/main" id="{2666448E-E25B-364E-906A-14A31B314396}"/>
              </a:ext>
            </a:extLst>
          </p:cNvPr>
          <p:cNvSpPr>
            <a:spLocks noGrp="1"/>
          </p:cNvSpPr>
          <p:nvPr>
            <p:ph idx="1"/>
          </p:nvPr>
        </p:nvSpPr>
        <p:spPr/>
        <p:txBody>
          <a:bodyPr/>
          <a:lstStyle/>
          <a:p>
            <a:r>
              <a:rPr lang="en-US" dirty="0"/>
              <a:t>Then, we get the values we need, and sort them</a:t>
            </a:r>
            <a:endParaRPr lang="es-CR" dirty="0"/>
          </a:p>
          <a:p>
            <a:pPr marL="0" indent="0">
              <a:buNone/>
            </a:pPr>
            <a:endParaRPr lang="es-CR" dirty="0"/>
          </a:p>
        </p:txBody>
      </p:sp>
      <p:pic>
        <p:nvPicPr>
          <p:cNvPr id="4" name="Imagen 3" descr="Captura de pantalla de un celular con letras&#10;&#10;Descripción generada automáticamente">
            <a:extLst>
              <a:ext uri="{FF2B5EF4-FFF2-40B4-BE49-F238E27FC236}">
                <a16:creationId xmlns:a16="http://schemas.microsoft.com/office/drawing/2014/main" id="{D184847E-A0B6-FA4B-A4D0-B99D859F99D9}"/>
              </a:ext>
            </a:extLst>
          </p:cNvPr>
          <p:cNvPicPr/>
          <p:nvPr/>
        </p:nvPicPr>
        <p:blipFill>
          <a:blip r:embed="rId2"/>
          <a:stretch>
            <a:fillRect/>
          </a:stretch>
        </p:blipFill>
        <p:spPr>
          <a:xfrm>
            <a:off x="4241800" y="3429000"/>
            <a:ext cx="3860800" cy="2565400"/>
          </a:xfrm>
          <a:prstGeom prst="rect">
            <a:avLst/>
          </a:prstGeom>
        </p:spPr>
      </p:pic>
    </p:spTree>
    <p:extLst>
      <p:ext uri="{BB962C8B-B14F-4D97-AF65-F5344CB8AC3E}">
        <p14:creationId xmlns:p14="http://schemas.microsoft.com/office/powerpoint/2010/main" val="384718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4A41B-6472-C64C-969F-601C87100EC0}"/>
              </a:ext>
            </a:extLst>
          </p:cNvPr>
          <p:cNvSpPr>
            <a:spLocks noGrp="1"/>
          </p:cNvSpPr>
          <p:nvPr>
            <p:ph type="title"/>
          </p:nvPr>
        </p:nvSpPr>
        <p:spPr/>
        <p:txBody>
          <a:bodyPr/>
          <a:lstStyle/>
          <a:p>
            <a:endParaRPr lang="es-CR"/>
          </a:p>
        </p:txBody>
      </p:sp>
      <p:sp>
        <p:nvSpPr>
          <p:cNvPr id="3" name="Marcador de contenido 2">
            <a:extLst>
              <a:ext uri="{FF2B5EF4-FFF2-40B4-BE49-F238E27FC236}">
                <a16:creationId xmlns:a16="http://schemas.microsoft.com/office/drawing/2014/main" id="{B675FEC1-8ACC-3A4E-9E84-C18096E6E45B}"/>
              </a:ext>
            </a:extLst>
          </p:cNvPr>
          <p:cNvSpPr>
            <a:spLocks noGrp="1"/>
          </p:cNvSpPr>
          <p:nvPr>
            <p:ph idx="1"/>
          </p:nvPr>
        </p:nvSpPr>
        <p:spPr/>
        <p:txBody>
          <a:bodyPr/>
          <a:lstStyle/>
          <a:p>
            <a:r>
              <a:rPr lang="en-US" dirty="0"/>
              <a:t>The first neighborhoods don't have doctor's office, so we drop them</a:t>
            </a:r>
            <a:endParaRPr lang="es-CR" dirty="0"/>
          </a:p>
        </p:txBody>
      </p:sp>
      <p:pic>
        <p:nvPicPr>
          <p:cNvPr id="4" name="Imagen 3">
            <a:extLst>
              <a:ext uri="{FF2B5EF4-FFF2-40B4-BE49-F238E27FC236}">
                <a16:creationId xmlns:a16="http://schemas.microsoft.com/office/drawing/2014/main" id="{D69A0BC0-5D91-0644-AF34-E1ECE8C604ED}"/>
              </a:ext>
            </a:extLst>
          </p:cNvPr>
          <p:cNvPicPr/>
          <p:nvPr/>
        </p:nvPicPr>
        <p:blipFill>
          <a:blip r:embed="rId2"/>
          <a:stretch>
            <a:fillRect/>
          </a:stretch>
        </p:blipFill>
        <p:spPr>
          <a:xfrm>
            <a:off x="4165600" y="2825750"/>
            <a:ext cx="3860800" cy="1206500"/>
          </a:xfrm>
          <a:prstGeom prst="rect">
            <a:avLst/>
          </a:prstGeom>
        </p:spPr>
      </p:pic>
    </p:spTree>
    <p:extLst>
      <p:ext uri="{BB962C8B-B14F-4D97-AF65-F5344CB8AC3E}">
        <p14:creationId xmlns:p14="http://schemas.microsoft.com/office/powerpoint/2010/main" val="217527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E313-113F-CB48-A4FC-E8233C5033BD}"/>
              </a:ext>
            </a:extLst>
          </p:cNvPr>
          <p:cNvSpPr>
            <a:spLocks noGrp="1"/>
          </p:cNvSpPr>
          <p:nvPr>
            <p:ph type="title"/>
          </p:nvPr>
        </p:nvSpPr>
        <p:spPr>
          <a:xfrm>
            <a:off x="1371600" y="685800"/>
            <a:ext cx="9601200" cy="1485900"/>
          </a:xfrm>
        </p:spPr>
        <p:txBody>
          <a:bodyPr>
            <a:normAutofit/>
          </a:bodyPr>
          <a:lstStyle/>
          <a:p>
            <a:r>
              <a:rPr lang="en-US" b="1" dirty="0"/>
              <a:t>Results and discussion</a:t>
            </a:r>
            <a:endParaRPr lang="es-CR" dirty="0"/>
          </a:p>
        </p:txBody>
      </p:sp>
      <p:graphicFrame>
        <p:nvGraphicFramePr>
          <p:cNvPr id="7" name="Marcador de contenido 2">
            <a:extLst>
              <a:ext uri="{FF2B5EF4-FFF2-40B4-BE49-F238E27FC236}">
                <a16:creationId xmlns:a16="http://schemas.microsoft.com/office/drawing/2014/main" id="{77973629-8140-495E-8433-8A78B6E247DB}"/>
              </a:ext>
            </a:extLst>
          </p:cNvPr>
          <p:cNvGraphicFramePr>
            <a:graphicFrameLocks noGrp="1"/>
          </p:cNvGraphicFramePr>
          <p:nvPr>
            <p:ph idx="1"/>
            <p:extLst>
              <p:ext uri="{D42A27DB-BD31-4B8C-83A1-F6EECF244321}">
                <p14:modId xmlns:p14="http://schemas.microsoft.com/office/powerpoint/2010/main" val="140857532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66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0CDF39-64E0-7E44-BD4F-9244F16F9500}"/>
              </a:ext>
            </a:extLst>
          </p:cNvPr>
          <p:cNvSpPr>
            <a:spLocks noGrp="1"/>
          </p:cNvSpPr>
          <p:nvPr>
            <p:ph type="title"/>
          </p:nvPr>
        </p:nvSpPr>
        <p:spPr>
          <a:xfrm>
            <a:off x="7860667" y="685800"/>
            <a:ext cx="3656419" cy="1485900"/>
          </a:xfrm>
        </p:spPr>
        <p:txBody>
          <a:bodyPr>
            <a:normAutofit/>
          </a:bodyPr>
          <a:lstStyle/>
          <a:p>
            <a:r>
              <a:rPr lang="en-US" b="1" dirty="0"/>
              <a:t>Conclusion</a:t>
            </a:r>
            <a:br>
              <a:rPr lang="es-CR" b="1" dirty="0"/>
            </a:br>
            <a:endParaRPr lang="es-CR" dirty="0"/>
          </a:p>
        </p:txBody>
      </p:sp>
      <p:sp>
        <p:nvSpPr>
          <p:cNvPr id="11"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n 4" descr="Una señal de calle en un jardín&#10;&#10;Descripción generada automáticamente">
            <a:extLst>
              <a:ext uri="{FF2B5EF4-FFF2-40B4-BE49-F238E27FC236}">
                <a16:creationId xmlns:a16="http://schemas.microsoft.com/office/drawing/2014/main" id="{27C58776-1E59-8042-A80C-22D95AA7E16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23561" y="825080"/>
            <a:ext cx="6517065" cy="4887798"/>
          </a:xfrm>
          <a:prstGeom prst="rect">
            <a:avLst/>
          </a:prstGeom>
        </p:spPr>
      </p:pic>
      <p:sp>
        <p:nvSpPr>
          <p:cNvPr id="3" name="Marcador de contenido 2">
            <a:extLst>
              <a:ext uri="{FF2B5EF4-FFF2-40B4-BE49-F238E27FC236}">
                <a16:creationId xmlns:a16="http://schemas.microsoft.com/office/drawing/2014/main" id="{05AF764A-9301-D848-AE88-20953042EAC2}"/>
              </a:ext>
            </a:extLst>
          </p:cNvPr>
          <p:cNvSpPr>
            <a:spLocks noGrp="1"/>
          </p:cNvSpPr>
          <p:nvPr>
            <p:ph idx="1"/>
          </p:nvPr>
        </p:nvSpPr>
        <p:spPr>
          <a:xfrm>
            <a:off x="7860667" y="2286000"/>
            <a:ext cx="3656419" cy="3581400"/>
          </a:xfrm>
        </p:spPr>
        <p:txBody>
          <a:bodyPr>
            <a:normAutofit/>
          </a:bodyPr>
          <a:lstStyle/>
          <a:p>
            <a:r>
              <a:rPr lang="en-US" dirty="0"/>
              <a:t>Because both are essential services, and need to exist, the only place where the center can be built is in Pelham Bay</a:t>
            </a:r>
            <a:endParaRPr lang="es-CR" dirty="0"/>
          </a:p>
          <a:p>
            <a:endParaRPr lang="es-CR" dirty="0"/>
          </a:p>
        </p:txBody>
      </p:sp>
      <p:sp>
        <p:nvSpPr>
          <p:cNvPr id="6" name="CuadroTexto 5">
            <a:extLst>
              <a:ext uri="{FF2B5EF4-FFF2-40B4-BE49-F238E27FC236}">
                <a16:creationId xmlns:a16="http://schemas.microsoft.com/office/drawing/2014/main" id="{8ECB312D-CFF9-EB4A-B2FE-D81B50B787CF}"/>
              </a:ext>
            </a:extLst>
          </p:cNvPr>
          <p:cNvSpPr txBox="1"/>
          <p:nvPr/>
        </p:nvSpPr>
        <p:spPr>
          <a:xfrm>
            <a:off x="5129389" y="5512823"/>
            <a:ext cx="2411237" cy="200055"/>
          </a:xfrm>
          <a:prstGeom prst="rect">
            <a:avLst/>
          </a:prstGeom>
          <a:solidFill>
            <a:srgbClr val="000000"/>
          </a:solidFill>
        </p:spPr>
        <p:txBody>
          <a:bodyPr wrap="none" rtlCol="0">
            <a:spAutoFit/>
          </a:bodyPr>
          <a:lstStyle/>
          <a:p>
            <a:pPr algn="r">
              <a:spcAft>
                <a:spcPts val="600"/>
              </a:spcAft>
            </a:pPr>
            <a:r>
              <a:rPr lang="es-CR" sz="700">
                <a:solidFill>
                  <a:srgbClr val="FFFFFF"/>
                </a:solidFill>
                <a:hlinkClick r:id="rId3" tooltip="https://commons.wikimedia.org/wiki/File:Pelham_Bay_Park_sign.jpg">
                  <a:extLst>
                    <a:ext uri="{A12FA001-AC4F-418D-AE19-62706E023703}">
                      <ahyp:hlinkClr xmlns:ahyp="http://schemas.microsoft.com/office/drawing/2018/hyperlinkcolor" val="tx"/>
                    </a:ext>
                  </a:extLst>
                </a:hlinkClick>
              </a:rPr>
              <a:t>Esta foto</a:t>
            </a:r>
            <a:r>
              <a:rPr lang="es-CR" sz="700">
                <a:solidFill>
                  <a:srgbClr val="FFFFFF"/>
                </a:solidFill>
              </a:rPr>
              <a:t> de Autor desconocido está bajo licencia </a:t>
            </a:r>
            <a:r>
              <a:rPr lang="es-CR"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s-CR" sz="700">
              <a:solidFill>
                <a:srgbClr val="FFFFFF"/>
              </a:solidFill>
            </a:endParaRPr>
          </a:p>
        </p:txBody>
      </p:sp>
    </p:spTree>
    <p:extLst>
      <p:ext uri="{BB962C8B-B14F-4D97-AF65-F5344CB8AC3E}">
        <p14:creationId xmlns:p14="http://schemas.microsoft.com/office/powerpoint/2010/main" val="14180797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0</TotalTime>
  <Words>410</Words>
  <Application>Microsoft Macintosh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Franklin Gothic Book</vt:lpstr>
      <vt:lpstr>Recorte</vt:lpstr>
      <vt:lpstr>Where is the best place for a Home Care Shop in Bronx? </vt:lpstr>
      <vt:lpstr>Introduction/Business Problem</vt:lpstr>
      <vt:lpstr>Data</vt:lpstr>
      <vt:lpstr>Methodology </vt:lpstr>
      <vt:lpstr>Analysis</vt:lpstr>
      <vt:lpstr>Presentación de PowerPoint</vt:lpstr>
      <vt:lpstr>Presentación de PowerPoint</vt:lpstr>
      <vt:lpstr>Results and discussion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is the best place for a Home Care Shop in Bronx? </dc:title>
  <dc:creator>Luis Armando Solano</dc:creator>
  <cp:lastModifiedBy>Luis Armando Solano</cp:lastModifiedBy>
  <cp:revision>1</cp:revision>
  <dcterms:created xsi:type="dcterms:W3CDTF">2020-05-21T05:00:10Z</dcterms:created>
  <dcterms:modified xsi:type="dcterms:W3CDTF">2020-05-21T05:00:27Z</dcterms:modified>
</cp:coreProperties>
</file>