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3" r:id="rId7"/>
    <p:sldId id="264" r:id="rId8"/>
    <p:sldId id="265" r:id="rId9"/>
    <p:sldId id="271" r:id="rId10"/>
    <p:sldId id="272" r:id="rId11"/>
    <p:sldId id="273" r:id="rId12"/>
    <p:sldId id="275" r:id="rId13"/>
    <p:sldId id="274" r:id="rId14"/>
  </p:sldIdLst>
  <p:sldSz cx="18288000" cy="10287000"/>
  <p:notesSz cx="6858000" cy="9144000"/>
  <p:embeddedFontLst>
    <p:embeddedFont>
      <p:font typeface="NanumSquare Bold" panose="020B0600000101010101" pitchFamily="34" charset="-127"/>
      <p:bold r:id="rId15"/>
    </p:embeddedFont>
    <p:embeddedFont>
      <p:font typeface="NanumSquare Regular" panose="020B0600000101010101" pitchFamily="34" charset="-127"/>
      <p:regular r:id="rId16"/>
    </p:embeddedFont>
    <p:embeddedFont>
      <p:font typeface="Roboto Mono" pitchFamily="49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52" autoAdjust="0"/>
  </p:normalViewPr>
  <p:slideViewPr>
    <p:cSldViewPr>
      <p:cViewPr>
        <p:scale>
          <a:sx n="57" d="100"/>
          <a:sy n="57" d="100"/>
        </p:scale>
        <p:origin x="368" y="1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d.adobe.com/view/8f06e601-4ef4-405b-80ec-905b5feca5bf-da55/" TargetMode="External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"/>
            <a:ext cx="17221200" cy="9512300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1663700" y="6515100"/>
            <a:ext cx="14846300" cy="156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8800" b="0" i="0" u="none" strike="noStrike" spc="-600" dirty="0">
                <a:solidFill>
                  <a:srgbClr val="000000"/>
                </a:solidFill>
                <a:ea typeface="NanumSquare Bold"/>
              </a:rPr>
              <a:t>날씨기반</a:t>
            </a:r>
            <a:r>
              <a:rPr lang="en-US" sz="8800" b="0" i="0" u="none" strike="noStrike" spc="-6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8800" b="0" i="0" u="none" strike="noStrike" spc="-600" dirty="0">
                <a:solidFill>
                  <a:srgbClr val="000000"/>
                </a:solidFill>
                <a:ea typeface="NanumSquare Bold"/>
              </a:rPr>
              <a:t>패션</a:t>
            </a:r>
            <a:r>
              <a:rPr lang="en-US" sz="8800" b="0" i="0" u="none" strike="noStrike" spc="-6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8800" b="0" i="0" u="none" strike="noStrike" spc="-600" dirty="0">
                <a:solidFill>
                  <a:srgbClr val="000000"/>
                </a:solidFill>
                <a:ea typeface="NanumSquare Bold"/>
              </a:rPr>
              <a:t>코디</a:t>
            </a:r>
            <a:r>
              <a:rPr lang="en-US" sz="8800" b="0" i="0" u="none" strike="noStrike" spc="-6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8800" b="0" i="0" u="none" strike="noStrike" spc="-600" dirty="0">
                <a:solidFill>
                  <a:srgbClr val="000000"/>
                </a:solidFill>
                <a:ea typeface="NanumSquare Bold"/>
              </a:rPr>
              <a:t>추천</a:t>
            </a:r>
            <a:r>
              <a:rPr lang="en-US" sz="8800" b="0" i="0" u="none" strike="noStrike" spc="-6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8800" b="0" i="0" u="none" strike="noStrike" spc="-600" dirty="0">
                <a:solidFill>
                  <a:srgbClr val="000000"/>
                </a:solidFill>
                <a:ea typeface="NanumSquare Bold"/>
              </a:rPr>
              <a:t>시스템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680700" y="2044700"/>
            <a:ext cx="5638800" cy="368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88395"/>
              </a:lnSpc>
            </a:pPr>
            <a:r>
              <a:rPr lang="en-US" sz="2100" b="0" i="0" u="none" strike="noStrike" spc="-100">
                <a:solidFill>
                  <a:srgbClr val="000000"/>
                </a:solidFill>
                <a:latin typeface="NanumSquare Regular"/>
              </a:rPr>
              <a:t>Please enter the contents here.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8432800" y="3429000"/>
            <a:ext cx="7874000" cy="368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r">
              <a:lnSpc>
                <a:spcPct val="128400"/>
              </a:lnSpc>
            </a:pPr>
            <a:r>
              <a:rPr lang="en-US" sz="2100" b="0" i="0" u="none" strike="noStrike" spc="-100">
                <a:solidFill>
                  <a:srgbClr val="000000"/>
                </a:solidFill>
                <a:latin typeface="NanumSquare Regular"/>
              </a:rPr>
              <a:t>ByteStorm</a:t>
            </a:r>
            <a:r>
              <a:rPr lang="ko-KR" sz="2100" b="0" i="0" u="none" strike="noStrike" spc="-100">
                <a:solidFill>
                  <a:srgbClr val="000000"/>
                </a:solidFill>
                <a:ea typeface="NanumSquare Regular"/>
              </a:rPr>
              <a:t>팀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100" b="0" i="0" u="none" strike="noStrike" spc="-100">
                <a:solidFill>
                  <a:srgbClr val="000000"/>
                </a:solidFill>
                <a:ea typeface="NanumSquare Regular"/>
              </a:rPr>
              <a:t>마디나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anumSquare Regular"/>
              </a:rPr>
              <a:t>, </a:t>
            </a:r>
            <a:r>
              <a:rPr lang="ko-KR" sz="2100" b="0" i="0" u="none" strike="noStrike" spc="-100">
                <a:solidFill>
                  <a:srgbClr val="000000"/>
                </a:solidFill>
                <a:ea typeface="NanumSquare Regular"/>
              </a:rPr>
              <a:t>호노카</a:t>
            </a:r>
            <a:r>
              <a:rPr lang="en-US" sz="2100" b="0" i="0" u="none" strike="noStrike" spc="-100">
                <a:solidFill>
                  <a:srgbClr val="000000"/>
                </a:solidFill>
                <a:latin typeface="NanumSquare Regular"/>
              </a:rPr>
              <a:t>, </a:t>
            </a:r>
            <a:r>
              <a:rPr lang="ko-KR" sz="2100" b="0" i="0" u="none" strike="noStrike" spc="-100">
                <a:solidFill>
                  <a:srgbClr val="000000"/>
                </a:solidFill>
                <a:ea typeface="NanumSquare Regular"/>
              </a:rPr>
              <a:t>신상협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800" y="5283200"/>
            <a:ext cx="698500" cy="49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00" y="2095500"/>
            <a:ext cx="6172200" cy="13208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6FA52-5FA8-5418-1343-590AFAEB67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C18E3674-58F1-36FB-514D-0F031252F1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800" y="-127000"/>
            <a:ext cx="15443200" cy="3606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BE8A2DEA-12DD-1462-58AE-4C46B97542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876300"/>
            <a:ext cx="1066800" cy="495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FBE34CF-7214-C65B-E0E5-037675E613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56500" y="4902200"/>
            <a:ext cx="11150600" cy="495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0780B7CF-5DBF-E9B5-F803-6E984418965F}"/>
              </a:ext>
            </a:extLst>
          </p:cNvPr>
          <p:cNvSpPr txBox="1"/>
          <p:nvPr/>
        </p:nvSpPr>
        <p:spPr>
          <a:xfrm>
            <a:off x="1270000" y="1397000"/>
            <a:ext cx="10706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60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60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60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9286253A-AAC8-1ADA-D7F5-C6CB449609FA}"/>
              </a:ext>
            </a:extLst>
          </p:cNvPr>
          <p:cNvSpPr txBox="1"/>
          <p:nvPr/>
        </p:nvSpPr>
        <p:spPr>
          <a:xfrm>
            <a:off x="1803400" y="3505199"/>
            <a:ext cx="10629900" cy="316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32800"/>
              </a:lnSpc>
            </a:pP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마디나 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-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백엔드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, 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데이터베이스</a:t>
            </a:r>
            <a:endParaRPr lang="en-US" sz="44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45CE0A8-C7D1-3D8C-DF2A-0263056C6123}"/>
              </a:ext>
            </a:extLst>
          </p:cNvPr>
          <p:cNvSpPr txBox="1"/>
          <p:nvPr/>
        </p:nvSpPr>
        <p:spPr>
          <a:xfrm>
            <a:off x="554037" y="5003800"/>
            <a:ext cx="12138025" cy="5118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2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주요 기능 구현 진행 중</a:t>
            </a:r>
            <a:endParaRPr lang="en-US" altLang="ko-KR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Django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프로젝트 내부에서 </a:t>
            </a:r>
            <a:r>
              <a:rPr lang="en-US" altLang="ja-JP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활용하여 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AI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추천 엔진과 통신할 수 있는 </a:t>
            </a:r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엔드포인트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recommend_api.py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</a:t>
            </a:r>
          </a:p>
          <a:p>
            <a:pPr lvl="1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OpenWeatherMap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API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연동 테스트 및 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mock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 기반 통신 기능 구현 완료</a:t>
            </a:r>
          </a:p>
          <a:p>
            <a:pPr lvl="1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일정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날씨 기반 추천 로직 연동 준비 </a:t>
            </a:r>
          </a:p>
          <a:p>
            <a:pPr rtl="0"/>
            <a:endParaRPr lang="en-US" altLang="ko-KR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ko-KR" altLang="en-US" sz="2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데이터베이스 모델 설계 및 연동</a:t>
            </a:r>
            <a:endParaRPr lang="en-US" altLang="ko-KR" sz="28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ClothingItem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ja-JP" b="0" i="0" u="none" strike="noStrike" dirty="0">
                <a:solidFill>
                  <a:srgbClr val="188038"/>
                </a:solidFill>
                <a:effectLst/>
                <a:latin typeface="Roboto Mono" pitchFamily="49" charset="0"/>
              </a:rPr>
              <a:t>Schedule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ja-JP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RecommendationLog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 정의 및 마이그레이션 완료</a:t>
            </a:r>
          </a:p>
          <a:p>
            <a:pPr lvl="1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프론트엔드에서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전달되는 옷 정보를 </a:t>
            </a:r>
            <a:r>
              <a:rPr lang="en-US" altLang="ja-JP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ClothingItem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모델을 통해 데이터베이스에 저장할 수 있도록 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API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연결 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DRF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 </a:t>
            </a:r>
            <a:r>
              <a:rPr lang="en-US" altLang="ja-JP" b="0" i="0" u="none" strike="noStrike" dirty="0" err="1">
                <a:solidFill>
                  <a:srgbClr val="188038"/>
                </a:solidFill>
                <a:effectLst/>
                <a:latin typeface="Roboto Mono" pitchFamily="49" charset="0"/>
              </a:rPr>
              <a:t>ListCreateAPIView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구현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en-US" altLang="ko-KR" sz="2800" b="1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088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22551-45D6-EAD1-7B90-6FB8650D7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9225653-0873-629F-4937-FBFA3C5188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800" y="-127000"/>
            <a:ext cx="15443200" cy="3606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ADFE701-B27C-238E-D4EC-C2FB8FA7F3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876300"/>
            <a:ext cx="1066800" cy="495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3022EE3-F014-FC94-305B-FEF9F0728A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56500" y="4902200"/>
            <a:ext cx="11150600" cy="495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70431F0-0834-8D9B-93A5-C6E1F50899AC}"/>
              </a:ext>
            </a:extLst>
          </p:cNvPr>
          <p:cNvSpPr txBox="1"/>
          <p:nvPr/>
        </p:nvSpPr>
        <p:spPr>
          <a:xfrm>
            <a:off x="1270000" y="1397000"/>
            <a:ext cx="10706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60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60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60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28C8A18F-D950-136D-6F69-5CDBC2B402A0}"/>
              </a:ext>
            </a:extLst>
          </p:cNvPr>
          <p:cNvSpPr txBox="1"/>
          <p:nvPr/>
        </p:nvSpPr>
        <p:spPr>
          <a:xfrm>
            <a:off x="1803400" y="3505199"/>
            <a:ext cx="10629900" cy="316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32800"/>
              </a:lnSpc>
            </a:pP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신상협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- AI / 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데이터 엔지니어링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/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백엔드</a:t>
            </a:r>
            <a:endParaRPr lang="en-US" sz="44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42E2F97-693A-8BE5-6B86-1EDC65DC54FD}"/>
              </a:ext>
            </a:extLst>
          </p:cNvPr>
          <p:cNvSpPr txBox="1"/>
          <p:nvPr/>
        </p:nvSpPr>
        <p:spPr>
          <a:xfrm>
            <a:off x="1822450" y="5600700"/>
            <a:ext cx="106299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rtl="0"/>
            <a:endParaRPr lang="ko-KR" altLang="en-US" sz="6600" b="0" dirty="0">
              <a:effectLst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A5EDA80-1077-342A-26AB-5A77432B4F53}"/>
              </a:ext>
            </a:extLst>
          </p:cNvPr>
          <p:cNvSpPr txBox="1"/>
          <p:nvPr/>
        </p:nvSpPr>
        <p:spPr>
          <a:xfrm>
            <a:off x="862269" y="4789744"/>
            <a:ext cx="1202188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Kaggle </a:t>
            </a:r>
            <a:r>
              <a:rPr lang="ko-KR" altLang="en-US" sz="2400" dirty="0"/>
              <a:t>데이터셋</a:t>
            </a:r>
            <a:r>
              <a:rPr lang="en-US" altLang="ko-KR" sz="2400" dirty="0"/>
              <a:t>(</a:t>
            </a:r>
            <a:r>
              <a:rPr lang="en-US" altLang="ja-JP" sz="2400" dirty="0" err="1"/>
              <a:t>styles.csv</a:t>
            </a:r>
            <a:r>
              <a:rPr lang="en-US" altLang="ja-JP" sz="2400" dirty="0"/>
              <a:t>, images)</a:t>
            </a:r>
            <a:r>
              <a:rPr lang="ko-KR" altLang="en-US" sz="2400" dirty="0"/>
              <a:t>을 분석하여 품질 문제와 제약 사항을 파악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새로운 학습용 데이터 생성 스크립트</a:t>
            </a:r>
            <a:r>
              <a:rPr lang="en-US" altLang="ko-KR" sz="2400" dirty="0"/>
              <a:t>(</a:t>
            </a:r>
            <a:r>
              <a:rPr lang="en-US" altLang="ja-JP" sz="2400" dirty="0" err="1"/>
              <a:t>generate_dataset.py</a:t>
            </a:r>
            <a:r>
              <a:rPr lang="en-US" altLang="ja-JP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개발하고 지속적으로 개선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결측값</a:t>
            </a:r>
            <a:r>
              <a:rPr lang="en-US" altLang="ko-KR" sz="2400" dirty="0"/>
              <a:t>, </a:t>
            </a:r>
            <a:r>
              <a:rPr lang="ko-KR" altLang="en-US" sz="2400" dirty="0"/>
              <a:t>라벨 불균형</a:t>
            </a:r>
            <a:r>
              <a:rPr lang="en-US" altLang="ko-KR" sz="2400" dirty="0"/>
              <a:t>, </a:t>
            </a:r>
            <a:r>
              <a:rPr lang="ko-KR" altLang="en-US" sz="2400" dirty="0"/>
              <a:t>논리 오류 등 데이터셋 문제를 해결하여 학습 효율 향상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모델 학습 루프를 노트북으로 구현하고 차원 불일치 등 오류를 디버깅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학습 모델 저장 형식을 </a:t>
            </a:r>
            <a:r>
              <a:rPr lang="en-US" altLang="ko-KR" sz="2400" dirty="0"/>
              <a:t>.</a:t>
            </a:r>
            <a:r>
              <a:rPr lang="en-US" altLang="ja-JP" sz="2400" dirty="0" err="1"/>
              <a:t>pth</a:t>
            </a:r>
            <a:r>
              <a:rPr lang="ko-KR" altLang="en-US" sz="2400" dirty="0"/>
              <a:t>로 통일하여 일관성 확보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 err="1"/>
              <a:t>FastAPI</a:t>
            </a:r>
            <a:r>
              <a:rPr lang="en-US" altLang="ja-JP" sz="2400" dirty="0"/>
              <a:t> </a:t>
            </a:r>
            <a:r>
              <a:rPr lang="ko-KR" altLang="en-US" sz="2400" dirty="0"/>
              <a:t>기반 추론 서버</a:t>
            </a:r>
            <a:r>
              <a:rPr lang="en-US" altLang="ko-KR" sz="2400" dirty="0"/>
              <a:t>(</a:t>
            </a:r>
            <a:r>
              <a:rPr lang="en-US" altLang="ja-JP" sz="2400" dirty="0" err="1"/>
              <a:t>serve.py</a:t>
            </a:r>
            <a:r>
              <a:rPr lang="en-US" altLang="ja-JP" sz="2400" dirty="0"/>
              <a:t>)</a:t>
            </a:r>
            <a:r>
              <a:rPr lang="ko-KR" altLang="en-US" sz="2400" dirty="0" err="1"/>
              <a:t>를</a:t>
            </a:r>
            <a:r>
              <a:rPr lang="ko-KR" altLang="en-US" sz="2400" dirty="0"/>
              <a:t> 구축하고 </a:t>
            </a:r>
            <a:r>
              <a:rPr lang="en-US" altLang="ja-JP" sz="2400" dirty="0" err="1"/>
              <a:t>recommend_outfit</a:t>
            </a:r>
            <a:r>
              <a:rPr lang="en-US" altLang="ja-JP" sz="2400" dirty="0"/>
              <a:t> </a:t>
            </a:r>
            <a:r>
              <a:rPr lang="ko-KR" altLang="en-US" sz="2400" dirty="0" err="1"/>
              <a:t>엔드포인트</a:t>
            </a:r>
            <a:r>
              <a:rPr lang="ko-KR" altLang="en-US" sz="2400" dirty="0"/>
              <a:t> 구현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Gemma </a:t>
            </a:r>
            <a:r>
              <a:rPr lang="ko-KR" altLang="en-US" sz="2400" dirty="0"/>
              <a:t>모델 학습에 적합한 자연어 입력 형식으로 변환하는 </a:t>
            </a:r>
            <a:r>
              <a:rPr lang="ko-KR" altLang="en-US" sz="2400" dirty="0" err="1"/>
              <a:t>전처리</a:t>
            </a:r>
            <a:r>
              <a:rPr lang="ko-KR" altLang="en-US" sz="2400" dirty="0"/>
              <a:t> 파이프라인 설계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2400" dirty="0"/>
              <a:t>LLM </a:t>
            </a:r>
            <a:r>
              <a:rPr lang="ko-KR" altLang="en-US" sz="2400" dirty="0" err="1"/>
              <a:t>파인튜닝에</a:t>
            </a:r>
            <a:r>
              <a:rPr lang="ko-KR" altLang="en-US" sz="2400" dirty="0"/>
              <a:t> </a:t>
            </a:r>
            <a:r>
              <a:rPr lang="en-US" altLang="ja-JP" sz="2400" dirty="0"/>
              <a:t>PEFT, </a:t>
            </a:r>
            <a:r>
              <a:rPr lang="en-US" altLang="ja-JP" sz="2400" dirty="0" err="1"/>
              <a:t>LoRA</a:t>
            </a:r>
            <a:r>
              <a:rPr lang="en-US" altLang="ja-JP" sz="2400" dirty="0"/>
              <a:t> </a:t>
            </a:r>
            <a:r>
              <a:rPr lang="ko-KR" altLang="en-US" sz="2400" dirty="0"/>
              <a:t>기법을 도입해 </a:t>
            </a:r>
            <a:r>
              <a:rPr lang="en-US" altLang="ja-JP" sz="2400" dirty="0" err="1"/>
              <a:t>Colab</a:t>
            </a:r>
            <a:r>
              <a:rPr lang="en-US" altLang="ja-JP" sz="2400" dirty="0"/>
              <a:t> </a:t>
            </a:r>
            <a:r>
              <a:rPr lang="ko-KR" altLang="en-US" sz="2400" dirty="0"/>
              <a:t>환경에서도 효율적 학습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라이브러리 충돌</a:t>
            </a:r>
            <a:r>
              <a:rPr lang="en-US" altLang="ko-KR" sz="2400" dirty="0"/>
              <a:t>, </a:t>
            </a:r>
            <a:r>
              <a:rPr lang="ko-KR" altLang="en-US" sz="2400" dirty="0"/>
              <a:t>학습 오류 등 핵심 이슈들을 체계적으로 해결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 err="1"/>
              <a:t>하이퍼파라미터</a:t>
            </a:r>
            <a:r>
              <a:rPr lang="ko-KR" altLang="en-US" sz="2400" dirty="0"/>
              <a:t> 최적화를 통해 학습 시간을 수십 시간 → 수십 분으로 단축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31787292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9A4C4B-6BB9-AC2F-C9F9-00EBF9BA3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DCDC6CC-DA18-D773-BC2B-7E8940F8A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800" y="-127000"/>
            <a:ext cx="15443200" cy="3606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834A3A4-0F91-6438-6811-FB32573D9C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876300"/>
            <a:ext cx="1066800" cy="495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96A3E0A-4D70-2454-9139-C42011C922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56500" y="4902200"/>
            <a:ext cx="11150600" cy="495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72012821-5FEB-EA4B-FC8D-ACFED84E8912}"/>
              </a:ext>
            </a:extLst>
          </p:cNvPr>
          <p:cNvSpPr txBox="1"/>
          <p:nvPr/>
        </p:nvSpPr>
        <p:spPr>
          <a:xfrm>
            <a:off x="1270000" y="1397000"/>
            <a:ext cx="10706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60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60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60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11339B5C-B504-6718-8CEC-D6AF5CDC7293}"/>
              </a:ext>
            </a:extLst>
          </p:cNvPr>
          <p:cNvSpPr txBox="1"/>
          <p:nvPr/>
        </p:nvSpPr>
        <p:spPr>
          <a:xfrm>
            <a:off x="1803400" y="3505199"/>
            <a:ext cx="10629900" cy="316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32800"/>
              </a:lnSpc>
            </a:pP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신상협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- AI / 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데이터 엔지니어링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/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백엔드</a:t>
            </a:r>
            <a:endParaRPr lang="en-US" sz="44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44E389ED-FF66-11BD-EA15-83758B6155FF}"/>
              </a:ext>
            </a:extLst>
          </p:cNvPr>
          <p:cNvSpPr txBox="1"/>
          <p:nvPr/>
        </p:nvSpPr>
        <p:spPr>
          <a:xfrm>
            <a:off x="1822450" y="5600700"/>
            <a:ext cx="106299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rtl="0"/>
            <a:endParaRPr lang="ko-KR" altLang="en-US" sz="6600" b="0" dirty="0">
              <a:effectLst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E89E739-18CF-5DAF-1C1F-53B8BC6757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5537201"/>
            <a:ext cx="7645400" cy="298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AF3FD4FC-987F-E366-6D62-B8CEFD16F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4355325"/>
            <a:ext cx="9223375" cy="577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466282-FEB2-9D2D-1308-67CD499CBC1E}"/>
              </a:ext>
            </a:extLst>
          </p:cNvPr>
          <p:cNvSpPr txBox="1"/>
          <p:nvPr/>
        </p:nvSpPr>
        <p:spPr>
          <a:xfrm>
            <a:off x="13341350" y="3907650"/>
            <a:ext cx="974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옷 조합들에 대한 평가 및 옷들</a:t>
            </a:r>
            <a:endParaRPr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23424D6-5DB7-2CD1-2B64-D10D373EBF77}"/>
              </a:ext>
            </a:extLst>
          </p:cNvPr>
          <p:cNvSpPr txBox="1"/>
          <p:nvPr/>
        </p:nvSpPr>
        <p:spPr>
          <a:xfrm>
            <a:off x="682625" y="5079871"/>
            <a:ext cx="12144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서버 </a:t>
            </a:r>
            <a:r>
              <a:rPr lang="en-US" altLang="ko-KR" sz="1800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sz="1800" b="0" i="0" u="none" strike="noStrike" dirty="0" err="1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serve.py</a:t>
            </a:r>
            <a:r>
              <a:rPr lang="en-US" altLang="ja-JP" sz="1800" b="0" i="0" u="none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</a:t>
            </a:r>
            <a:r>
              <a:rPr lang="en-US" altLang="ja-JP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fast_api.py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의 요청에 따른 옷장 분류 작업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954494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49FA38-3629-D8D2-A22B-B0CCF97A0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B566BFA-C573-4F39-54DF-BFD274D07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800" y="-127000"/>
            <a:ext cx="15443200" cy="36068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DE2A4692-FC40-471C-1D90-FC8A1768FE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876300"/>
            <a:ext cx="1066800" cy="4953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E4BC2D63-C813-69F8-3E4D-FC1F01121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56500" y="4902200"/>
            <a:ext cx="11150600" cy="495300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F368005B-49C2-9A22-7902-11940E24D77C}"/>
              </a:ext>
            </a:extLst>
          </p:cNvPr>
          <p:cNvSpPr txBox="1"/>
          <p:nvPr/>
        </p:nvSpPr>
        <p:spPr>
          <a:xfrm>
            <a:off x="1270000" y="1397000"/>
            <a:ext cx="10706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60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60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60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6D81DAA5-E405-1A3C-84CA-D5EF737D3E9D}"/>
              </a:ext>
            </a:extLst>
          </p:cNvPr>
          <p:cNvSpPr txBox="1"/>
          <p:nvPr/>
        </p:nvSpPr>
        <p:spPr>
          <a:xfrm>
            <a:off x="1803400" y="3505199"/>
            <a:ext cx="10629900" cy="316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32800"/>
              </a:lnSpc>
            </a:pP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신상협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- AI / 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데이터 엔지니어링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/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백엔드</a:t>
            </a:r>
            <a:endParaRPr lang="en-US" sz="44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FA6D096-EEEA-D91D-F7A7-E3F45C1E8E34}"/>
              </a:ext>
            </a:extLst>
          </p:cNvPr>
          <p:cNvSpPr txBox="1"/>
          <p:nvPr/>
        </p:nvSpPr>
        <p:spPr>
          <a:xfrm>
            <a:off x="1822450" y="5600700"/>
            <a:ext cx="10629900" cy="360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rtl="0"/>
            <a:endParaRPr lang="ko-KR" altLang="en-US" sz="6600" b="0" dirty="0"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79FB545-38BF-988F-77CE-23D62A9E15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0" y="5483225"/>
            <a:ext cx="14422005" cy="3162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8F3CC33-0762-E9BD-E4B6-00D066ED2A51}"/>
              </a:ext>
            </a:extLst>
          </p:cNvPr>
          <p:cNvSpPr txBox="1"/>
          <p:nvPr/>
        </p:nvSpPr>
        <p:spPr>
          <a:xfrm>
            <a:off x="1270000" y="4965184"/>
            <a:ext cx="97440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테스트 시나리오 </a:t>
            </a:r>
            <a:r>
              <a:rPr lang="ko-KR" alt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대한 </a:t>
            </a:r>
            <a:r>
              <a:rPr lang="en-US" altLang="ja-JP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test_api.py</a:t>
            </a:r>
            <a:r>
              <a:rPr lang="ko-KR" alt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에서의 결과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05444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65100" y="-977900"/>
            <a:ext cx="1485900" cy="102743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50900" y="8966200"/>
            <a:ext cx="19685000" cy="1765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838200" y="8724900"/>
            <a:ext cx="207391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6200000">
            <a:off x="-4025900" y="3403600"/>
            <a:ext cx="10642600" cy="495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2006600" y="558800"/>
            <a:ext cx="157607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>
                <a:solidFill>
                  <a:srgbClr val="000000"/>
                </a:solidFill>
                <a:ea typeface="NanumSquare Bold"/>
              </a:rPr>
              <a:t>목차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006600" y="2082800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sz="3000" b="0" i="0" u="none" strike="noStrike" spc="-400">
                <a:solidFill>
                  <a:srgbClr val="000000"/>
                </a:solidFill>
                <a:latin typeface="NanumSquare Bold"/>
              </a:rPr>
              <a:t>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006600" y="2641600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99600"/>
              </a:lnSpc>
            </a:pPr>
            <a:r>
              <a:rPr lang="ko-KR" sz="2400" b="0" i="0" u="none" strike="noStrike" spc="-100" dirty="0">
                <a:solidFill>
                  <a:srgbClr val="000000"/>
                </a:solidFill>
                <a:ea typeface="NanumSquare Bold"/>
              </a:rPr>
              <a:t>프로젝트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Bold"/>
              </a:rPr>
              <a:t>개요</a:t>
            </a:r>
          </a:p>
        </p:txBody>
      </p:sp>
      <p:sp>
        <p:nvSpPr>
          <p:cNvPr id="25" name="TextBox 7">
            <a:extLst>
              <a:ext uri="{FF2B5EF4-FFF2-40B4-BE49-F238E27FC236}">
                <a16:creationId xmlns:a16="http://schemas.microsoft.com/office/drawing/2014/main" id="{F792DED4-CF53-5508-1C4C-CC369FB6662B}"/>
              </a:ext>
            </a:extLst>
          </p:cNvPr>
          <p:cNvSpPr txBox="1"/>
          <p:nvPr/>
        </p:nvSpPr>
        <p:spPr>
          <a:xfrm>
            <a:off x="5330824" y="2082800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altLang="ja-JP" sz="3000" spc="-400" dirty="0">
                <a:solidFill>
                  <a:srgbClr val="000000"/>
                </a:solidFill>
                <a:latin typeface="NanumSquare Bold"/>
              </a:rPr>
              <a:t>2</a:t>
            </a:r>
            <a:endParaRPr lang="en-US" sz="3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26" name="TextBox 8">
            <a:extLst>
              <a:ext uri="{FF2B5EF4-FFF2-40B4-BE49-F238E27FC236}">
                <a16:creationId xmlns:a16="http://schemas.microsoft.com/office/drawing/2014/main" id="{70C2A3A6-9EE6-40DC-23A7-F5AA603D3D6C}"/>
              </a:ext>
            </a:extLst>
          </p:cNvPr>
          <p:cNvSpPr txBox="1"/>
          <p:nvPr/>
        </p:nvSpPr>
        <p:spPr>
          <a:xfrm>
            <a:off x="5330824" y="2641600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ja-JP" sz="2400" b="0" i="0" u="none" strike="noStrike" spc="-300" dirty="0">
                <a:solidFill>
                  <a:srgbClr val="000000"/>
                </a:solidFill>
                <a:ea typeface="NanumSquare Bold"/>
              </a:rPr>
              <a:t>프로젝트</a:t>
            </a:r>
            <a:r>
              <a:rPr lang="en-US" altLang="ja-JP" sz="2400" b="0" i="0" u="none" strike="noStrike" spc="-3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altLang="ja-JP" sz="2400" b="0" i="0" u="none" strike="noStrike" spc="-300" dirty="0">
                <a:solidFill>
                  <a:srgbClr val="000000"/>
                </a:solidFill>
                <a:ea typeface="NanumSquare Bold"/>
              </a:rPr>
              <a:t>목표</a:t>
            </a:r>
          </a:p>
          <a:p>
            <a:pPr lvl="0" algn="l">
              <a:lnSpc>
                <a:spcPct val="99600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30" name="TextBox 7">
            <a:extLst>
              <a:ext uri="{FF2B5EF4-FFF2-40B4-BE49-F238E27FC236}">
                <a16:creationId xmlns:a16="http://schemas.microsoft.com/office/drawing/2014/main" id="{8B7CDA55-CE4A-BD00-2D23-D918C93EAF81}"/>
              </a:ext>
            </a:extLst>
          </p:cNvPr>
          <p:cNvSpPr txBox="1"/>
          <p:nvPr/>
        </p:nvSpPr>
        <p:spPr>
          <a:xfrm>
            <a:off x="9086848" y="2082800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altLang="ja-JP" sz="3000" spc="-400" dirty="0">
                <a:solidFill>
                  <a:srgbClr val="000000"/>
                </a:solidFill>
                <a:latin typeface="NanumSquare Bold"/>
              </a:rPr>
              <a:t>3</a:t>
            </a:r>
            <a:endParaRPr lang="en-US" sz="3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31" name="TextBox 8">
            <a:extLst>
              <a:ext uri="{FF2B5EF4-FFF2-40B4-BE49-F238E27FC236}">
                <a16:creationId xmlns:a16="http://schemas.microsoft.com/office/drawing/2014/main" id="{95A1962B-C3B4-2A6C-6239-591BC63DB1E4}"/>
              </a:ext>
            </a:extLst>
          </p:cNvPr>
          <p:cNvSpPr txBox="1"/>
          <p:nvPr/>
        </p:nvSpPr>
        <p:spPr>
          <a:xfrm>
            <a:off x="9086848" y="2641600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99600"/>
              </a:lnSpc>
            </a:pP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솔루션</a:t>
            </a:r>
            <a:r>
              <a:rPr lang="en-US" altLang="ja-JP" sz="24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하이라이트</a:t>
            </a:r>
            <a:endParaRPr lang="ko-KR" altLang="ja-JP" sz="2400" b="0" i="0" u="none" strike="noStrike" spc="-300" dirty="0">
              <a:solidFill>
                <a:srgbClr val="000000"/>
              </a:solidFill>
              <a:ea typeface="NanumSquare Bold"/>
            </a:endParaRPr>
          </a:p>
          <a:p>
            <a:pPr lvl="0" algn="l">
              <a:lnSpc>
                <a:spcPct val="99600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38" name="TextBox 7">
            <a:extLst>
              <a:ext uri="{FF2B5EF4-FFF2-40B4-BE49-F238E27FC236}">
                <a16:creationId xmlns:a16="http://schemas.microsoft.com/office/drawing/2014/main" id="{E30884C9-1F33-61FA-084C-E1B172BC247F}"/>
              </a:ext>
            </a:extLst>
          </p:cNvPr>
          <p:cNvSpPr txBox="1"/>
          <p:nvPr/>
        </p:nvSpPr>
        <p:spPr>
          <a:xfrm>
            <a:off x="2006600" y="4078559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altLang="ja-JP" sz="3000" b="0" i="0" u="none" strike="noStrike" spc="-400" dirty="0">
                <a:solidFill>
                  <a:srgbClr val="000000"/>
                </a:solidFill>
                <a:latin typeface="NanumSquare Bold"/>
              </a:rPr>
              <a:t>4</a:t>
            </a:r>
            <a:endParaRPr lang="en-US" sz="3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39" name="TextBox 8">
            <a:extLst>
              <a:ext uri="{FF2B5EF4-FFF2-40B4-BE49-F238E27FC236}">
                <a16:creationId xmlns:a16="http://schemas.microsoft.com/office/drawing/2014/main" id="{A9384ED9-8626-D675-C072-ECB12344A6DC}"/>
              </a:ext>
            </a:extLst>
          </p:cNvPr>
          <p:cNvSpPr txBox="1"/>
          <p:nvPr/>
        </p:nvSpPr>
        <p:spPr>
          <a:xfrm>
            <a:off x="2006600" y="4637359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9559"/>
              </a:lnSpc>
            </a:pP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컴포넌트별</a:t>
            </a:r>
            <a:r>
              <a:rPr lang="en-US" altLang="ja-JP" sz="24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주요</a:t>
            </a:r>
            <a:r>
              <a:rPr lang="en-US" altLang="ja-JP" sz="24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역할</a:t>
            </a:r>
          </a:p>
        </p:txBody>
      </p:sp>
      <p:sp>
        <p:nvSpPr>
          <p:cNvPr id="40" name="TextBox 7">
            <a:extLst>
              <a:ext uri="{FF2B5EF4-FFF2-40B4-BE49-F238E27FC236}">
                <a16:creationId xmlns:a16="http://schemas.microsoft.com/office/drawing/2014/main" id="{25FE85F1-9389-461F-FF10-C82283DE853A}"/>
              </a:ext>
            </a:extLst>
          </p:cNvPr>
          <p:cNvSpPr txBox="1"/>
          <p:nvPr/>
        </p:nvSpPr>
        <p:spPr>
          <a:xfrm>
            <a:off x="5330824" y="4078559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altLang="ja-JP" sz="3000" spc="-400" dirty="0">
                <a:solidFill>
                  <a:srgbClr val="000000"/>
                </a:solidFill>
                <a:latin typeface="NanumSquare Bold"/>
              </a:rPr>
              <a:t>5</a:t>
            </a:r>
            <a:endParaRPr lang="en-US" sz="3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41" name="TextBox 8">
            <a:extLst>
              <a:ext uri="{FF2B5EF4-FFF2-40B4-BE49-F238E27FC236}">
                <a16:creationId xmlns:a16="http://schemas.microsoft.com/office/drawing/2014/main" id="{7761E2C5-7E53-9950-BB73-11D18781EE2E}"/>
              </a:ext>
            </a:extLst>
          </p:cNvPr>
          <p:cNvSpPr txBox="1"/>
          <p:nvPr/>
        </p:nvSpPr>
        <p:spPr>
          <a:xfrm>
            <a:off x="5330824" y="4637359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9559"/>
              </a:lnSpc>
            </a:pPr>
            <a:r>
              <a:rPr lang="ko-KR" altLang="ja-JP" sz="2400" b="0" i="0" u="none" strike="noStrike" spc="-400" dirty="0">
                <a:solidFill>
                  <a:srgbClr val="000000"/>
                </a:solidFill>
                <a:ea typeface="NanumSquare Bold"/>
              </a:rPr>
              <a:t>타임라인</a:t>
            </a:r>
            <a:endParaRPr lang="en-US" altLang="ja-JP" sz="2400" b="0" i="0" u="none" strike="noStrike" spc="-400" dirty="0">
              <a:solidFill>
                <a:srgbClr val="000000"/>
              </a:solidFill>
              <a:latin typeface="NanumSquare Bold"/>
            </a:endParaRPr>
          </a:p>
          <a:p>
            <a:pPr lvl="0" algn="l">
              <a:lnSpc>
                <a:spcPct val="99600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42" name="TextBox 7">
            <a:extLst>
              <a:ext uri="{FF2B5EF4-FFF2-40B4-BE49-F238E27FC236}">
                <a16:creationId xmlns:a16="http://schemas.microsoft.com/office/drawing/2014/main" id="{AFB7357D-8544-101C-FC0C-8D19FC8C0910}"/>
              </a:ext>
            </a:extLst>
          </p:cNvPr>
          <p:cNvSpPr txBox="1"/>
          <p:nvPr/>
        </p:nvSpPr>
        <p:spPr>
          <a:xfrm>
            <a:off x="9086848" y="4078559"/>
            <a:ext cx="431800" cy="533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3756"/>
              </a:lnSpc>
            </a:pPr>
            <a:r>
              <a:rPr lang="en-US" altLang="ja-JP" sz="3000" spc="-400" dirty="0">
                <a:solidFill>
                  <a:srgbClr val="000000"/>
                </a:solidFill>
                <a:latin typeface="NanumSquare Bold"/>
              </a:rPr>
              <a:t>6</a:t>
            </a:r>
            <a:endParaRPr lang="en-US" sz="3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43" name="TextBox 8">
            <a:extLst>
              <a:ext uri="{FF2B5EF4-FFF2-40B4-BE49-F238E27FC236}">
                <a16:creationId xmlns:a16="http://schemas.microsoft.com/office/drawing/2014/main" id="{492C1E64-A045-31F3-9F4F-DAB8970F82C5}"/>
              </a:ext>
            </a:extLst>
          </p:cNvPr>
          <p:cNvSpPr txBox="1"/>
          <p:nvPr/>
        </p:nvSpPr>
        <p:spPr>
          <a:xfrm>
            <a:off x="9086848" y="4637359"/>
            <a:ext cx="4635500" cy="4191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24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24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24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altLang="ja-JP" sz="24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  <a:p>
            <a:pPr lvl="0" algn="l">
              <a:lnSpc>
                <a:spcPct val="99600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NanumSquare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400" y="2171701"/>
            <a:ext cx="16090900" cy="6997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3846512" y="8940800"/>
            <a:ext cx="21183600" cy="495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68400" y="2159000"/>
            <a:ext cx="5346700" cy="312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2159000"/>
            <a:ext cx="5346700" cy="3124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12600" y="2159000"/>
            <a:ext cx="5346700" cy="3124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2997200" y="5435600"/>
            <a:ext cx="7061200" cy="49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8343900" y="5410200"/>
            <a:ext cx="7061200" cy="4953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6200000">
            <a:off x="-4368800" y="3403600"/>
            <a:ext cx="11087100" cy="495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16200000">
            <a:off x="11899900" y="7226300"/>
            <a:ext cx="10642600" cy="495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-2768600" y="1905000"/>
            <a:ext cx="21183600" cy="4953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1879600" y="495300"/>
            <a:ext cx="154051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프로젝트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개요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4000" y="5892800"/>
            <a:ext cx="4813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000000"/>
                </a:solidFill>
                <a:ea typeface="NanumSquare Bold"/>
              </a:rPr>
              <a:t>프로젝트명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524000" y="6667500"/>
            <a:ext cx="4800600" cy="2273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날씨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기반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패션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코디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추천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시스템</a:t>
            </a:r>
            <a:br>
              <a:rPr lang="en-US" altLang="ko-KR" sz="2400" spc="-100" dirty="0">
                <a:solidFill>
                  <a:srgbClr val="000000"/>
                </a:solidFill>
                <a:ea typeface="NanumSquare Regular"/>
              </a:rPr>
            </a:br>
            <a:r>
              <a:rPr lang="en-US" altLang="ko-KR" sz="2400" spc="-100" dirty="0">
                <a:solidFill>
                  <a:srgbClr val="000000"/>
                </a:solidFill>
                <a:ea typeface="NanumSquare Regular"/>
              </a:rPr>
              <a:t>   App </a:t>
            </a:r>
            <a:r>
              <a:rPr lang="ko-KR" altLang="en-US" sz="2400" spc="-100" dirty="0">
                <a:solidFill>
                  <a:srgbClr val="000000"/>
                </a:solidFill>
                <a:ea typeface="NanumSquare Regular"/>
              </a:rPr>
              <a:t>명</a:t>
            </a:r>
            <a:r>
              <a:rPr lang="en-US" altLang="ko-KR" sz="2400" spc="-100" dirty="0">
                <a:solidFill>
                  <a:srgbClr val="000000"/>
                </a:solidFill>
                <a:ea typeface="NanumSquare Regular"/>
              </a:rPr>
              <a:t>:</a:t>
            </a:r>
            <a:r>
              <a:rPr lang="ko-KR" altLang="en-US" sz="2400" spc="-100" dirty="0">
                <a:solidFill>
                  <a:srgbClr val="000000"/>
                </a:solidFill>
                <a:ea typeface="NanumSquare Regular"/>
              </a:rPr>
              <a:t> </a:t>
            </a:r>
            <a:r>
              <a:rPr lang="en-US" altLang="ko-KR" sz="2400" spc="-100" dirty="0" err="1">
                <a:solidFill>
                  <a:srgbClr val="000000"/>
                </a:solidFill>
                <a:ea typeface="NanumSquare Regular"/>
              </a:rPr>
              <a:t>OutfitterAI</a:t>
            </a:r>
            <a:endParaRPr lang="ko-KR" sz="2400" b="0" i="0" u="none" strike="noStrike" spc="-100" dirty="0">
              <a:solidFill>
                <a:srgbClr val="000000"/>
              </a:solidFill>
              <a:ea typeface="NanumSquare Regular"/>
            </a:endParaRPr>
          </a:p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실시간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날씨와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altLang="en-US" sz="2400" spc="-100" dirty="0">
                <a:solidFill>
                  <a:srgbClr val="000000"/>
                </a:solidFill>
                <a:latin typeface="NanumSquare Regular"/>
              </a:rPr>
              <a:t>개인 일정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분석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활용</a:t>
            </a:r>
            <a:endParaRPr lang="en-US" altLang="ko-KR" sz="2400" b="0" i="0" u="none" strike="noStrike" spc="-100" dirty="0">
              <a:solidFill>
                <a:srgbClr val="000000"/>
              </a:solidFill>
              <a:ea typeface="NanumSquare Regular"/>
            </a:endParaRPr>
          </a:p>
          <a:p>
            <a:pPr>
              <a:lnSpc>
                <a:spcPct val="124499"/>
              </a:lnSpc>
            </a:pP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   </a:t>
            </a:r>
            <a:r>
              <a:rPr lang="ko-KR" altLang="ja-JP" sz="2400" b="0" i="0" u="none" strike="noStrike" spc="-100" dirty="0">
                <a:solidFill>
                  <a:srgbClr val="000000"/>
                </a:solidFill>
                <a:ea typeface="NanumSquare Regular"/>
              </a:rPr>
              <a:t>맞춤형</a:t>
            </a:r>
            <a:r>
              <a:rPr lang="en-US" altLang="ja-JP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altLang="ja-JP" sz="2400" b="0" i="0" u="none" strike="noStrike" spc="-100" dirty="0">
                <a:solidFill>
                  <a:srgbClr val="000000"/>
                </a:solidFill>
                <a:ea typeface="NanumSquare Regular"/>
              </a:rPr>
              <a:t>패션</a:t>
            </a:r>
            <a:r>
              <a:rPr lang="en-US" altLang="ja-JP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altLang="ja-JP" sz="2400" b="0" i="0" u="none" strike="noStrike" spc="-100" dirty="0">
                <a:solidFill>
                  <a:srgbClr val="000000"/>
                </a:solidFill>
                <a:ea typeface="NanumSquare Regular"/>
              </a:rPr>
              <a:t>코디</a:t>
            </a:r>
            <a:r>
              <a:rPr lang="en-US" altLang="ja-JP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altLang="ja-JP" sz="2400" b="0" i="0" u="none" strike="noStrike" spc="-100" dirty="0">
                <a:solidFill>
                  <a:srgbClr val="000000"/>
                </a:solidFill>
                <a:ea typeface="NanumSquare Regular"/>
              </a:rPr>
              <a:t>추천</a:t>
            </a:r>
            <a:r>
              <a:rPr lang="en-US" altLang="ja-JP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altLang="ja-JP" sz="2400" b="0" i="0" u="none" strike="noStrike" spc="-100" dirty="0">
                <a:solidFill>
                  <a:srgbClr val="000000"/>
                </a:solidFill>
                <a:ea typeface="NanumSquare Regular"/>
              </a:rPr>
              <a:t>서비스</a:t>
            </a:r>
          </a:p>
          <a:p>
            <a:pPr lvl="0" algn="l">
              <a:lnSpc>
                <a:spcPct val="124499"/>
              </a:lnSpc>
            </a:pPr>
            <a:endParaRPr lang="ko-KR" sz="2400" b="0" i="0" u="none" strike="noStrike" spc="-100" dirty="0">
              <a:solidFill>
                <a:srgbClr val="000000"/>
              </a:solidFill>
              <a:ea typeface="NanumSquare Regula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6858000" y="5892800"/>
            <a:ext cx="4813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000000"/>
                </a:solidFill>
                <a:ea typeface="NanumSquare Bold"/>
              </a:rPr>
              <a:t>보고서</a:t>
            </a:r>
            <a:r>
              <a:rPr lang="en-US" sz="30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ea typeface="NanumSquare Bold"/>
              </a:rPr>
              <a:t>종류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858000" y="6667500"/>
            <a:ext cx="4800600" cy="1346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중간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보고서</a:t>
            </a:r>
          </a:p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프로젝트의</a:t>
            </a:r>
            <a:r>
              <a:rPr lang="ko-KR" altLang="en-US" sz="2400" spc="-100" dirty="0">
                <a:solidFill>
                  <a:srgbClr val="000000"/>
                </a:solidFill>
                <a:latin typeface="NanumSquare Regular"/>
                <a:ea typeface="NanumSquare Regular"/>
              </a:rPr>
              <a:t> 중간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계획과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방향성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제시</a:t>
            </a:r>
          </a:p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- 2025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년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전기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졸업과제로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진행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217400" y="5892800"/>
            <a:ext cx="48133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 dirty="0">
                <a:solidFill>
                  <a:srgbClr val="000000"/>
                </a:solidFill>
                <a:ea typeface="NanumSquare Bold"/>
              </a:rPr>
              <a:t>팀</a:t>
            </a:r>
            <a:r>
              <a:rPr lang="en-US" sz="30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3000" b="0" i="0" u="none" strike="noStrike" dirty="0">
                <a:solidFill>
                  <a:srgbClr val="000000"/>
                </a:solidFill>
                <a:ea typeface="NanumSquare Bold"/>
              </a:rPr>
              <a:t>구성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2217400" y="6667500"/>
            <a:ext cx="4800600" cy="1346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en-US" sz="2400" b="0" i="0" u="none" strike="noStrike" spc="-100" dirty="0" err="1">
                <a:solidFill>
                  <a:srgbClr val="000000"/>
                </a:solidFill>
                <a:latin typeface="NanumSquare Regular"/>
              </a:rPr>
              <a:t>ByteStorm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팀</a:t>
            </a:r>
          </a:p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-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팀원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: </a:t>
            </a:r>
            <a:r>
              <a:rPr 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마디나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, </a:t>
            </a:r>
            <a:r>
              <a:rPr lang="ko-KR" sz="2400" b="0" i="0" u="none" strike="noStrike" spc="-100" dirty="0" err="1">
                <a:solidFill>
                  <a:srgbClr val="000000"/>
                </a:solidFill>
                <a:ea typeface="NanumSquare Regular"/>
              </a:rPr>
              <a:t>호노카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NanumSquare Regular"/>
              </a:rPr>
              <a:t>, </a:t>
            </a:r>
            <a:r>
              <a:rPr lang="ko-KR" sz="2400" b="0" i="0" u="none" strike="noStrike" spc="-100" dirty="0" err="1">
                <a:solidFill>
                  <a:srgbClr val="000000"/>
                </a:solidFill>
                <a:ea typeface="NanumSquare Regular"/>
              </a:rPr>
              <a:t>신상협</a:t>
            </a:r>
            <a:endParaRPr lang="ko-KR" altLang="en-US" sz="2400" b="0" i="0" u="none" strike="noStrike" spc="-100" dirty="0">
              <a:solidFill>
                <a:srgbClr val="000000"/>
              </a:solidFill>
              <a:ea typeface="NanumSquare Regula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4038600" y="876300"/>
            <a:ext cx="7772400" cy="876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5000" b="0" i="0" u="none" strike="noStrike" spc="-300" dirty="0">
                <a:solidFill>
                  <a:srgbClr val="000000"/>
                </a:solidFill>
                <a:ea typeface="NanumSquare Bold"/>
              </a:rPr>
              <a:t>프로젝트</a:t>
            </a:r>
            <a:r>
              <a:rPr lang="en-US" sz="5000" b="0" i="0" u="none" strike="noStrike" spc="-3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5000" b="0" i="0" u="none" strike="noStrike" spc="-300" dirty="0">
                <a:solidFill>
                  <a:srgbClr val="000000"/>
                </a:solidFill>
                <a:ea typeface="NanumSquare Bold"/>
              </a:rPr>
              <a:t>목표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-16200000">
            <a:off x="-3244850" y="4895850"/>
            <a:ext cx="106426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4038600" y="2717799"/>
            <a:ext cx="7721600" cy="739999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altLang="ja-JP" sz="3000" b="0" i="0" u="none" strike="noStrike" dirty="0">
                <a:solidFill>
                  <a:srgbClr val="000000"/>
                </a:solidFill>
                <a:ea typeface="NanumSquare Bold"/>
              </a:rPr>
              <a:t>실시간</a:t>
            </a:r>
            <a:r>
              <a:rPr lang="ko-KR" altLang="en-US" sz="3000" b="0" i="0" u="none" strike="noStrike" dirty="0">
                <a:solidFill>
                  <a:srgbClr val="000000"/>
                </a:solidFill>
                <a:ea typeface="NanumSquare Bold"/>
              </a:rPr>
              <a:t>날씨 </a:t>
            </a:r>
            <a:r>
              <a:rPr lang="en-US" altLang="ko-KR" sz="3000" b="0" i="0" u="none" strike="noStrike" dirty="0">
                <a:solidFill>
                  <a:srgbClr val="000000"/>
                </a:solidFill>
                <a:ea typeface="NanumSquare Bold"/>
              </a:rPr>
              <a:t>+ </a:t>
            </a:r>
            <a:r>
              <a:rPr lang="ko-KR" altLang="en-US" sz="3000" b="0" i="0" u="none" strike="noStrike" dirty="0">
                <a:solidFill>
                  <a:srgbClr val="000000"/>
                </a:solidFill>
                <a:ea typeface="NanumSquare Bold"/>
              </a:rPr>
              <a:t>개인 일정을 활용한 스마트 코디 추천</a:t>
            </a:r>
            <a:endParaRPr lang="ko-KR" sz="3000" b="0" i="0" u="none" strike="noStrike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4038600" y="3892550"/>
            <a:ext cx="10287000" cy="25019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4499"/>
              </a:lnSpc>
            </a:pP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본 프로젝트는 실시간 날씨 데이터와 사용자의 일정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,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옷장 정보를 종합적으로 분석하여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,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개인에게 최적화된 패션 코디를 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AI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가 자동으로 제안하는 애플리케이션 개발을 목표로 합니다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.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이를 통해 사용자의 매일 반복되는 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"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오늘 뭐 입지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?"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고민을 해소하고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,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ea typeface="NanumSquare Regular"/>
              </a:rPr>
              <a:t>효율적이고 실용적인 의류 선택을 지원합니다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ea typeface="NanumSquare Regular"/>
              </a:rPr>
              <a:t>.</a:t>
            </a:r>
            <a:endParaRPr lang="en-US" sz="2400" b="0" i="0" u="none" strike="noStrike" spc="-100" dirty="0">
              <a:solidFill>
                <a:srgbClr val="000000"/>
              </a:solidFill>
              <a:latin typeface="NanumSquare Regular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4038600" y="6829202"/>
            <a:ext cx="7696200" cy="18034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sz="2400" b="0" i="0" u="none" strike="noStrike" spc="-100" dirty="0">
                <a:solidFill>
                  <a:srgbClr val="000000"/>
                </a:solidFill>
                <a:latin typeface="+mn-ea"/>
              </a:rPr>
              <a:t>개인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latin typeface="+mn-ea"/>
              </a:rPr>
              <a:t>맞춤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+mn-ea"/>
              </a:rPr>
              <a:t>: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latin typeface="+mn-ea"/>
              </a:rPr>
              <a:t>일정</a:t>
            </a:r>
            <a:r>
              <a:rPr lang="en-US" altLang="ko-KR" sz="2400" b="0" i="0" u="none" strike="noStrike" spc="-10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2400" b="0" i="0" u="none" strike="noStrike" spc="-100" dirty="0">
                <a:solidFill>
                  <a:srgbClr val="000000"/>
                </a:solidFill>
                <a:latin typeface="+mn-ea"/>
              </a:rPr>
              <a:t>날씨</a:t>
            </a:r>
            <a:r>
              <a:rPr lang="en-US" altLang="ko-KR" sz="2400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en-US" sz="2400" b="0" i="0" u="none" strike="noStrike" spc="-100" dirty="0">
                <a:solidFill>
                  <a:srgbClr val="000000"/>
                </a:solidFill>
                <a:latin typeface="+mn-ea"/>
              </a:rPr>
              <a:t> </a:t>
            </a:r>
            <a:r>
              <a:rPr lang="ko-KR" sz="2400" b="0" i="0" u="none" strike="noStrike" spc="-100" dirty="0">
                <a:solidFill>
                  <a:srgbClr val="000000"/>
                </a:solidFill>
                <a:latin typeface="+mn-ea"/>
              </a:rPr>
              <a:t>반영</a:t>
            </a:r>
          </a:p>
          <a:p>
            <a:pPr lvl="0" algn="l">
              <a:lnSpc>
                <a:spcPct val="124499"/>
              </a:lnSpc>
            </a:pPr>
            <a:r>
              <a:rPr lang="en-US" sz="2400" b="0" i="0" u="none" strike="noStrike" spc="-100" dirty="0">
                <a:solidFill>
                  <a:srgbClr val="000000"/>
                </a:solidFill>
                <a:latin typeface="+mn-ea"/>
              </a:rPr>
              <a:t>- </a:t>
            </a:r>
            <a:r>
              <a:rPr lang="ko-KR" altLang="en-US" sz="2400" dirty="0">
                <a:latin typeface="+mn-ea"/>
              </a:rPr>
              <a:t>실용적 구성</a:t>
            </a:r>
            <a:r>
              <a:rPr lang="en-US" altLang="ko-KR" sz="2400" dirty="0">
                <a:latin typeface="+mn-ea"/>
              </a:rPr>
              <a:t>: </a:t>
            </a:r>
            <a:r>
              <a:rPr lang="ko-KR" altLang="en-US" sz="2400" dirty="0">
                <a:latin typeface="+mn-ea"/>
              </a:rPr>
              <a:t>그날의 날씨와 상황에 적합한 스타일 제안</a:t>
            </a:r>
            <a:endParaRPr lang="ko-KR" sz="2400" b="0" i="0" u="none" strike="noStrike" spc="-100" dirty="0">
              <a:solidFill>
                <a:srgbClr val="00000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35400"/>
            <a:ext cx="7150100" cy="6578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495300"/>
            <a:ext cx="1066800" cy="4953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270000" y="2451100"/>
            <a:ext cx="13868400" cy="749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28400"/>
              </a:lnSpc>
            </a:pPr>
            <a:r>
              <a:rPr lang="ko-KR" altLang="en-US" sz="2000" dirty="0"/>
              <a:t>날씨 연동 개인 맞춤형 패션 추천 시스템의 핵심 기능을 소개합니다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사용자의 일정</a:t>
            </a:r>
            <a:r>
              <a:rPr lang="en-US" altLang="ko-KR" sz="2000" dirty="0"/>
              <a:t>, </a:t>
            </a:r>
            <a:r>
              <a:rPr lang="ko-KR" altLang="en-US" sz="2000" dirty="0"/>
              <a:t>날씨</a:t>
            </a:r>
            <a:r>
              <a:rPr lang="en-US" altLang="ko-KR" sz="2000" dirty="0"/>
              <a:t>, </a:t>
            </a:r>
            <a:r>
              <a:rPr lang="ko-KR" altLang="en-US" sz="2000" dirty="0"/>
              <a:t>옷장 정보를 통합하여 실제 상황에 최적화된 코디를 빠르게 제안하고</a:t>
            </a:r>
            <a:r>
              <a:rPr lang="en-US" altLang="ko-KR" sz="2000" dirty="0"/>
              <a:t>, </a:t>
            </a:r>
            <a:r>
              <a:rPr lang="ko-KR" altLang="en-US" sz="2000" dirty="0"/>
              <a:t>효율적인 스타일 선택을 도와줍니다</a:t>
            </a:r>
            <a:r>
              <a:rPr lang="en-US" altLang="ko-KR" sz="2000" dirty="0"/>
              <a:t>.</a:t>
            </a:r>
            <a:endParaRPr lang="en-US" sz="2000" b="0" i="0" u="none" strike="noStrike" spc="-100" dirty="0">
              <a:solidFill>
                <a:srgbClr val="000000"/>
              </a:solidFill>
              <a:latin typeface="NanumSquare Regular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1460500" y="3581400"/>
            <a:ext cx="16802100" cy="49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3920000">
            <a:off x="14287500" y="1600200"/>
            <a:ext cx="5118100" cy="495300"/>
          </a:xfrm>
          <a:prstGeom prst="rect">
            <a:avLst/>
          </a:prstGeom>
        </p:spPr>
      </p:pic>
      <p:sp>
        <p:nvSpPr>
          <p:cNvPr id="7" name="TextBox 7"/>
          <p:cNvSpPr txBox="1"/>
          <p:nvPr/>
        </p:nvSpPr>
        <p:spPr>
          <a:xfrm>
            <a:off x="1270000" y="1193800"/>
            <a:ext cx="13703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솔루션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하이라이트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696200" y="4813300"/>
            <a:ext cx="77216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0000"/>
                </a:solidFill>
                <a:ea typeface="NanumSquare Bold"/>
              </a:rPr>
              <a:t>핵심</a:t>
            </a:r>
            <a:r>
              <a:rPr lang="en-US" sz="30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anumSquare Bold"/>
              </a:rPr>
              <a:t>기능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721600" y="5451803"/>
            <a:ext cx="7696200" cy="21336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실시간 날씨 </a:t>
            </a:r>
            <a:r>
              <a:rPr lang="en-US" altLang="ja-JP" sz="2400" dirty="0"/>
              <a:t>API </a:t>
            </a:r>
            <a:r>
              <a:rPr lang="ko-KR" altLang="en-US" sz="2400" dirty="0"/>
              <a:t>기반 기온 및 날씨 상태 수집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외부 일정 정보와 사용자 의류 데이터를 통합한 추천 프롬프트 생성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Gemma </a:t>
            </a:r>
            <a:r>
              <a:rPr lang="ko-KR" altLang="en-US" sz="2400" dirty="0"/>
              <a:t>기반 </a:t>
            </a:r>
            <a:r>
              <a:rPr lang="en-US" altLang="ja-JP" sz="2400" dirty="0"/>
              <a:t>LLM </a:t>
            </a:r>
            <a:r>
              <a:rPr lang="ko-KR" altLang="en-US" sz="2400" dirty="0"/>
              <a:t>모델을 통해 자연어 코디 설명 생성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추천 결과</a:t>
            </a:r>
            <a:r>
              <a:rPr lang="en-US" altLang="ko-KR" sz="2400" dirty="0"/>
              <a:t>: </a:t>
            </a:r>
            <a:r>
              <a:rPr lang="ko-KR" altLang="en-US" sz="2400" dirty="0"/>
              <a:t>상의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하의등</a:t>
            </a:r>
            <a:r>
              <a:rPr lang="ko-KR" altLang="en-US" sz="2400" dirty="0"/>
              <a:t> 이미지 및 추천 이유 제공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696200" y="7721600"/>
            <a:ext cx="7721600" cy="5334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3000" b="0" i="0" u="none" strike="noStrike">
                <a:solidFill>
                  <a:srgbClr val="000000"/>
                </a:solidFill>
                <a:ea typeface="NanumSquare Bold"/>
              </a:rPr>
              <a:t>차별화</a:t>
            </a:r>
            <a:r>
              <a:rPr lang="en-US" sz="30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3000" b="0" i="0" u="none" strike="noStrike">
                <a:solidFill>
                  <a:srgbClr val="000000"/>
                </a:solidFill>
                <a:ea typeface="NanumSquare Bold"/>
              </a:rPr>
              <a:t>요소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696200" y="8496300"/>
            <a:ext cx="7696200" cy="13462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소유 의류 기반 추천</a:t>
            </a:r>
            <a:r>
              <a:rPr lang="en-US" altLang="ko-KR" sz="2400" dirty="0"/>
              <a:t>: </a:t>
            </a:r>
            <a:r>
              <a:rPr lang="ko-KR" altLang="en-US" sz="2400" dirty="0"/>
              <a:t>실제 등록된 옷만 조합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/>
              <a:t>일정 및 날씨 반영</a:t>
            </a:r>
            <a:r>
              <a:rPr lang="en-US" altLang="ko-KR" sz="2400" dirty="0"/>
              <a:t>: </a:t>
            </a:r>
            <a:r>
              <a:rPr lang="ko-KR" altLang="en-US" sz="2400" dirty="0"/>
              <a:t>오늘의 활동과 환경에 맞춘 코디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400" dirty="0"/>
              <a:t>LLM </a:t>
            </a:r>
            <a:r>
              <a:rPr lang="ko-KR" altLang="en-US" sz="2400" dirty="0" err="1"/>
              <a:t>파인튜닝</a:t>
            </a:r>
            <a:r>
              <a:rPr lang="ko-KR" altLang="en-US" sz="2400" dirty="0"/>
              <a:t> 기반 추천 로직으로 자연어 설명 제공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7759700"/>
            <a:ext cx="16865600" cy="2679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84500" y="-609600"/>
            <a:ext cx="9563100" cy="26797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0800000">
            <a:off x="-2540000" y="1803400"/>
            <a:ext cx="88646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0"/>
            <a:ext cx="5816600" cy="7759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7493000" y="3632200"/>
            <a:ext cx="10807700" cy="49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800000">
            <a:off x="1676400" y="7518400"/>
            <a:ext cx="16649700" cy="495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-16200000">
            <a:off x="228600" y="8966200"/>
            <a:ext cx="3035300" cy="495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705100" y="8432800"/>
            <a:ext cx="149606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>
                <a:solidFill>
                  <a:srgbClr val="000000"/>
                </a:solidFill>
                <a:ea typeface="NanumSquare Bold"/>
              </a:rPr>
              <a:t>시스템</a:t>
            </a:r>
            <a:r>
              <a:rPr lang="en-US" sz="6000" b="0" i="0" u="none" strike="noStrike" spc="-40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>
                <a:solidFill>
                  <a:srgbClr val="000000"/>
                </a:solidFill>
                <a:ea typeface="NanumSquare Bold"/>
              </a:rPr>
              <a:t>아키텍처</a:t>
            </a:r>
            <a:r>
              <a:rPr lang="en-US" sz="6000" b="0" i="0" u="none" strike="noStrike" spc="-40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>
                <a:solidFill>
                  <a:srgbClr val="000000"/>
                </a:solidFill>
                <a:ea typeface="NanumSquare Bold"/>
              </a:rPr>
              <a:t>개요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089900" y="876300"/>
            <a:ext cx="46355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사용자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인터페이스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089900" y="1549399"/>
            <a:ext cx="4635500" cy="18414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 algn="l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en-US" altLang="ja-JP" sz="2000" dirty="0"/>
              <a:t>Flutter </a:t>
            </a:r>
            <a:r>
              <a:rPr lang="ko-KR" altLang="en-US" sz="2000" dirty="0"/>
              <a:t>기반 모바일 앱</a:t>
            </a:r>
            <a:endParaRPr lang="en-US" altLang="ko-KR" sz="2000" dirty="0"/>
          </a:p>
          <a:p>
            <a:pPr marL="342900" lvl="0" indent="-342900" algn="l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홈 화면</a:t>
            </a:r>
            <a:r>
              <a:rPr lang="en-US" altLang="ko-KR" sz="2000" dirty="0"/>
              <a:t>: </a:t>
            </a:r>
            <a:r>
              <a:rPr lang="ko-KR" altLang="en-US" sz="2000" dirty="0"/>
              <a:t>날씨 및 일정 요약 표시</a:t>
            </a:r>
            <a:r>
              <a:rPr lang="en-US" sz="2000" b="0" i="0" u="none" strike="noStrike" spc="-100" dirty="0">
                <a:solidFill>
                  <a:srgbClr val="000000"/>
                </a:solidFill>
                <a:latin typeface="NanumSquare Regular"/>
              </a:rPr>
              <a:t>-</a:t>
            </a:r>
            <a:r>
              <a:rPr lang="ko-KR" altLang="en-US" sz="2000" dirty="0"/>
              <a:t>추천</a:t>
            </a:r>
            <a:endParaRPr lang="en-US" altLang="ko-KR" sz="2000" dirty="0"/>
          </a:p>
          <a:p>
            <a:pPr marL="342900" lvl="0" indent="-342900" algn="l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결과 화면</a:t>
            </a:r>
            <a:r>
              <a:rPr lang="en-US" altLang="ko-KR" sz="2000" dirty="0"/>
              <a:t>: </a:t>
            </a:r>
            <a:r>
              <a:rPr lang="ko-KR" altLang="en-US" sz="2000" dirty="0"/>
              <a:t>코디 이미지 </a:t>
            </a:r>
            <a:r>
              <a:rPr lang="en-US" altLang="ko-KR" sz="2000" dirty="0"/>
              <a:t>+ </a:t>
            </a:r>
            <a:r>
              <a:rPr lang="ko-KR" altLang="en-US" sz="2000" dirty="0"/>
              <a:t>추천 이유</a:t>
            </a:r>
            <a:endParaRPr lang="en-US" altLang="ko-KR" sz="2000" dirty="0"/>
          </a:p>
          <a:p>
            <a:pPr marL="342900" lvl="0" indent="-342900" algn="l">
              <a:lnSpc>
                <a:spcPct val="124499"/>
              </a:lnSpc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맞춤 경험 제공</a:t>
            </a:r>
            <a:endParaRPr lang="en-US" sz="2000" b="0" i="0" u="none" strike="noStrike" spc="-100" dirty="0">
              <a:solidFill>
                <a:srgbClr val="000000"/>
              </a:solidFill>
              <a:latin typeface="NanumSquare Regular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3131800" y="876300"/>
            <a:ext cx="46355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백엔드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서비스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3131800" y="1549400"/>
            <a:ext cx="46355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r>
              <a:rPr lang="en-US" altLang="ja-JP" sz="2000" dirty="0"/>
              <a:t>Django </a:t>
            </a:r>
            <a:r>
              <a:rPr lang="ko-KR" altLang="en-US" sz="2000" dirty="0"/>
              <a:t>기반 </a:t>
            </a:r>
            <a:r>
              <a:rPr lang="en-US" altLang="ja-JP" sz="2000" dirty="0"/>
              <a:t>REST API</a:t>
            </a:r>
          </a:p>
          <a:p>
            <a:r>
              <a:rPr lang="ko-KR" altLang="en-US" sz="2000" dirty="0"/>
              <a:t>사용자 등록</a:t>
            </a:r>
            <a:r>
              <a:rPr lang="en-US" altLang="ko-KR" sz="2000" dirty="0"/>
              <a:t>,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인증 처리</a:t>
            </a:r>
          </a:p>
          <a:p>
            <a:r>
              <a:rPr lang="ko-KR" altLang="en-US" sz="2000" dirty="0"/>
              <a:t>옷장 및 일정 </a:t>
            </a:r>
            <a:r>
              <a:rPr lang="en-US" altLang="ja-JP" sz="2000" dirty="0"/>
              <a:t>CRUD </a:t>
            </a:r>
            <a:r>
              <a:rPr lang="ko-KR" altLang="en-US" sz="2000" dirty="0"/>
              <a:t>처리</a:t>
            </a:r>
          </a:p>
          <a:p>
            <a:r>
              <a:rPr lang="ko-KR" altLang="en-US" sz="2000" dirty="0"/>
              <a:t>추천 요청 처리 및 로그 저장</a:t>
            </a:r>
          </a:p>
          <a:p>
            <a:r>
              <a:rPr lang="en-US" altLang="ja-JP" sz="2000" dirty="0" err="1"/>
              <a:t>FastAPI</a:t>
            </a:r>
            <a:r>
              <a:rPr lang="en-US" altLang="ja-JP" sz="2000" dirty="0"/>
              <a:t> </a:t>
            </a:r>
            <a:r>
              <a:rPr lang="ko-KR" altLang="en-US" sz="2000" dirty="0"/>
              <a:t>기반 </a:t>
            </a:r>
            <a:r>
              <a:rPr lang="en-US" altLang="ja-JP" sz="2000" dirty="0"/>
              <a:t>AI </a:t>
            </a:r>
            <a:r>
              <a:rPr lang="ko-KR" altLang="en-US" sz="2000" dirty="0"/>
              <a:t>추천 서버와 통신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89900" y="4749800"/>
            <a:ext cx="46355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데이터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저장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및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캐싱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089900" y="5435600"/>
            <a:ext cx="46355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PostgreSQL: </a:t>
            </a:r>
            <a:r>
              <a:rPr lang="ko-KR" altLang="en-US" sz="2000" dirty="0"/>
              <a:t>사용자</a:t>
            </a:r>
            <a:r>
              <a:rPr lang="en-US" altLang="ko-KR" sz="2000" dirty="0"/>
              <a:t>, </a:t>
            </a:r>
            <a:r>
              <a:rPr lang="ko-KR" altLang="en-US" sz="2000" dirty="0"/>
              <a:t>의류</a:t>
            </a:r>
            <a:r>
              <a:rPr lang="en-US" altLang="ko-KR" sz="2000" dirty="0"/>
              <a:t>, </a:t>
            </a:r>
            <a:r>
              <a:rPr lang="ko-KR" altLang="en-US" sz="2000" dirty="0"/>
              <a:t>일정</a:t>
            </a:r>
            <a:r>
              <a:rPr lang="en-US" altLang="ko-KR" sz="2000" dirty="0"/>
              <a:t>, </a:t>
            </a:r>
            <a:r>
              <a:rPr lang="ko-KR" altLang="en-US" sz="2000" dirty="0"/>
              <a:t>추천기록 저장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Firebase: </a:t>
            </a:r>
            <a:r>
              <a:rPr lang="ko-KR" altLang="en-US" sz="2000" dirty="0"/>
              <a:t>인증 기능 전용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향후 확장 고려한 구조 설계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131800" y="4749800"/>
            <a:ext cx="46355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외부</a:t>
            </a: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 API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연동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3131800" y="5435600"/>
            <a:ext cx="46355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OpenWeatherMap</a:t>
            </a:r>
            <a:r>
              <a:rPr lang="en-US" altLang="ja-JP" sz="2000" dirty="0"/>
              <a:t> API</a:t>
            </a:r>
            <a:r>
              <a:rPr lang="ko-KR" altLang="en-US" sz="2000" dirty="0"/>
              <a:t>로 실시간 날씨 정보 수집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Google Calendar API</a:t>
            </a:r>
            <a:r>
              <a:rPr lang="ko-KR" altLang="en-US" sz="2000" dirty="0"/>
              <a:t>로 일정 동기화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날씨 </a:t>
            </a:r>
            <a:r>
              <a:rPr lang="en-US" altLang="ko-KR" sz="2000" dirty="0"/>
              <a:t>+ </a:t>
            </a:r>
            <a:r>
              <a:rPr lang="ko-KR" altLang="en-US" sz="2000" dirty="0"/>
              <a:t>일정 데이터를 </a:t>
            </a:r>
            <a:r>
              <a:rPr lang="en-US" altLang="ja-JP" sz="2000" dirty="0"/>
              <a:t>AI </a:t>
            </a:r>
            <a:r>
              <a:rPr lang="ko-KR" altLang="en-US" sz="2000" dirty="0"/>
              <a:t>모델 </a:t>
            </a:r>
            <a:r>
              <a:rPr lang="ko-KR" altLang="en-US" sz="2000" dirty="0" err="1"/>
              <a:t>입력값으로</a:t>
            </a:r>
            <a:r>
              <a:rPr lang="ko-KR" altLang="en-US" sz="2000" dirty="0"/>
              <a:t> 변환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1600"/>
            <a:ext cx="1765300" cy="17526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5100" y="8737600"/>
            <a:ext cx="16535400" cy="17526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-16200000">
            <a:off x="-12700" y="-368300"/>
            <a:ext cx="3543300" cy="4953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-2768600" y="1358900"/>
            <a:ext cx="19989800" cy="4953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-254000" y="8496300"/>
            <a:ext cx="16687800" cy="4953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11811000" y="5905500"/>
            <a:ext cx="9105900" cy="495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2146300" y="215900"/>
            <a:ext cx="152273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컴포넌트별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주요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역할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9900" y="2616200"/>
            <a:ext cx="49657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React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앱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9900" y="3289300"/>
            <a:ext cx="49530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Flutter </a:t>
            </a:r>
            <a:r>
              <a:rPr lang="ko-KR" altLang="en-US" sz="2000" dirty="0"/>
              <a:t>기반 크로스플랫폼 구현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AdobeXD</a:t>
            </a:r>
            <a:r>
              <a:rPr lang="en-US" altLang="ja-JP" sz="2000" dirty="0"/>
              <a:t> </a:t>
            </a:r>
            <a:r>
              <a:rPr lang="ko-KR" altLang="en-US" sz="2000" dirty="0"/>
              <a:t>설계를 바탕으로 </a:t>
            </a:r>
            <a:r>
              <a:rPr lang="en-US" altLang="ja-JP" sz="2000" dirty="0"/>
              <a:t>UI </a:t>
            </a:r>
            <a:r>
              <a:rPr lang="ko-KR" altLang="en-US" sz="2000" dirty="0"/>
              <a:t>제작 중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일정 및 날씨 요약 표시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추천 결과</a:t>
            </a:r>
            <a:r>
              <a:rPr lang="en-US" altLang="ko-KR" sz="2000" dirty="0"/>
              <a:t>: </a:t>
            </a:r>
            <a:r>
              <a:rPr lang="ko-KR" altLang="en-US" sz="2000" dirty="0"/>
              <a:t>이미지 </a:t>
            </a:r>
            <a:r>
              <a:rPr lang="en-US" altLang="ko-KR" sz="2000" dirty="0"/>
              <a:t>+ </a:t>
            </a:r>
            <a:r>
              <a:rPr lang="ko-KR" altLang="en-US" sz="2000" dirty="0"/>
              <a:t>추천 이유 시각화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702300" y="2616200"/>
            <a:ext cx="49657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 dirty="0">
                <a:solidFill>
                  <a:srgbClr val="000000"/>
                </a:solidFill>
                <a:latin typeface="NanumSquare Bold"/>
              </a:rPr>
              <a:t>Django REST API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702300" y="3289300"/>
            <a:ext cx="49530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RESTful API: </a:t>
            </a:r>
            <a:r>
              <a:rPr lang="ko-KR" altLang="en-US" sz="2000" dirty="0"/>
              <a:t>로그인</a:t>
            </a:r>
            <a:r>
              <a:rPr lang="en-US" altLang="ko-KR" sz="2000" dirty="0"/>
              <a:t>, </a:t>
            </a:r>
            <a:r>
              <a:rPr lang="ko-KR" altLang="en-US" sz="2000" dirty="0"/>
              <a:t>옷장</a:t>
            </a:r>
            <a:r>
              <a:rPr lang="en-US" altLang="ko-KR" sz="2000" dirty="0"/>
              <a:t>, </a:t>
            </a:r>
            <a:r>
              <a:rPr lang="ko-KR" altLang="en-US" sz="2000" dirty="0"/>
              <a:t>일정</a:t>
            </a:r>
            <a:r>
              <a:rPr lang="en-US" altLang="ko-KR" sz="2000" dirty="0"/>
              <a:t>, </a:t>
            </a:r>
            <a:r>
              <a:rPr lang="ko-KR" altLang="en-US" sz="2000" dirty="0"/>
              <a:t>추천 요청 처리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인증 및 권한 관리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FastAPI</a:t>
            </a:r>
            <a:r>
              <a:rPr lang="en-US" altLang="ja-JP" sz="2000" dirty="0"/>
              <a:t> </a:t>
            </a:r>
            <a:r>
              <a:rPr lang="ko-KR" altLang="en-US" sz="2000" dirty="0"/>
              <a:t>기반 </a:t>
            </a:r>
            <a:r>
              <a:rPr lang="en-US" altLang="ja-JP" sz="2000" dirty="0"/>
              <a:t>AI </a:t>
            </a:r>
            <a:r>
              <a:rPr lang="ko-KR" altLang="en-US" sz="2000" dirty="0"/>
              <a:t>서버와의 통신 처리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추천 로그 저장 및 결과 전달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947400" y="2616200"/>
            <a:ext cx="49657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altLang="ja-JP" sz="2800" dirty="0" err="1"/>
              <a:t>FastAPI</a:t>
            </a:r>
            <a:r>
              <a:rPr lang="en-US" altLang="ja-JP" sz="2800" dirty="0"/>
              <a:t> AI </a:t>
            </a:r>
            <a:r>
              <a:rPr lang="ko-KR" altLang="en-US" sz="2800" dirty="0"/>
              <a:t>서버</a:t>
            </a:r>
            <a:endParaRPr lang="ko-KR" sz="2500" b="0" i="0" u="none" strike="noStrike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0947400" y="3289300"/>
            <a:ext cx="49530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데이터 기반 추천 프롬프트 생성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LLM </a:t>
            </a:r>
            <a:r>
              <a:rPr lang="ko-KR" altLang="en-US" sz="2000" dirty="0"/>
              <a:t>기반 추천 모델 </a:t>
            </a:r>
            <a:r>
              <a:rPr lang="en-US" altLang="ko-KR" sz="2000" dirty="0"/>
              <a:t>(</a:t>
            </a:r>
            <a:r>
              <a:rPr lang="en-US" altLang="ja-JP" sz="2000" dirty="0"/>
              <a:t>Gemma + Fine-tuning)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JSON + </a:t>
            </a:r>
            <a:r>
              <a:rPr lang="ko-KR" altLang="en-US" sz="2000" dirty="0"/>
              <a:t>메타데이터 → 자연어로 변환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추천 이유 생성 및 결과 반환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57200" y="5689600"/>
            <a:ext cx="75819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 lvl="0" algn="l">
              <a:lnSpc>
                <a:spcPct val="99600"/>
              </a:lnSpc>
            </a:pPr>
            <a:r>
              <a:rPr lang="en-US" sz="2500" b="0" i="0" u="none" strike="noStrike">
                <a:solidFill>
                  <a:srgbClr val="000000"/>
                </a:solidFill>
                <a:latin typeface="NanumSquare Bold"/>
              </a:rPr>
              <a:t>Redis </a:t>
            </a:r>
            <a:r>
              <a:rPr lang="ko-KR" sz="2500" b="0" i="0" u="none" strike="noStrike">
                <a:solidFill>
                  <a:srgbClr val="000000"/>
                </a:solidFill>
                <a:ea typeface="NanumSquare Bold"/>
              </a:rPr>
              <a:t>캐시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457200" y="6362700"/>
            <a:ext cx="75819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옷장 데이터</a:t>
            </a:r>
            <a:r>
              <a:rPr lang="en-US" altLang="ko-KR" sz="2000" dirty="0"/>
              <a:t>, </a:t>
            </a:r>
            <a:r>
              <a:rPr lang="ko-KR" altLang="en-US" sz="2000" dirty="0"/>
              <a:t>추천 결과 임시 저장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자주 요청되는 데이터 빠른 접근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캐시 미스 방지를 위한 사전 로딩 설계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시스템 응답 속도 향상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331200" y="5689600"/>
            <a:ext cx="7581900" cy="444500"/>
          </a:xfrm>
          <a:prstGeom prst="rect">
            <a:avLst/>
          </a:prstGeom>
        </p:spPr>
        <p:txBody>
          <a:bodyPr lIns="0" tIns="0" rIns="0" bIns="0" rtlCol="0" anchor="b"/>
          <a:lstStyle/>
          <a:p>
            <a:pPr>
              <a:lnSpc>
                <a:spcPct val="99600"/>
              </a:lnSpc>
            </a:pPr>
            <a:r>
              <a:rPr lang="ko-KR" altLang="en-US" sz="2500" b="0" i="0" u="none" strike="noStrike" dirty="0">
                <a:solidFill>
                  <a:srgbClr val="000000"/>
                </a:solidFill>
                <a:ea typeface="NanumSquare Bold"/>
              </a:rPr>
              <a:t>저장소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a typeface="NanumSquare Bold"/>
              </a:rPr>
              <a:t>(</a:t>
            </a:r>
            <a:r>
              <a:rPr lang="ko-KR" altLang="en-US" sz="2500" b="0" i="0" u="none" strike="noStrike" dirty="0">
                <a:solidFill>
                  <a:srgbClr val="000000"/>
                </a:solidFill>
                <a:ea typeface="NanumSquare Bold"/>
              </a:rPr>
              <a:t>로컬 </a:t>
            </a:r>
            <a:r>
              <a:rPr lang="en-US" altLang="ko-KR" sz="2500" b="0" i="0" u="none" strike="noStrike" dirty="0">
                <a:solidFill>
                  <a:srgbClr val="000000"/>
                </a:solidFill>
                <a:ea typeface="NanumSquare Bold"/>
              </a:rPr>
              <a:t>or S3 </a:t>
            </a:r>
            <a:r>
              <a:rPr lang="ko-KR" altLang="en-US" sz="2500" b="0" i="0" u="none" strike="noStrike" dirty="0">
                <a:solidFill>
                  <a:srgbClr val="000000"/>
                </a:solidFill>
                <a:ea typeface="NanumSquare Bold"/>
              </a:rPr>
              <a:t>대체 가능</a:t>
            </a:r>
            <a:r>
              <a:rPr lang="en-US" altLang="ko-KR" sz="2500" b="0" i="0" u="none" strike="noStrike" dirty="0">
                <a:solidFill>
                  <a:srgbClr val="000000"/>
                </a:solidFill>
                <a:ea typeface="NanumSquare Bold"/>
              </a:rPr>
              <a:t>)</a:t>
            </a:r>
            <a:endParaRPr lang="ko-KR" sz="2500" b="0" i="0" u="none" strike="noStrike" dirty="0">
              <a:solidFill>
                <a:srgbClr val="000000"/>
              </a:solidFill>
              <a:ea typeface="NanumSquare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8331200" y="6362700"/>
            <a:ext cx="7581900" cy="1651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사용자 업로드 의류 사진 저장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/>
              <a:t>Flutter </a:t>
            </a:r>
            <a:r>
              <a:rPr lang="ko-KR" altLang="en-US" sz="2000" dirty="0"/>
              <a:t>프론트와 연동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추후 </a:t>
            </a:r>
            <a:r>
              <a:rPr lang="en-US" altLang="ja-JP" sz="2000" dirty="0"/>
              <a:t>CDN </a:t>
            </a:r>
            <a:r>
              <a:rPr lang="ko-KR" altLang="en-US" sz="2000" dirty="0"/>
              <a:t>연동 가능 구조 설계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ja-JP" sz="2000" dirty="0" err="1"/>
              <a:t>FastAPI</a:t>
            </a:r>
            <a:r>
              <a:rPr lang="ko-KR" altLang="en-US" sz="2000" dirty="0"/>
              <a:t>와 이미지 경로 연계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536700" y="342900"/>
            <a:ext cx="1066800" cy="4953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536700" y="927100"/>
            <a:ext cx="153670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09559"/>
              </a:lnSpc>
            </a:pPr>
            <a:r>
              <a:rPr lang="ko-KR" sz="6000" b="0" i="0" u="none" strike="noStrike" spc="-400" dirty="0">
                <a:solidFill>
                  <a:srgbClr val="000000"/>
                </a:solidFill>
                <a:ea typeface="NanumSquare Bold"/>
              </a:rPr>
              <a:t>타임라인</a:t>
            </a:r>
            <a:endParaRPr lang="en-US" sz="6000" b="0" i="0" u="none" strike="noStrike" spc="-400" dirty="0">
              <a:solidFill>
                <a:srgbClr val="000000"/>
              </a:solidFill>
              <a:latin typeface="NanumSquare Bold"/>
            </a:endParaRPr>
          </a:p>
        </p:txBody>
      </p:sp>
      <p:pic>
        <p:nvPicPr>
          <p:cNvPr id="17" name="図 16" descr="ダイアグラム, 概略図&#10;&#10;自動的に生成された説明">
            <a:extLst>
              <a:ext uri="{FF2B5EF4-FFF2-40B4-BE49-F238E27FC236}">
                <a16:creationId xmlns:a16="http://schemas.microsoft.com/office/drawing/2014/main" id="{096A2CA0-971F-40C8-6A39-FC7B491078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200" y="684171"/>
            <a:ext cx="11493500" cy="891865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93800" y="-127000"/>
            <a:ext cx="15443200" cy="3606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270000" y="876300"/>
            <a:ext cx="1066800" cy="4953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7556500" y="4902200"/>
            <a:ext cx="11150600" cy="495300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1270000" y="1397000"/>
            <a:ext cx="10706100" cy="10668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>
              <a:lnSpc>
                <a:spcPct val="109559"/>
              </a:lnSpc>
            </a:pPr>
            <a:r>
              <a:rPr lang="ko-KR" altLang="en-US" sz="6000" b="0" i="0" u="none" strike="noStrike" spc="-400" dirty="0">
                <a:solidFill>
                  <a:srgbClr val="000000"/>
                </a:solidFill>
                <a:ea typeface="NanumSquare Bold"/>
              </a:rPr>
              <a:t>구성원별 진척도</a:t>
            </a:r>
            <a:r>
              <a:rPr lang="en-US" altLang="ko-KR" sz="6000" spc="-400" dirty="0">
                <a:solidFill>
                  <a:srgbClr val="000000"/>
                </a:solidFill>
                <a:ea typeface="NanumSquare Bold"/>
              </a:rPr>
              <a:t> &amp; </a:t>
            </a:r>
            <a:r>
              <a:rPr lang="ko-KR" altLang="en-US" sz="6000" spc="-400" dirty="0">
                <a:solidFill>
                  <a:srgbClr val="000000"/>
                </a:solidFill>
                <a:ea typeface="NanumSquare Bold"/>
              </a:rPr>
              <a:t>결과 제시</a:t>
            </a:r>
            <a:r>
              <a:rPr lang="en-US" sz="6000" b="0" i="0" u="none" strike="noStrike" spc="-400" dirty="0">
                <a:solidFill>
                  <a:srgbClr val="000000"/>
                </a:solidFill>
                <a:latin typeface="NanumSquare Bold"/>
              </a:rPr>
              <a:t> 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803400" y="3505199"/>
            <a:ext cx="10629900" cy="31623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호노카</a:t>
            </a:r>
            <a:r>
              <a:rPr lang="en-US" altLang="ko-KR" sz="4400" dirty="0">
                <a:solidFill>
                  <a:srgbClr val="000000"/>
                </a:solidFill>
                <a:latin typeface="NanumSquare Bold"/>
              </a:rPr>
              <a:t> -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프론트엔드</a:t>
            </a:r>
            <a:r>
              <a:rPr lang="en-US" altLang="ko-KR" sz="4400" b="0" i="0" u="none" strike="noStrike" dirty="0">
                <a:solidFill>
                  <a:srgbClr val="000000"/>
                </a:solidFill>
                <a:latin typeface="NanumSquare Bold"/>
              </a:rPr>
              <a:t>,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 </a:t>
            </a:r>
            <a:r>
              <a:rPr lang="ko-KR" altLang="en-US" sz="4400" b="0" i="0" u="none" strike="noStrike" dirty="0" err="1">
                <a:solidFill>
                  <a:srgbClr val="000000"/>
                </a:solidFill>
                <a:latin typeface="NanumSquare Bold"/>
              </a:rPr>
              <a:t>백엔드</a:t>
            </a:r>
            <a:r>
              <a:rPr lang="ko-KR" altLang="en-US" sz="4400" b="0" i="0" u="none" strike="noStrike" dirty="0">
                <a:solidFill>
                  <a:srgbClr val="000000"/>
                </a:solidFill>
                <a:latin typeface="NanumSquare Bold"/>
              </a:rPr>
              <a:t> 일부</a:t>
            </a:r>
            <a:endParaRPr lang="en-US" sz="44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21F7A2-D279-4FE9-C2A7-52AB9B5A39F7}"/>
              </a:ext>
            </a:extLst>
          </p:cNvPr>
          <p:cNvSpPr txBox="1"/>
          <p:nvPr/>
        </p:nvSpPr>
        <p:spPr>
          <a:xfrm>
            <a:off x="2317750" y="5391152"/>
            <a:ext cx="10629900" cy="203834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UI sets : </a:t>
            </a:r>
            <a:r>
              <a:rPr lang="en-US" altLang="ja-JP" sz="32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https://xd.adobe.com/view/8f06e601-4ef4-405b-80ec-905b5feca5bf-da55/</a:t>
            </a:r>
            <a:b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</a:br>
            <a:r>
              <a:rPr lang="ko-KR" alt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이 사용서를 기반으로 구현중</a:t>
            </a:r>
            <a:endParaRPr lang="en-US" sz="40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C56244DD-95BA-48ED-30EA-9C16330E9787}"/>
              </a:ext>
            </a:extLst>
          </p:cNvPr>
          <p:cNvSpPr txBox="1"/>
          <p:nvPr/>
        </p:nvSpPr>
        <p:spPr>
          <a:xfrm>
            <a:off x="1803400" y="4756154"/>
            <a:ext cx="10629900" cy="8381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Front end:</a:t>
            </a:r>
            <a:endParaRPr lang="en-US" sz="40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05E0B9D3-A5AC-5832-4F18-23B4E846797E}"/>
              </a:ext>
            </a:extLst>
          </p:cNvPr>
          <p:cNvSpPr txBox="1"/>
          <p:nvPr/>
        </p:nvSpPr>
        <p:spPr>
          <a:xfrm>
            <a:off x="2292350" y="8248654"/>
            <a:ext cx="10629900" cy="1079498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Django </a:t>
            </a: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초기 프로젝트 생성 및 기본 설정 완료</a:t>
            </a: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ko-KR" altLang="en-US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모델을 설계</a:t>
            </a:r>
            <a:r>
              <a:rPr lang="en-US" altLang="ko-KR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</a:t>
            </a:r>
            <a:r>
              <a:rPr lang="en-US" altLang="ja-JP" sz="32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ClothingItem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Schedule)</a:t>
            </a:r>
          </a:p>
          <a:p>
            <a:pPr lvl="0" algn="l">
              <a:lnSpc>
                <a:spcPct val="132800"/>
              </a:lnSpc>
            </a:pPr>
            <a:br>
              <a:rPr lang="en-US" altLang="ja-JP" sz="4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  <a:hlinkClick r:id="rId5"/>
              </a:rPr>
            </a:br>
            <a:endParaRPr lang="en-US" sz="48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3584877F-32F1-99DF-FB73-1CA769E7AA26}"/>
              </a:ext>
            </a:extLst>
          </p:cNvPr>
          <p:cNvSpPr txBox="1"/>
          <p:nvPr/>
        </p:nvSpPr>
        <p:spPr>
          <a:xfrm>
            <a:off x="1739900" y="7391405"/>
            <a:ext cx="10629900" cy="838199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lvl="0" algn="l">
              <a:lnSpc>
                <a:spcPct val="132800"/>
              </a:lnSpc>
            </a:pPr>
            <a:r>
              <a:rPr lang="en-US" sz="3200" dirty="0">
                <a:solidFill>
                  <a:srgbClr val="000000"/>
                </a:solidFill>
                <a:latin typeface="Arial" panose="020B0604020202020204" pitchFamily="34" charset="0"/>
              </a:rPr>
              <a:t>Back end:</a:t>
            </a:r>
            <a:endParaRPr lang="en-US" sz="4000" b="0" i="0" u="none" strike="noStrike" dirty="0">
              <a:solidFill>
                <a:srgbClr val="000000"/>
              </a:solidFill>
              <a:latin typeface="NanumSquare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870</Words>
  <Application>Microsoft Macintosh PowerPoint</Application>
  <PresentationFormat>ユーザー設定</PresentationFormat>
  <Paragraphs>128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9" baseType="lpstr">
      <vt:lpstr>Calibri</vt:lpstr>
      <vt:lpstr>NanumSquare Regular</vt:lpstr>
      <vt:lpstr>NanumSquare Bold</vt:lpstr>
      <vt:lpstr>Roboto Mono</vt:lpstr>
      <vt:lpstr>Arial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穂香 岡田</cp:lastModifiedBy>
  <cp:revision>10</cp:revision>
  <dcterms:created xsi:type="dcterms:W3CDTF">2006-08-16T00:00:00Z</dcterms:created>
  <dcterms:modified xsi:type="dcterms:W3CDTF">2025-07-10T15:40:53Z</dcterms:modified>
</cp:coreProperties>
</file>