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81" r:id="rId2"/>
    <p:sldId id="297" r:id="rId3"/>
    <p:sldId id="292" r:id="rId4"/>
    <p:sldId id="283" r:id="rId5"/>
    <p:sldId id="284" r:id="rId6"/>
    <p:sldId id="293" r:id="rId7"/>
    <p:sldId id="285" r:id="rId8"/>
    <p:sldId id="286" r:id="rId9"/>
    <p:sldId id="288" r:id="rId10"/>
    <p:sldId id="294" r:id="rId11"/>
    <p:sldId id="289" r:id="rId12"/>
    <p:sldId id="290" r:id="rId13"/>
    <p:sldId id="295" r:id="rId14"/>
    <p:sldId id="296" r:id="rId15"/>
    <p:sldId id="300" r:id="rId16"/>
    <p:sldId id="301" r:id="rId17"/>
    <p:sldId id="303" r:id="rId18"/>
    <p:sldId id="304" r:id="rId1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2B2"/>
    <a:srgbClr val="5C666C"/>
    <a:srgbClr val="BEA9A3"/>
    <a:srgbClr val="B5666C"/>
    <a:srgbClr val="BED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2" autoAdjust="0"/>
    <p:restoredTop sz="91042" autoAdjust="0"/>
  </p:normalViewPr>
  <p:slideViewPr>
    <p:cSldViewPr snapToGrid="0">
      <p:cViewPr>
        <p:scale>
          <a:sx n="75" d="100"/>
          <a:sy n="75" d="100"/>
        </p:scale>
        <p:origin x="3288" y="1000"/>
      </p:cViewPr>
      <p:guideLst>
        <p:guide orient="horz" pos="2160"/>
        <p:guide pos="2880"/>
      </p:guideLst>
    </p:cSldViewPr>
  </p:slid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67" d="100"/>
          <a:sy n="67"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4ABC637-6BAE-4FC5-B9D3-9DDD23781231}" type="datetimeFigureOut">
              <a:rPr lang="pt-PT" smtClean="0"/>
              <a:t>24/10/24</a:t>
            </a:fld>
            <a:endParaRPr lang="pt-PT"/>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3BEE8212-2DC8-4B73-B6C3-CB4BB8E6A937}" type="slidenum">
              <a:rPr lang="pt-PT" smtClean="0"/>
              <a:t>‹#›</a:t>
            </a:fld>
            <a:endParaRPr lang="pt-PT"/>
          </a:p>
        </p:txBody>
      </p:sp>
    </p:spTree>
    <p:extLst>
      <p:ext uri="{BB962C8B-B14F-4D97-AF65-F5344CB8AC3E}">
        <p14:creationId xmlns:p14="http://schemas.microsoft.com/office/powerpoint/2010/main" val="4252862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591533F-2F80-4D36-97AB-7AC213C0BF8C}" type="datetimeFigureOut">
              <a:rPr lang="pt-PT" smtClean="0"/>
              <a:t>24/10/24</a:t>
            </a:fld>
            <a:endParaRPr lang="pt-PT"/>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2301A8F-F62B-485D-8533-3E57CAE4916C}" type="slidenum">
              <a:rPr lang="pt-PT" smtClean="0"/>
              <a:t>‹#›</a:t>
            </a:fld>
            <a:endParaRPr lang="pt-PT"/>
          </a:p>
        </p:txBody>
      </p:sp>
    </p:spTree>
    <p:extLst>
      <p:ext uri="{BB962C8B-B14F-4D97-AF65-F5344CB8AC3E}">
        <p14:creationId xmlns:p14="http://schemas.microsoft.com/office/powerpoint/2010/main" val="11648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CC3D71-3818-41E6-9780-9CECED9DCF79}" type="slidenum">
              <a:rPr lang="pt-PT" altLang="pt-PT" smtClean="0"/>
              <a:pPr eaLnBrk="1" hangingPunct="1">
                <a:spcBef>
                  <a:spcPct val="0"/>
                </a:spcBef>
              </a:pPr>
              <a:t>1</a:t>
            </a:fld>
            <a:endParaRPr lang="pt-PT" altLang="pt-PT"/>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PT" dirty="0" err="1"/>
              <a:t>xià</a:t>
            </a:r>
            <a:r>
              <a:rPr lang="en-US" altLang="pt-PT" dirty="0"/>
              <a:t> </a:t>
            </a:r>
            <a:r>
              <a:rPr lang="en-US" altLang="pt-PT" dirty="0" err="1"/>
              <a:t>wǔ</a:t>
            </a:r>
            <a:r>
              <a:rPr lang="en-US" altLang="pt-PT" dirty="0"/>
              <a:t> </a:t>
            </a:r>
            <a:r>
              <a:rPr lang="en-US" altLang="pt-PT" dirty="0" err="1"/>
              <a:t>hǎo</a:t>
            </a:r>
            <a:endParaRPr lang="en-US" altLang="pt-PT" dirty="0"/>
          </a:p>
        </p:txBody>
      </p:sp>
    </p:spTree>
    <p:extLst>
      <p:ext uri="{BB962C8B-B14F-4D97-AF65-F5344CB8AC3E}">
        <p14:creationId xmlns:p14="http://schemas.microsoft.com/office/powerpoint/2010/main" val="428453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F364C-CE34-CA93-A65E-B3596C30EE58}"/>
            </a:ext>
          </a:extLst>
        </p:cNvPr>
        <p:cNvGrpSpPr/>
        <p:nvPr/>
      </p:nvGrpSpPr>
      <p:grpSpPr>
        <a:xfrm>
          <a:off x="0" y="0"/>
          <a:ext cx="0" cy="0"/>
          <a:chOff x="0" y="0"/>
          <a:chExt cx="0" cy="0"/>
        </a:xfrm>
      </p:grpSpPr>
      <p:sp>
        <p:nvSpPr>
          <p:cNvPr id="36866" name="Rectangle 7">
            <a:extLst>
              <a:ext uri="{FF2B5EF4-FFF2-40B4-BE49-F238E27FC236}">
                <a16:creationId xmlns:a16="http://schemas.microsoft.com/office/drawing/2014/main" id="{2E3BD4D1-46B3-936F-1FAC-980E1238FF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CC3D71-3818-41E6-9780-9CECED9DCF79}" type="slidenum">
              <a:rPr lang="pt-PT" altLang="pt-PT" smtClean="0"/>
              <a:pPr eaLnBrk="1" hangingPunct="1">
                <a:spcBef>
                  <a:spcPct val="0"/>
                </a:spcBef>
              </a:pPr>
              <a:t>3</a:t>
            </a:fld>
            <a:endParaRPr lang="pt-PT" altLang="pt-PT"/>
          </a:p>
        </p:txBody>
      </p:sp>
      <p:sp>
        <p:nvSpPr>
          <p:cNvPr id="36867" name="Rectangle 2">
            <a:extLst>
              <a:ext uri="{FF2B5EF4-FFF2-40B4-BE49-F238E27FC236}">
                <a16:creationId xmlns:a16="http://schemas.microsoft.com/office/drawing/2014/main" id="{93C2097A-02D5-EEBF-CE17-1FB1B2AB80C7}"/>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54163735-41F9-F048-BC7F-4E5A6517C2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PT" dirty="0" err="1"/>
              <a:t>xià</a:t>
            </a:r>
            <a:r>
              <a:rPr lang="en-US" altLang="pt-PT" dirty="0"/>
              <a:t> </a:t>
            </a:r>
            <a:r>
              <a:rPr lang="en-US" altLang="pt-PT" dirty="0" err="1"/>
              <a:t>wǔ</a:t>
            </a:r>
            <a:r>
              <a:rPr lang="en-US" altLang="pt-PT" dirty="0"/>
              <a:t> </a:t>
            </a:r>
            <a:r>
              <a:rPr lang="en-US" altLang="pt-PT" dirty="0" err="1"/>
              <a:t>hǎo</a:t>
            </a:r>
            <a:endParaRPr lang="en-US" altLang="pt-PT" dirty="0"/>
          </a:p>
        </p:txBody>
      </p:sp>
    </p:spTree>
    <p:extLst>
      <p:ext uri="{BB962C8B-B14F-4D97-AF65-F5344CB8AC3E}">
        <p14:creationId xmlns:p14="http://schemas.microsoft.com/office/powerpoint/2010/main" val="247746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74340-62F7-EA0D-5EA1-6A3D6EDDF296}"/>
            </a:ext>
          </a:extLst>
        </p:cNvPr>
        <p:cNvGrpSpPr/>
        <p:nvPr/>
      </p:nvGrpSpPr>
      <p:grpSpPr>
        <a:xfrm>
          <a:off x="0" y="0"/>
          <a:ext cx="0" cy="0"/>
          <a:chOff x="0" y="0"/>
          <a:chExt cx="0" cy="0"/>
        </a:xfrm>
      </p:grpSpPr>
      <p:sp>
        <p:nvSpPr>
          <p:cNvPr id="36866" name="Rectangle 7">
            <a:extLst>
              <a:ext uri="{FF2B5EF4-FFF2-40B4-BE49-F238E27FC236}">
                <a16:creationId xmlns:a16="http://schemas.microsoft.com/office/drawing/2014/main" id="{26A3E4FF-73E3-D2C2-5958-1D179DF90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CC3D71-3818-41E6-9780-9CECED9DCF79}" type="slidenum">
              <a:rPr lang="pt-PT" altLang="pt-PT" smtClean="0"/>
              <a:pPr eaLnBrk="1" hangingPunct="1">
                <a:spcBef>
                  <a:spcPct val="0"/>
                </a:spcBef>
              </a:pPr>
              <a:t>6</a:t>
            </a:fld>
            <a:endParaRPr lang="pt-PT" altLang="pt-PT"/>
          </a:p>
        </p:txBody>
      </p:sp>
      <p:sp>
        <p:nvSpPr>
          <p:cNvPr id="36867" name="Rectangle 2">
            <a:extLst>
              <a:ext uri="{FF2B5EF4-FFF2-40B4-BE49-F238E27FC236}">
                <a16:creationId xmlns:a16="http://schemas.microsoft.com/office/drawing/2014/main" id="{1F840A1A-152A-6579-A0CD-E99D81B0A19F}"/>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1C5CD95C-6F18-0C17-ECBC-1F13E58332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PT" dirty="0" err="1"/>
              <a:t>xià</a:t>
            </a:r>
            <a:r>
              <a:rPr lang="en-US" altLang="pt-PT" dirty="0"/>
              <a:t> </a:t>
            </a:r>
            <a:r>
              <a:rPr lang="en-US" altLang="pt-PT" dirty="0" err="1"/>
              <a:t>wǔ</a:t>
            </a:r>
            <a:r>
              <a:rPr lang="en-US" altLang="pt-PT" dirty="0"/>
              <a:t> </a:t>
            </a:r>
            <a:r>
              <a:rPr lang="en-US" altLang="pt-PT" dirty="0" err="1"/>
              <a:t>hǎo</a:t>
            </a:r>
            <a:endParaRPr lang="en-US" altLang="pt-PT" dirty="0"/>
          </a:p>
        </p:txBody>
      </p:sp>
    </p:spTree>
    <p:extLst>
      <p:ext uri="{BB962C8B-B14F-4D97-AF65-F5344CB8AC3E}">
        <p14:creationId xmlns:p14="http://schemas.microsoft.com/office/powerpoint/2010/main" val="357216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63167-9ED5-09AC-60F7-F49F483DEE14}"/>
            </a:ext>
          </a:extLst>
        </p:cNvPr>
        <p:cNvGrpSpPr/>
        <p:nvPr/>
      </p:nvGrpSpPr>
      <p:grpSpPr>
        <a:xfrm>
          <a:off x="0" y="0"/>
          <a:ext cx="0" cy="0"/>
          <a:chOff x="0" y="0"/>
          <a:chExt cx="0" cy="0"/>
        </a:xfrm>
      </p:grpSpPr>
      <p:sp>
        <p:nvSpPr>
          <p:cNvPr id="36866" name="Rectangle 7">
            <a:extLst>
              <a:ext uri="{FF2B5EF4-FFF2-40B4-BE49-F238E27FC236}">
                <a16:creationId xmlns:a16="http://schemas.microsoft.com/office/drawing/2014/main" id="{6B7160D5-7409-3DF0-F91B-F084E5E1D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CC3D71-3818-41E6-9780-9CECED9DCF79}" type="slidenum">
              <a:rPr lang="pt-PT" altLang="pt-PT" smtClean="0"/>
              <a:pPr eaLnBrk="1" hangingPunct="1">
                <a:spcBef>
                  <a:spcPct val="0"/>
                </a:spcBef>
              </a:pPr>
              <a:t>10</a:t>
            </a:fld>
            <a:endParaRPr lang="pt-PT" altLang="pt-PT"/>
          </a:p>
        </p:txBody>
      </p:sp>
      <p:sp>
        <p:nvSpPr>
          <p:cNvPr id="36867" name="Rectangle 2">
            <a:extLst>
              <a:ext uri="{FF2B5EF4-FFF2-40B4-BE49-F238E27FC236}">
                <a16:creationId xmlns:a16="http://schemas.microsoft.com/office/drawing/2014/main" id="{0D34D308-A5FC-0D11-2346-AE316B05F759}"/>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F7BC895E-B592-8A2D-8D6A-C8332C3C4D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PT" dirty="0" err="1"/>
              <a:t>xià</a:t>
            </a:r>
            <a:r>
              <a:rPr lang="en-US" altLang="pt-PT" dirty="0"/>
              <a:t> </a:t>
            </a:r>
            <a:r>
              <a:rPr lang="en-US" altLang="pt-PT" dirty="0" err="1"/>
              <a:t>wǔ</a:t>
            </a:r>
            <a:r>
              <a:rPr lang="en-US" altLang="pt-PT" dirty="0"/>
              <a:t> </a:t>
            </a:r>
            <a:r>
              <a:rPr lang="en-US" altLang="pt-PT" dirty="0" err="1"/>
              <a:t>hǎo</a:t>
            </a:r>
            <a:endParaRPr lang="en-US" altLang="pt-PT" dirty="0"/>
          </a:p>
        </p:txBody>
      </p:sp>
    </p:spTree>
    <p:extLst>
      <p:ext uri="{BB962C8B-B14F-4D97-AF65-F5344CB8AC3E}">
        <p14:creationId xmlns:p14="http://schemas.microsoft.com/office/powerpoint/2010/main" val="15204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CCC3D71-3818-41E6-9780-9CECED9DCF79}" type="slidenum">
              <a:rPr lang="pt-PT" altLang="pt-PT" smtClean="0"/>
              <a:pPr eaLnBrk="1" hangingPunct="1">
                <a:spcBef>
                  <a:spcPct val="0"/>
                </a:spcBef>
              </a:pPr>
              <a:t>15</a:t>
            </a:fld>
            <a:endParaRPr lang="pt-PT" altLang="pt-PT"/>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PT" dirty="0" err="1"/>
              <a:t>xià</a:t>
            </a:r>
            <a:r>
              <a:rPr lang="en-US" altLang="pt-PT" dirty="0"/>
              <a:t> </a:t>
            </a:r>
            <a:r>
              <a:rPr lang="en-US" altLang="pt-PT" dirty="0" err="1"/>
              <a:t>wǔ</a:t>
            </a:r>
            <a:r>
              <a:rPr lang="en-US" altLang="pt-PT" dirty="0"/>
              <a:t> </a:t>
            </a:r>
            <a:r>
              <a:rPr lang="en-US" altLang="pt-PT" dirty="0" err="1"/>
              <a:t>hǎo</a:t>
            </a:r>
            <a:endParaRPr lang="en-US" altLang="pt-PT" dirty="0"/>
          </a:p>
        </p:txBody>
      </p:sp>
    </p:spTree>
    <p:extLst>
      <p:ext uri="{BB962C8B-B14F-4D97-AF65-F5344CB8AC3E}">
        <p14:creationId xmlns:p14="http://schemas.microsoft.com/office/powerpoint/2010/main" val="428453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01A8F-F62B-485D-8533-3E57CAE4916C}" type="slidenum">
              <a:rPr lang="pt-PT" smtClean="0"/>
              <a:t>18</a:t>
            </a:fld>
            <a:endParaRPr lang="pt-PT"/>
          </a:p>
        </p:txBody>
      </p:sp>
    </p:spTree>
    <p:extLst>
      <p:ext uri="{BB962C8B-B14F-4D97-AF65-F5344CB8AC3E}">
        <p14:creationId xmlns:p14="http://schemas.microsoft.com/office/powerpoint/2010/main" val="2725146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62EB8-E60F-48FE-8CC1-3A7E4E365E5D}" type="datetime1">
              <a:rPr lang="pt-PT" smtClean="0"/>
              <a:t>24/10/24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a:xfrm>
            <a:off x="6877498" y="6569768"/>
            <a:ext cx="2057400" cy="365125"/>
          </a:xfrm>
        </p:spPr>
        <p:txBody>
          <a:bodyPr/>
          <a:lstStyle>
            <a:lvl1pPr>
              <a:defRPr/>
            </a:lvl1pPr>
          </a:lstStyle>
          <a:p>
            <a:fld id="{FB74FAD5-5D3B-4561-A393-A746C10483E9}" type="slidenum">
              <a:rPr lang="pt-PT" smtClean="0"/>
              <a:pPr/>
              <a:t>‹#›</a:t>
            </a:fld>
            <a:endParaRPr lang="pt-PT"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131539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A9980-216E-4952-943F-B4E6AECFE81B}" type="datetime1">
              <a:rPr lang="pt-PT" smtClean="0"/>
              <a:t>24/10/24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138740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1686A-4264-4AC9-8D62-55661F1427D4}" type="datetime1">
              <a:rPr lang="pt-PT" smtClean="0"/>
              <a:t>24/10/24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383616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83021C-2EF6-4BC6-BBC3-8A19DA2981CC}" type="datetime1">
              <a:rPr lang="pt-PT" smtClean="0"/>
              <a:t>24/10/24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17C9B6C-28A6-4C5B-8A74-A2842A7AE1B8}" type="slidenum">
              <a:rPr lang="pt-PT" smtClean="0"/>
              <a:t>‹#›</a:t>
            </a:fld>
            <a:endParaRPr lang="pt-PT"/>
          </a:p>
        </p:txBody>
      </p:sp>
      <p:sp>
        <p:nvSpPr>
          <p:cNvPr id="2" name="Title 1"/>
          <p:cNvSpPr>
            <a:spLocks noGrp="1"/>
          </p:cNvSpPr>
          <p:nvPr>
            <p:ph type="title"/>
          </p:nvPr>
        </p:nvSpPr>
        <p:spPr/>
        <p:txBody>
          <a:bodyPr/>
          <a:lstStyle>
            <a:lvl1pPr>
              <a:defRPr baseline="0"/>
            </a:lvl1pPr>
          </a:lstStyle>
          <a:p>
            <a:endParaRPr lang="en-US" dirty="0"/>
          </a:p>
        </p:txBody>
      </p:sp>
      <p:pic>
        <p:nvPicPr>
          <p:cNvPr id="7" name="Picture 6"/>
          <p:cNvPicPr>
            <a:picLocks noChangeAspect="1"/>
          </p:cNvPicPr>
          <p:nvPr userDrawn="1"/>
        </p:nvPicPr>
        <p:blipFill>
          <a:blip r:embed="rId2"/>
          <a:stretch>
            <a:fillRect/>
          </a:stretch>
        </p:blipFill>
        <p:spPr>
          <a:xfrm>
            <a:off x="4817893" y="6567567"/>
            <a:ext cx="3561927" cy="270000"/>
          </a:xfrm>
          <a:prstGeom prst="rect">
            <a:avLst/>
          </a:prstGeom>
        </p:spPr>
      </p:pic>
      <p:graphicFrame>
        <p:nvGraphicFramePr>
          <p:cNvPr id="8" name="Object 7"/>
          <p:cNvGraphicFramePr>
            <a:graphicFrameLocks noChangeAspect="1"/>
          </p:cNvGraphicFramePr>
          <p:nvPr userDrawn="1">
            <p:extLst>
              <p:ext uri="{D42A27DB-BD31-4B8C-83A1-F6EECF244321}">
                <p14:modId xmlns:p14="http://schemas.microsoft.com/office/powerpoint/2010/main" val="1761627752"/>
              </p:ext>
            </p:extLst>
          </p:nvPr>
        </p:nvGraphicFramePr>
        <p:xfrm>
          <a:off x="-20472" y="945442"/>
          <a:ext cx="552100" cy="5580000"/>
        </p:xfrm>
        <a:graphic>
          <a:graphicData uri="http://schemas.openxmlformats.org/presentationml/2006/ole">
            <mc:AlternateContent xmlns:mc="http://schemas.openxmlformats.org/markup-compatibility/2006">
              <mc:Choice xmlns:v="urn:schemas-microsoft-com:vml" Requires="v">
                <p:oleObj name="CorelDRAW" r:id="rId3" imgW="1000973" imgH="6848431" progId="CorelDraw.Graphic.17">
                  <p:embed/>
                </p:oleObj>
              </mc:Choice>
              <mc:Fallback>
                <p:oleObj name="CorelDRAW" r:id="rId3" imgW="1000973" imgH="6848431" progId="CorelDraw.Graphic.17">
                  <p:embed/>
                  <p:pic>
                    <p:nvPicPr>
                      <p:cNvPr id="8" name="Object 7"/>
                      <p:cNvPicPr/>
                      <p:nvPr/>
                    </p:nvPicPr>
                    <p:blipFill>
                      <a:blip r:embed="rId4"/>
                      <a:stretch>
                        <a:fillRect/>
                      </a:stretch>
                    </p:blipFill>
                    <p:spPr>
                      <a:xfrm>
                        <a:off x="-20472" y="945442"/>
                        <a:ext cx="552100" cy="5580000"/>
                      </a:xfrm>
                      <a:prstGeom prst="rect">
                        <a:avLst/>
                      </a:prstGeom>
                    </p:spPr>
                  </p:pic>
                </p:oleObj>
              </mc:Fallback>
            </mc:AlternateContent>
          </a:graphicData>
        </a:graphic>
      </p:graphicFrame>
    </p:spTree>
    <p:extLst>
      <p:ext uri="{BB962C8B-B14F-4D97-AF65-F5344CB8AC3E}">
        <p14:creationId xmlns:p14="http://schemas.microsoft.com/office/powerpoint/2010/main" val="205570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380EF-4F3D-4D81-8B14-34CEFB9462C9}" type="datetime1">
              <a:rPr lang="pt-PT" smtClean="0"/>
              <a:t>24/10/24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17C9B6C-28A6-4C5B-8A74-A2842A7AE1B8}" type="slidenum">
              <a:rPr lang="pt-PT" smtClean="0"/>
              <a:t>‹#›</a:t>
            </a:fld>
            <a:endParaRPr lang="pt-PT"/>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91" y="0"/>
            <a:ext cx="9154391" cy="6858000"/>
          </a:xfrm>
          <a:prstGeom prst="rect">
            <a:avLst/>
          </a:prstGeom>
        </p:spPr>
      </p:pic>
    </p:spTree>
    <p:extLst>
      <p:ext uri="{BB962C8B-B14F-4D97-AF65-F5344CB8AC3E}">
        <p14:creationId xmlns:p14="http://schemas.microsoft.com/office/powerpoint/2010/main" val="180295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NOVA Information Management School</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FDB26E-323A-49D9-A81A-39E965666534}" type="datetime1">
              <a:rPr lang="pt-PT" smtClean="0"/>
              <a:t>24/10/24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182243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23BA3-D59C-4BFB-8CAA-2208F45D29BE}" type="datetime1">
              <a:rPr lang="pt-PT" smtClean="0"/>
              <a:t>24/10/24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17199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NOVA Information Management School</a:t>
            </a:r>
          </a:p>
        </p:txBody>
      </p:sp>
      <p:sp>
        <p:nvSpPr>
          <p:cNvPr id="3" name="Date Placeholder 2"/>
          <p:cNvSpPr>
            <a:spLocks noGrp="1"/>
          </p:cNvSpPr>
          <p:nvPr>
            <p:ph type="dt" sz="half" idx="10"/>
          </p:nvPr>
        </p:nvSpPr>
        <p:spPr/>
        <p:txBody>
          <a:bodyPr/>
          <a:lstStyle/>
          <a:p>
            <a:fld id="{509110DC-B384-4FEB-854F-6BF8D011E710}" type="datetime1">
              <a:rPr lang="pt-PT" smtClean="0"/>
              <a:t>24/10/24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402812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0CD5F-AF6E-4462-B326-47510614A506}" type="datetime1">
              <a:rPr lang="pt-PT" smtClean="0"/>
              <a:t>24/10/24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15996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E5D87-FEE7-4D42-8657-2CACF588A3D7}" type="datetime1">
              <a:rPr lang="pt-PT" smtClean="0"/>
              <a:t>24/10/24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264590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E9761-16E2-48B4-AC8D-C1C4650A8A8E}" type="datetime1">
              <a:rPr lang="pt-PT" smtClean="0"/>
              <a:t>24/10/24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17C9B6C-28A6-4C5B-8A74-A2842A7AE1B8}" type="slidenum">
              <a:rPr lang="pt-PT" smtClean="0"/>
              <a:t>‹#›</a:t>
            </a:fld>
            <a:endParaRPr lang="pt-PT"/>
          </a:p>
        </p:txBody>
      </p:sp>
    </p:spTree>
    <p:extLst>
      <p:ext uri="{BB962C8B-B14F-4D97-AF65-F5344CB8AC3E}">
        <p14:creationId xmlns:p14="http://schemas.microsoft.com/office/powerpoint/2010/main" val="100608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054249"/>
            <a:ext cx="7886700" cy="5122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9826A-808F-4BC4-ADE8-CD664B277EB5}" type="datetime1">
              <a:rPr lang="pt-PT" smtClean="0"/>
              <a:t>24/10/24</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8" name="Rectangle 7"/>
          <p:cNvSpPr/>
          <p:nvPr userDrawn="1"/>
        </p:nvSpPr>
        <p:spPr>
          <a:xfrm>
            <a:off x="172" y="0"/>
            <a:ext cx="9143828" cy="962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29660" cy="962280"/>
          </a:xfrm>
          <a:prstGeom prst="rect">
            <a:avLst/>
          </a:prstGeom>
        </p:spPr>
      </p:pic>
      <p:sp>
        <p:nvSpPr>
          <p:cNvPr id="2" name="Title Placeholder 1"/>
          <p:cNvSpPr>
            <a:spLocks noGrp="1"/>
          </p:cNvSpPr>
          <p:nvPr>
            <p:ph type="title"/>
          </p:nvPr>
        </p:nvSpPr>
        <p:spPr>
          <a:xfrm>
            <a:off x="1093480" y="106039"/>
            <a:ext cx="7886700" cy="750201"/>
          </a:xfrm>
          <a:prstGeom prst="rect">
            <a:avLst/>
          </a:prstGeom>
        </p:spPr>
        <p:txBody>
          <a:bodyPr vert="horz" lIns="91440" tIns="45720" rIns="91440" bIns="45720" rtlCol="0" anchor="ctr">
            <a:normAutofit/>
          </a:bodyPr>
          <a:lstStyle/>
          <a:p>
            <a:r>
              <a:rPr lang="pt-PT" noProof="0" dirty="0"/>
              <a:t>Apresentação Institucional</a:t>
            </a:r>
          </a:p>
        </p:txBody>
      </p:sp>
      <p:grpSp>
        <p:nvGrpSpPr>
          <p:cNvPr id="11" name="Group 10"/>
          <p:cNvGrpSpPr/>
          <p:nvPr userDrawn="1"/>
        </p:nvGrpSpPr>
        <p:grpSpPr>
          <a:xfrm>
            <a:off x="0" y="6509118"/>
            <a:ext cx="9144000" cy="391746"/>
            <a:chOff x="0" y="5609006"/>
            <a:chExt cx="9144000" cy="391746"/>
          </a:xfrm>
          <a:solidFill>
            <a:schemeClr val="bg1">
              <a:lumMod val="85000"/>
            </a:schemeClr>
          </a:solidFill>
        </p:grpSpPr>
        <p:sp>
          <p:nvSpPr>
            <p:cNvPr id="12" name="Rectangle 11"/>
            <p:cNvSpPr/>
            <p:nvPr/>
          </p:nvSpPr>
          <p:spPr>
            <a:xfrm>
              <a:off x="0" y="5609006"/>
              <a:ext cx="9144000" cy="3917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a:p>
          </p:txBody>
        </p:sp>
        <p:sp>
          <p:nvSpPr>
            <p:cNvPr id="13" name="TextBox 12"/>
            <p:cNvSpPr txBox="1"/>
            <p:nvPr/>
          </p:nvSpPr>
          <p:spPr>
            <a:xfrm>
              <a:off x="0" y="5643296"/>
              <a:ext cx="6686550" cy="323165"/>
            </a:xfrm>
            <a:prstGeom prst="rect">
              <a:avLst/>
            </a:prstGeom>
            <a:grpFill/>
          </p:spPr>
          <p:txBody>
            <a:bodyPr wrap="square" rtlCol="0">
              <a:spAutoFit/>
            </a:bodyPr>
            <a:lstStyle/>
            <a:p>
              <a:r>
                <a:rPr lang="pt-PT" sz="750" b="1" dirty="0">
                  <a:solidFill>
                    <a:srgbClr val="4D4D4D"/>
                  </a:solidFill>
                  <a:cs typeface="Circular Std Black" panose="020B0A04020101010102" pitchFamily="34" charset="0"/>
                </a:rPr>
                <a:t>Instituto Superior de Estatística e Gestão de Informação</a:t>
              </a:r>
            </a:p>
            <a:p>
              <a:r>
                <a:rPr lang="pt-PT" sz="750" dirty="0">
                  <a:solidFill>
                    <a:srgbClr val="4D4D4D"/>
                  </a:solidFill>
                  <a:cs typeface="Circular Std Black" panose="020B0A04020101010102" pitchFamily="34" charset="0"/>
                </a:rPr>
                <a:t>Universidade Nova de Lisboa </a:t>
              </a:r>
            </a:p>
          </p:txBody>
        </p:sp>
      </p:grpSp>
      <p:sp>
        <p:nvSpPr>
          <p:cNvPr id="6" name="Slide Number Placeholder 5"/>
          <p:cNvSpPr>
            <a:spLocks noGrp="1"/>
          </p:cNvSpPr>
          <p:nvPr>
            <p:ph type="sldNum" sz="quarter" idx="4"/>
          </p:nvPr>
        </p:nvSpPr>
        <p:spPr>
          <a:xfrm>
            <a:off x="6922780" y="6546785"/>
            <a:ext cx="2057400" cy="365125"/>
          </a:xfrm>
          <a:prstGeom prst="rect">
            <a:avLst/>
          </a:prstGeom>
        </p:spPr>
        <p:txBody>
          <a:bodyPr vert="horz" lIns="91440" tIns="45720" rIns="91440" bIns="45720" rtlCol="0" anchor="ctr"/>
          <a:lstStyle>
            <a:lvl1pPr algn="r">
              <a:defRPr sz="1000" b="1">
                <a:solidFill>
                  <a:schemeClr val="tx1"/>
                </a:solidFill>
              </a:defRPr>
            </a:lvl1pPr>
          </a:lstStyle>
          <a:p>
            <a:fld id="{817C9B6C-28A6-4C5B-8A74-A2842A7AE1B8}" type="slidenum">
              <a:rPr lang="pt-PT" smtClean="0"/>
              <a:pPr/>
              <a:t>‹#›</a:t>
            </a:fld>
            <a:endParaRPr lang="pt-PT" dirty="0"/>
          </a:p>
        </p:txBody>
      </p:sp>
    </p:spTree>
    <p:extLst>
      <p:ext uri="{BB962C8B-B14F-4D97-AF65-F5344CB8AC3E}">
        <p14:creationId xmlns:p14="http://schemas.microsoft.com/office/powerpoint/2010/main" val="332264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lang="en-US" sz="2400" kern="1200" baseline="0" dirty="0">
          <a:solidFill>
            <a:srgbClr val="4D4D4D"/>
          </a:solidFill>
          <a:latin typeface="Circular Std Black" panose="020B0A04020101010102" pitchFamily="34" charset="0"/>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B369E-32BC-FD05-ADC0-B64634685F39}"/>
              </a:ext>
            </a:extLst>
          </p:cNvPr>
          <p:cNvSpPr txBox="1"/>
          <p:nvPr/>
        </p:nvSpPr>
        <p:spPr>
          <a:xfrm>
            <a:off x="1304668" y="2136338"/>
            <a:ext cx="6534664" cy="2585323"/>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cs typeface="Verdana" panose="020B0604030504040204" pitchFamily="34" charset="0"/>
              </a:rPr>
              <a:t>Ideate and Establish your Startup Concept</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5458559"/>
      </p:ext>
    </p:extLst>
  </p:cSld>
  <p:clrMapOvr>
    <a:masterClrMapping/>
  </p:clrMapOvr>
  <mc:AlternateContent xmlns:mc="http://schemas.openxmlformats.org/markup-compatibility/2006" xmlns:p14="http://schemas.microsoft.com/office/powerpoint/2010/main">
    <mc:Choice Requires="p14">
      <p:transition spd="slow" p14:dur="2000" advTm="47672"/>
    </mc:Choice>
    <mc:Fallback xmlns="">
      <p:transition spd="slow" advTm="476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C762F-8802-AD55-E0EC-757602CB44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26C25-0006-2F29-54A2-D81851F68EBB}"/>
              </a:ext>
            </a:extLst>
          </p:cNvPr>
          <p:cNvSpPr txBox="1"/>
          <p:nvPr/>
        </p:nvSpPr>
        <p:spPr>
          <a:xfrm>
            <a:off x="1342360" y="2136338"/>
            <a:ext cx="6459279" cy="2585323"/>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cs typeface="Verdana" panose="020B0604030504040204" pitchFamily="34" charset="0"/>
              </a:rPr>
              <a:t>3. Initial Concept and Value Proposition</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1922167"/>
      </p:ext>
    </p:extLst>
  </p:cSld>
  <p:clrMapOvr>
    <a:masterClrMapping/>
  </p:clrMapOvr>
  <mc:AlternateContent xmlns:mc="http://schemas.openxmlformats.org/markup-compatibility/2006" xmlns:p14="http://schemas.microsoft.com/office/powerpoint/2010/main">
    <mc:Choice Requires="p14">
      <p:transition spd="slow" p14:dur="2000" advTm="47672"/>
    </mc:Choice>
    <mc:Fallback xmlns="">
      <p:transition spd="slow" advTm="4767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B72DDF-AEFF-0F21-C783-E49D1C71B1D2}"/>
              </a:ext>
            </a:extLst>
          </p:cNvPr>
          <p:cNvSpPr>
            <a:spLocks noGrp="1"/>
          </p:cNvSpPr>
          <p:nvPr>
            <p:ph idx="1"/>
          </p:nvPr>
        </p:nvSpPr>
        <p:spPr>
          <a:xfrm>
            <a:off x="628650" y="1054249"/>
            <a:ext cx="8351530" cy="5122714"/>
          </a:xfrm>
        </p:spPr>
        <p:txBody>
          <a:bodyPr/>
          <a:lstStyle/>
          <a:p>
            <a:pPr marL="0" indent="0" algn="just">
              <a:buNone/>
            </a:pPr>
            <a:r>
              <a:rPr lang="en-US" b="1" dirty="0"/>
              <a:t>Stage 6 – </a:t>
            </a:r>
            <a:r>
              <a:rPr lang="en-US" b="1" kern="100" dirty="0">
                <a:effectLst/>
                <a:ea typeface="Aptos" panose="020B0004020202020204" pitchFamily="34" charset="0"/>
                <a:cs typeface="Times New Roman" panose="02020603050405020304" pitchFamily="18" charset="0"/>
              </a:rPr>
              <a:t>Initial Concept</a:t>
            </a:r>
          </a:p>
          <a:p>
            <a:pPr algn="just"/>
            <a:r>
              <a:rPr lang="en-US" sz="2400" dirty="0"/>
              <a:t>Document the Startup Concept and Mission</a:t>
            </a:r>
          </a:p>
          <a:p>
            <a:pPr algn="just"/>
            <a:endParaRPr lang="en-US" sz="2400" dirty="0"/>
          </a:p>
          <a:p>
            <a:pPr marL="0" indent="0" algn="just">
              <a:buNone/>
            </a:pPr>
            <a:r>
              <a:rPr lang="en-US" sz="1600" b="1" dirty="0"/>
              <a:t>Company Name</a:t>
            </a:r>
            <a:r>
              <a:rPr lang="en-US" sz="1600" dirty="0"/>
              <a:t>: </a:t>
            </a:r>
            <a:r>
              <a:rPr lang="en-US" sz="1600" dirty="0" err="1"/>
              <a:t>HomeScout</a:t>
            </a:r>
            <a:r>
              <a:rPr lang="en-US" sz="1600" dirty="0"/>
              <a:t> </a:t>
            </a:r>
          </a:p>
          <a:p>
            <a:pPr marL="0" indent="0" algn="just">
              <a:buNone/>
            </a:pPr>
            <a:r>
              <a:rPr lang="en-US" sz="1600" b="1" dirty="0"/>
              <a:t>Mission Statement</a:t>
            </a:r>
            <a:r>
              <a:rPr lang="en-US" sz="1600" dirty="0"/>
              <a:t>: Simplify the property search process by providing real estate platforms with intelligent, AI-powered assistants that deliver personalized recommendations and improve the user experience, helping buyers find their dream homes faster and boosting engagement for property websites.</a:t>
            </a:r>
          </a:p>
          <a:p>
            <a:pPr marL="0" indent="0" algn="just">
              <a:buNone/>
            </a:pPr>
            <a:endParaRPr lang="en-US" sz="2400" dirty="0"/>
          </a:p>
          <a:p>
            <a:pPr marL="0" indent="0" algn="just">
              <a:buNone/>
            </a:pPr>
            <a:r>
              <a:rPr lang="en-US" sz="1600" b="1" dirty="0"/>
              <a:t>Company Name</a:t>
            </a:r>
            <a:r>
              <a:rPr lang="en-US" sz="1600" dirty="0"/>
              <a:t>: </a:t>
            </a:r>
            <a:r>
              <a:rPr lang="en-US" sz="1600" dirty="0" err="1"/>
              <a:t>CareerMatch</a:t>
            </a:r>
            <a:r>
              <a:rPr lang="en-US" sz="1600" dirty="0"/>
              <a:t> </a:t>
            </a:r>
          </a:p>
          <a:p>
            <a:pPr marL="0" indent="0" algn="just">
              <a:buNone/>
            </a:pPr>
            <a:r>
              <a:rPr lang="en-US" sz="1600" b="1" dirty="0"/>
              <a:t>Mission Statement</a:t>
            </a:r>
            <a:r>
              <a:rPr lang="en-US" sz="1600" dirty="0"/>
              <a:t>: Revolutionize the job search experience by using advanced LLM technology to provide job seekers with personalized career recommendations, saving them time and helping them find their ideal job faster.</a:t>
            </a:r>
          </a:p>
          <a:p>
            <a:pPr marL="0" indent="0" algn="just">
              <a:buNone/>
            </a:pPr>
            <a:endParaRPr lang="en-US" sz="2400" dirty="0"/>
          </a:p>
        </p:txBody>
      </p:sp>
      <p:sp>
        <p:nvSpPr>
          <p:cNvPr id="3" name="Slide Number Placeholder 2">
            <a:extLst>
              <a:ext uri="{FF2B5EF4-FFF2-40B4-BE49-F238E27FC236}">
                <a16:creationId xmlns:a16="http://schemas.microsoft.com/office/drawing/2014/main" id="{AB738860-D856-4C29-EAA9-3FC3FB40ED62}"/>
              </a:ext>
            </a:extLst>
          </p:cNvPr>
          <p:cNvSpPr>
            <a:spLocks noGrp="1"/>
          </p:cNvSpPr>
          <p:nvPr>
            <p:ph type="sldNum" sz="quarter" idx="12"/>
          </p:nvPr>
        </p:nvSpPr>
        <p:spPr/>
        <p:txBody>
          <a:bodyPr/>
          <a:lstStyle/>
          <a:p>
            <a:fld id="{817C9B6C-28A6-4C5B-8A74-A2842A7AE1B8}" type="slidenum">
              <a:rPr lang="pt-PT" smtClean="0"/>
              <a:t>11</a:t>
            </a:fld>
            <a:endParaRPr lang="pt-PT"/>
          </a:p>
        </p:txBody>
      </p:sp>
      <p:sp>
        <p:nvSpPr>
          <p:cNvPr id="4" name="Title 3">
            <a:extLst>
              <a:ext uri="{FF2B5EF4-FFF2-40B4-BE49-F238E27FC236}">
                <a16:creationId xmlns:a16="http://schemas.microsoft.com/office/drawing/2014/main" id="{53B40406-473C-2D01-8594-7331BF96A2AA}"/>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168553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5A4C3-55F0-30A2-D9C3-F82BD8128415}"/>
              </a:ext>
            </a:extLst>
          </p:cNvPr>
          <p:cNvSpPr>
            <a:spLocks noGrp="1"/>
          </p:cNvSpPr>
          <p:nvPr>
            <p:ph idx="1"/>
          </p:nvPr>
        </p:nvSpPr>
        <p:spPr>
          <a:xfrm>
            <a:off x="628650" y="1054249"/>
            <a:ext cx="8351530" cy="5122714"/>
          </a:xfrm>
        </p:spPr>
        <p:txBody>
          <a:bodyPr>
            <a:normAutofit/>
          </a:bodyPr>
          <a:lstStyle/>
          <a:p>
            <a:pPr marL="0" indent="0" algn="just">
              <a:buNone/>
            </a:pPr>
            <a:r>
              <a:rPr lang="en-US" b="1" dirty="0">
                <a:cs typeface="Calibri" panose="020F0502020204030204" pitchFamily="34" charset="0"/>
              </a:rPr>
              <a:t>Stage 7 - </a:t>
            </a:r>
            <a:r>
              <a:rPr lang="en-US" b="1" dirty="0">
                <a:effectLst/>
                <a:ea typeface="Aptos" panose="020B0004020202020204" pitchFamily="34" charset="0"/>
                <a:cs typeface="Calibri" panose="020F0502020204030204" pitchFamily="34" charset="0"/>
              </a:rPr>
              <a:t>Describe How LLM/Gen AI Technology Will Be Leveraged</a:t>
            </a:r>
            <a:r>
              <a:rPr lang="en-US" b="1" dirty="0">
                <a:effectLst/>
                <a:cs typeface="Calibri" panose="020F0502020204030204" pitchFamily="34" charset="0"/>
              </a:rPr>
              <a:t> </a:t>
            </a:r>
          </a:p>
          <a:p>
            <a:pPr algn="just"/>
            <a:r>
              <a:rPr lang="en-US" sz="2400" dirty="0">
                <a:cs typeface="Calibri" panose="020F0502020204030204" pitchFamily="34" charset="0"/>
              </a:rPr>
              <a:t>Articulate the specific role of LLM/Gen AI in your solution and how it will be used to overcome the identified problem. </a:t>
            </a:r>
          </a:p>
          <a:p>
            <a:pPr algn="just"/>
            <a:endParaRPr lang="en-US" sz="2400" dirty="0">
              <a:cs typeface="Calibri" panose="020F0502020204030204" pitchFamily="34" charset="0"/>
            </a:endParaRPr>
          </a:p>
          <a:p>
            <a:pPr marL="0" indent="0" algn="just">
              <a:buNone/>
            </a:pPr>
            <a:r>
              <a:rPr lang="en-US" sz="1600" b="1" dirty="0" err="1">
                <a:cs typeface="Calibri" panose="020F0502020204030204" pitchFamily="34" charset="0"/>
              </a:rPr>
              <a:t>HomeScout</a:t>
            </a:r>
            <a:r>
              <a:rPr lang="en-US" sz="1600" b="1" dirty="0">
                <a:cs typeface="Calibri" panose="020F0502020204030204" pitchFamily="34" charset="0"/>
              </a:rPr>
              <a:t> AI: </a:t>
            </a:r>
            <a:r>
              <a:rPr lang="en-US" sz="1600" dirty="0" err="1">
                <a:cs typeface="Calibri" panose="020F0502020204030204" pitchFamily="34" charset="0"/>
              </a:rPr>
              <a:t>HomeScout</a:t>
            </a:r>
            <a:r>
              <a:rPr lang="en-US" sz="1600" dirty="0">
                <a:cs typeface="Calibri" panose="020F0502020204030204" pitchFamily="34" charset="0"/>
              </a:rPr>
              <a:t> leverages LLM technology’s natural language understanding and contextual memory to provide personalized property recommendations. The AI assistant interprets user preferences—such as budget, location, and amenities—and maintains context throughout the conversation to refine suggestions dynamically. Integrated into real estate websites, it offers real-time responses, making the property search process faster and more engaging for users.</a:t>
            </a:r>
          </a:p>
          <a:p>
            <a:pPr marL="0" indent="0" algn="just">
              <a:buNone/>
            </a:pPr>
            <a:endParaRPr lang="en-US" sz="1600" dirty="0">
              <a:cs typeface="Calibri" panose="020F0502020204030204" pitchFamily="34" charset="0"/>
            </a:endParaRPr>
          </a:p>
          <a:p>
            <a:pPr marL="0" indent="0" algn="just">
              <a:buNone/>
            </a:pPr>
            <a:r>
              <a:rPr lang="en-US" sz="1600" b="1" dirty="0" err="1"/>
              <a:t>CareerMatch</a:t>
            </a:r>
            <a:r>
              <a:rPr lang="en-US" sz="1600" b="1" dirty="0"/>
              <a:t> AI: </a:t>
            </a:r>
            <a:r>
              <a:rPr lang="en-US" sz="1600" dirty="0" err="1"/>
              <a:t>CareerMatch</a:t>
            </a:r>
            <a:r>
              <a:rPr lang="en-US" sz="1600" dirty="0"/>
              <a:t> uses LLMs to analyze job seeker profiles, extract relevant skills, and provide personalized job recommendations in real-time. The AI assistant dynamically adapts to user input and preferences, delivering tailored job suggestions and career advice. Integrated into job search platforms, it streamlines the job-matching process, reducing search time and improving user satisfaction.</a:t>
            </a:r>
          </a:p>
          <a:p>
            <a:pPr marL="0" indent="0" algn="just">
              <a:buNone/>
            </a:pPr>
            <a:endParaRPr lang="en-US" sz="1600" dirty="0">
              <a:cs typeface="Calibri" panose="020F0502020204030204" pitchFamily="34" charset="0"/>
            </a:endParaRPr>
          </a:p>
        </p:txBody>
      </p:sp>
      <p:sp>
        <p:nvSpPr>
          <p:cNvPr id="3" name="Slide Number Placeholder 2">
            <a:extLst>
              <a:ext uri="{FF2B5EF4-FFF2-40B4-BE49-F238E27FC236}">
                <a16:creationId xmlns:a16="http://schemas.microsoft.com/office/drawing/2014/main" id="{816013A9-F842-EE45-0551-9B2AD660DB0E}"/>
              </a:ext>
            </a:extLst>
          </p:cNvPr>
          <p:cNvSpPr>
            <a:spLocks noGrp="1"/>
          </p:cNvSpPr>
          <p:nvPr>
            <p:ph type="sldNum" sz="quarter" idx="12"/>
          </p:nvPr>
        </p:nvSpPr>
        <p:spPr/>
        <p:txBody>
          <a:bodyPr/>
          <a:lstStyle/>
          <a:p>
            <a:fld id="{817C9B6C-28A6-4C5B-8A74-A2842A7AE1B8}" type="slidenum">
              <a:rPr lang="pt-PT" smtClean="0"/>
              <a:t>12</a:t>
            </a:fld>
            <a:endParaRPr lang="pt-PT"/>
          </a:p>
        </p:txBody>
      </p:sp>
      <p:sp>
        <p:nvSpPr>
          <p:cNvPr id="4" name="Title 3">
            <a:extLst>
              <a:ext uri="{FF2B5EF4-FFF2-40B4-BE49-F238E27FC236}">
                <a16:creationId xmlns:a16="http://schemas.microsoft.com/office/drawing/2014/main" id="{62D64B25-B70C-F141-B15D-36C3A89E08D0}"/>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239301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F2D9EB-5BDE-E890-2102-70381717CDDB}"/>
              </a:ext>
            </a:extLst>
          </p:cNvPr>
          <p:cNvSpPr>
            <a:spLocks noGrp="1"/>
          </p:cNvSpPr>
          <p:nvPr>
            <p:ph type="sldNum" sz="quarter" idx="12"/>
          </p:nvPr>
        </p:nvSpPr>
        <p:spPr/>
        <p:txBody>
          <a:bodyPr/>
          <a:lstStyle/>
          <a:p>
            <a:fld id="{817C9B6C-28A6-4C5B-8A74-A2842A7AE1B8}" type="slidenum">
              <a:rPr lang="pt-PT" smtClean="0"/>
              <a:t>13</a:t>
            </a:fld>
            <a:endParaRPr lang="pt-PT"/>
          </a:p>
        </p:txBody>
      </p:sp>
      <p:sp>
        <p:nvSpPr>
          <p:cNvPr id="4" name="Title 3">
            <a:extLst>
              <a:ext uri="{FF2B5EF4-FFF2-40B4-BE49-F238E27FC236}">
                <a16:creationId xmlns:a16="http://schemas.microsoft.com/office/drawing/2014/main" id="{0268DE36-D083-CC1E-88A6-FCD08EA6C343}"/>
              </a:ext>
            </a:extLst>
          </p:cNvPr>
          <p:cNvSpPr>
            <a:spLocks noGrp="1"/>
          </p:cNvSpPr>
          <p:nvPr>
            <p:ph type="title"/>
          </p:nvPr>
        </p:nvSpPr>
        <p:spPr/>
        <p:txBody>
          <a:bodyPr/>
          <a:lstStyle/>
          <a:p>
            <a:r>
              <a:rPr lang="en-US" dirty="0"/>
              <a:t>Ideate and Establish Your Startup Concept</a:t>
            </a:r>
          </a:p>
        </p:txBody>
      </p:sp>
      <p:sp>
        <p:nvSpPr>
          <p:cNvPr id="5" name="Content Placeholder 1">
            <a:extLst>
              <a:ext uri="{FF2B5EF4-FFF2-40B4-BE49-F238E27FC236}">
                <a16:creationId xmlns:a16="http://schemas.microsoft.com/office/drawing/2014/main" id="{C909CB91-2C82-3D2D-F56E-111600185AE4}"/>
              </a:ext>
            </a:extLst>
          </p:cNvPr>
          <p:cNvSpPr>
            <a:spLocks noGrp="1"/>
          </p:cNvSpPr>
          <p:nvPr>
            <p:ph idx="1"/>
          </p:nvPr>
        </p:nvSpPr>
        <p:spPr>
          <a:xfrm>
            <a:off x="628650" y="1054249"/>
            <a:ext cx="8351530" cy="5122714"/>
          </a:xfrm>
        </p:spPr>
        <p:txBody>
          <a:bodyPr>
            <a:normAutofit lnSpcReduction="10000"/>
          </a:bodyPr>
          <a:lstStyle/>
          <a:p>
            <a:pPr marL="0" indent="0" algn="just">
              <a:buNone/>
            </a:pPr>
            <a:r>
              <a:rPr lang="en-US" b="1" dirty="0">
                <a:cs typeface="Calibri" panose="020F0502020204030204" pitchFamily="34" charset="0"/>
              </a:rPr>
              <a:t>Stage 8 – </a:t>
            </a:r>
            <a:r>
              <a:rPr lang="en-US" b="1" dirty="0">
                <a:effectLst/>
                <a:ea typeface="Aptos" panose="020B0004020202020204" pitchFamily="34" charset="0"/>
                <a:cs typeface="Calibri" panose="020F0502020204030204" pitchFamily="34" charset="0"/>
              </a:rPr>
              <a:t>Define the Value Proposition</a:t>
            </a:r>
            <a:endParaRPr lang="en-US" b="1" dirty="0">
              <a:effectLst/>
              <a:cs typeface="Calibri" panose="020F0502020204030204" pitchFamily="34" charset="0"/>
            </a:endParaRPr>
          </a:p>
          <a:p>
            <a:pPr algn="just"/>
            <a:r>
              <a:rPr lang="en-US" sz="2400" dirty="0">
                <a:cs typeface="Calibri" panose="020F0502020204030204" pitchFamily="34" charset="0"/>
              </a:rPr>
              <a:t>Core Benefit: What is the primary benefit or outcome your solution provides?</a:t>
            </a:r>
          </a:p>
          <a:p>
            <a:pPr marL="0" indent="0" algn="just">
              <a:buNone/>
            </a:pPr>
            <a:r>
              <a:rPr lang="en-US" sz="1600" b="1" dirty="0">
                <a:cs typeface="Calibri" panose="020F0502020204030204" pitchFamily="34" charset="0"/>
              </a:rPr>
              <a:t>Core Benefit: </a:t>
            </a:r>
            <a:r>
              <a:rPr lang="en-US" sz="1600" dirty="0" err="1">
                <a:cs typeface="Calibri" panose="020F0502020204030204" pitchFamily="34" charset="0"/>
              </a:rPr>
              <a:t>HomeScout</a:t>
            </a:r>
            <a:r>
              <a:rPr lang="en-US" sz="1600" dirty="0">
                <a:cs typeface="Calibri" panose="020F0502020204030204" pitchFamily="34" charset="0"/>
              </a:rPr>
              <a:t> streamlines the property search process by providing personalized, context-aware recommendations, helping users find suitable properties faster and more efficiently.</a:t>
            </a:r>
          </a:p>
          <a:p>
            <a:pPr lvl="0" algn="just"/>
            <a:r>
              <a:rPr lang="en-US" sz="2400" dirty="0">
                <a:cs typeface="Calibri" panose="020F0502020204030204" pitchFamily="34" charset="0"/>
              </a:rPr>
              <a:t>Differentiators: What makes your solution unique or superior to competitors?</a:t>
            </a:r>
          </a:p>
          <a:p>
            <a:pPr marL="0" lvl="0" indent="0" algn="just">
              <a:buNone/>
            </a:pPr>
            <a:r>
              <a:rPr lang="en-US" sz="1600" b="1" dirty="0"/>
              <a:t>Differentiators</a:t>
            </a:r>
            <a:r>
              <a:rPr lang="en-US" sz="1600" dirty="0"/>
              <a:t>: Unlike traditional property search filters, </a:t>
            </a:r>
            <a:r>
              <a:rPr lang="en-US" sz="1600" dirty="0" err="1"/>
              <a:t>HomeScout</a:t>
            </a:r>
            <a:r>
              <a:rPr lang="en-US" sz="1600" dirty="0"/>
              <a:t> leverages LLMs to understand and interpret nuanced user preferences and adapt its recommendations in real time. It provides dynamic suggestions that evolve based on the user’s feedback throughout the conversation.</a:t>
            </a:r>
            <a:endParaRPr lang="en-US" sz="1600" dirty="0">
              <a:cs typeface="Calibri" panose="020F0502020204030204" pitchFamily="34" charset="0"/>
            </a:endParaRPr>
          </a:p>
          <a:p>
            <a:pPr lvl="0" algn="just"/>
            <a:r>
              <a:rPr lang="en-US" sz="2400" dirty="0">
                <a:cs typeface="Calibri" panose="020F0502020204030204" pitchFamily="34" charset="0"/>
              </a:rPr>
              <a:t>Customer Impact: How will your solution impact the user’s experience or business outcomes?</a:t>
            </a:r>
          </a:p>
          <a:p>
            <a:pPr marL="0" lvl="0" indent="0" algn="just">
              <a:buNone/>
            </a:pPr>
            <a:r>
              <a:rPr lang="en-US" sz="1600" b="1" dirty="0"/>
              <a:t>Customer Impact</a:t>
            </a:r>
            <a:r>
              <a:rPr lang="en-US" sz="1600" dirty="0"/>
              <a:t>: With </a:t>
            </a:r>
            <a:r>
              <a:rPr lang="en-US" sz="1600" dirty="0" err="1"/>
              <a:t>HomeScout</a:t>
            </a:r>
            <a:r>
              <a:rPr lang="en-US" sz="1600" dirty="0"/>
              <a:t>, real estate websites can reduce user search times, increase engagement, and boost conversion rates, ultimately enhancing the overall user experience and driving more successful property matches.</a:t>
            </a:r>
            <a:endParaRPr lang="en-US" sz="2400" dirty="0">
              <a:cs typeface="Calibri" panose="020F0502020204030204" pitchFamily="34" charset="0"/>
            </a:endParaRPr>
          </a:p>
        </p:txBody>
      </p:sp>
    </p:spTree>
    <p:extLst>
      <p:ext uri="{BB962C8B-B14F-4D97-AF65-F5344CB8AC3E}">
        <p14:creationId xmlns:p14="http://schemas.microsoft.com/office/powerpoint/2010/main" val="371118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8AF7AC-E0F9-1C27-407F-19D49B2FE141}"/>
              </a:ext>
            </a:extLst>
          </p:cNvPr>
          <p:cNvSpPr>
            <a:spLocks noGrp="1"/>
          </p:cNvSpPr>
          <p:nvPr>
            <p:ph type="sldNum" sz="quarter" idx="12"/>
          </p:nvPr>
        </p:nvSpPr>
        <p:spPr/>
        <p:txBody>
          <a:bodyPr/>
          <a:lstStyle/>
          <a:p>
            <a:fld id="{817C9B6C-28A6-4C5B-8A74-A2842A7AE1B8}" type="slidenum">
              <a:rPr lang="pt-PT" smtClean="0"/>
              <a:t>14</a:t>
            </a:fld>
            <a:endParaRPr lang="pt-PT"/>
          </a:p>
        </p:txBody>
      </p:sp>
      <p:sp>
        <p:nvSpPr>
          <p:cNvPr id="4" name="Title 3">
            <a:extLst>
              <a:ext uri="{FF2B5EF4-FFF2-40B4-BE49-F238E27FC236}">
                <a16:creationId xmlns:a16="http://schemas.microsoft.com/office/drawing/2014/main" id="{8A05D55C-C60C-70B4-65AE-BE4B69816551}"/>
              </a:ext>
            </a:extLst>
          </p:cNvPr>
          <p:cNvSpPr>
            <a:spLocks noGrp="1"/>
          </p:cNvSpPr>
          <p:nvPr>
            <p:ph type="title"/>
          </p:nvPr>
        </p:nvSpPr>
        <p:spPr/>
        <p:txBody>
          <a:bodyPr/>
          <a:lstStyle/>
          <a:p>
            <a:r>
              <a:rPr lang="en-US" dirty="0"/>
              <a:t>Ideate and Establish Your Startup Concept</a:t>
            </a:r>
          </a:p>
        </p:txBody>
      </p:sp>
      <p:sp>
        <p:nvSpPr>
          <p:cNvPr id="5" name="Content Placeholder 1">
            <a:extLst>
              <a:ext uri="{FF2B5EF4-FFF2-40B4-BE49-F238E27FC236}">
                <a16:creationId xmlns:a16="http://schemas.microsoft.com/office/drawing/2014/main" id="{DBE96FEF-F1A4-0868-065F-CD7F9782134C}"/>
              </a:ext>
            </a:extLst>
          </p:cNvPr>
          <p:cNvSpPr>
            <a:spLocks noGrp="1"/>
          </p:cNvSpPr>
          <p:nvPr>
            <p:ph idx="1"/>
          </p:nvPr>
        </p:nvSpPr>
        <p:spPr>
          <a:xfrm>
            <a:off x="628650" y="1054249"/>
            <a:ext cx="8351530" cy="5122714"/>
          </a:xfrm>
        </p:spPr>
        <p:txBody>
          <a:bodyPr>
            <a:normAutofit/>
          </a:bodyPr>
          <a:lstStyle/>
          <a:p>
            <a:pPr marL="0" indent="0" algn="just">
              <a:buNone/>
            </a:pPr>
            <a:r>
              <a:rPr lang="en-US" b="1" dirty="0">
                <a:cs typeface="Calibri" panose="020F0502020204030204" pitchFamily="34" charset="0"/>
              </a:rPr>
              <a:t>Stage 9 – </a:t>
            </a:r>
            <a:r>
              <a:rPr lang="en-US" b="1" dirty="0">
                <a:effectLst/>
                <a:ea typeface="Aptos" panose="020B0004020202020204" pitchFamily="34" charset="0"/>
                <a:cs typeface="Calibri" panose="020F0502020204030204" pitchFamily="34" charset="0"/>
              </a:rPr>
              <a:t>Create a Summary Statement</a:t>
            </a:r>
            <a:endParaRPr lang="en-US" b="1" dirty="0">
              <a:effectLst/>
              <a:cs typeface="Calibri" panose="020F0502020204030204" pitchFamily="34" charset="0"/>
            </a:endParaRPr>
          </a:p>
          <a:p>
            <a:pPr algn="just"/>
            <a:r>
              <a:rPr lang="en-US" sz="2400" dirty="0">
                <a:cs typeface="Calibri" panose="020F0502020204030204" pitchFamily="34" charset="0"/>
              </a:rPr>
              <a:t>Create a brief summary statement that combines the startup concept and value proposition into one cohesive message. </a:t>
            </a:r>
          </a:p>
          <a:p>
            <a:pPr marL="0" indent="0" algn="just">
              <a:buNone/>
            </a:pPr>
            <a:r>
              <a:rPr lang="en-US" sz="1600" b="1" dirty="0" err="1"/>
              <a:t>HomeScout</a:t>
            </a:r>
            <a:r>
              <a:rPr lang="en-US" sz="1600" b="1" dirty="0"/>
              <a:t> </a:t>
            </a:r>
            <a:r>
              <a:rPr lang="en-US" sz="1600" dirty="0"/>
              <a:t>is enhancing the real estate search experience by providing intelligent, personalized property recommendations through conversational AI. By leveraging advanced LLM technology, our platform understands nuanced user preferences and adapts suggestions in real time. This helps users find the perfect property faster, reduces search time, and increases engagement, ultimately driving higher conversion rates for real estate websites.</a:t>
            </a:r>
            <a:endParaRPr lang="en-US" sz="1600" dirty="0">
              <a:cs typeface="Calibri" panose="020F0502020204030204" pitchFamily="34" charset="0"/>
            </a:endParaRPr>
          </a:p>
          <a:p>
            <a:pPr marL="0" indent="0" algn="just">
              <a:buNone/>
            </a:pPr>
            <a:endParaRPr lang="en-US" sz="1600" dirty="0">
              <a:cs typeface="Calibri" panose="020F0502020204030204" pitchFamily="34" charset="0"/>
            </a:endParaRPr>
          </a:p>
          <a:p>
            <a:pPr marL="0" indent="0" algn="just">
              <a:buNone/>
            </a:pPr>
            <a:r>
              <a:rPr lang="en-US" sz="1600" b="1" dirty="0" err="1"/>
              <a:t>CareerMatch</a:t>
            </a:r>
            <a:r>
              <a:rPr lang="en-US" sz="1600" b="1"/>
              <a:t> </a:t>
            </a:r>
            <a:r>
              <a:rPr lang="en-US" sz="1600"/>
              <a:t>revolutionizes </a:t>
            </a:r>
            <a:r>
              <a:rPr lang="en-US" sz="1600" dirty="0"/>
              <a:t>job search platforms by using LLM technology to deliver personalized job recommendations based on candidates’ skills, experience, and career goals. Our AI assistant analyzes user profiles and dynamically adjusts suggestions, helping job seekers connect with relevant opportunities faster. This leads to increased engagement, improved job matching, and higher application rates, creating a more effective and satisfying experience for both job seekers and employers.</a:t>
            </a:r>
            <a:endParaRPr lang="en-US" sz="1600" dirty="0">
              <a:cs typeface="Calibri" panose="020F0502020204030204" pitchFamily="34" charset="0"/>
            </a:endParaRPr>
          </a:p>
        </p:txBody>
      </p:sp>
    </p:spTree>
    <p:extLst>
      <p:ext uri="{BB962C8B-B14F-4D97-AF65-F5344CB8AC3E}">
        <p14:creationId xmlns:p14="http://schemas.microsoft.com/office/powerpoint/2010/main" val="245214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B369E-32BC-FD05-ADC0-B64634685F39}"/>
              </a:ext>
            </a:extLst>
          </p:cNvPr>
          <p:cNvSpPr txBox="1"/>
          <p:nvPr/>
        </p:nvSpPr>
        <p:spPr>
          <a:xfrm>
            <a:off x="1796627" y="2551837"/>
            <a:ext cx="5550746" cy="1754326"/>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cs typeface="Verdana" panose="020B0604030504040204" pitchFamily="34" charset="0"/>
              </a:rPr>
              <a:t>Establish your Company</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31455882"/>
      </p:ext>
    </p:extLst>
  </p:cSld>
  <p:clrMapOvr>
    <a:masterClrMapping/>
  </p:clrMapOvr>
  <mc:AlternateContent xmlns:mc="http://schemas.openxmlformats.org/markup-compatibility/2006" xmlns:p14="http://schemas.microsoft.com/office/powerpoint/2010/main">
    <mc:Choice Requires="p14">
      <p:transition spd="slow" p14:dur="2000" advTm="47672"/>
    </mc:Choice>
    <mc:Fallback xmlns="">
      <p:transition spd="slow" advTm="4767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407E8-1AB1-C268-31FB-B1645755B8E4}"/>
              </a:ext>
            </a:extLst>
          </p:cNvPr>
          <p:cNvSpPr>
            <a:spLocks noGrp="1"/>
          </p:cNvSpPr>
          <p:nvPr>
            <p:ph idx="1"/>
          </p:nvPr>
        </p:nvSpPr>
        <p:spPr/>
        <p:txBody>
          <a:bodyPr/>
          <a:lstStyle/>
          <a:p>
            <a:pPr marL="0" indent="0">
              <a:buNone/>
            </a:pPr>
            <a:r>
              <a:rPr lang="en-US" b="1" dirty="0"/>
              <a:t>Expected outcomes:</a:t>
            </a:r>
          </a:p>
          <a:p>
            <a:r>
              <a:rPr lang="en-US" sz="2400" dirty="0"/>
              <a:t>Company Mission and Vision</a:t>
            </a:r>
          </a:p>
          <a:p>
            <a:r>
              <a:rPr lang="en-US" sz="2400" dirty="0"/>
              <a:t>Company Values (at least 3)</a:t>
            </a:r>
          </a:p>
          <a:p>
            <a:endParaRPr lang="en-US" sz="2400" dirty="0"/>
          </a:p>
          <a:p>
            <a:pPr marL="0" indent="0">
              <a:buNone/>
            </a:pPr>
            <a:r>
              <a:rPr lang="en-US" sz="2400" b="1" dirty="0"/>
              <a:t>Evaluation:</a:t>
            </a:r>
          </a:p>
          <a:p>
            <a:r>
              <a:rPr lang="en-US" sz="2400" b="1" dirty="0"/>
              <a:t>5% of the final grade (1 valor)</a:t>
            </a:r>
          </a:p>
        </p:txBody>
      </p:sp>
      <p:sp>
        <p:nvSpPr>
          <p:cNvPr id="3" name="Slide Number Placeholder 2">
            <a:extLst>
              <a:ext uri="{FF2B5EF4-FFF2-40B4-BE49-F238E27FC236}">
                <a16:creationId xmlns:a16="http://schemas.microsoft.com/office/drawing/2014/main" id="{1EB8FCF5-72F4-DB29-B6BE-D6FCE87AD125}"/>
              </a:ext>
            </a:extLst>
          </p:cNvPr>
          <p:cNvSpPr>
            <a:spLocks noGrp="1"/>
          </p:cNvSpPr>
          <p:nvPr>
            <p:ph type="sldNum" sz="quarter" idx="12"/>
          </p:nvPr>
        </p:nvSpPr>
        <p:spPr/>
        <p:txBody>
          <a:bodyPr/>
          <a:lstStyle/>
          <a:p>
            <a:fld id="{817C9B6C-28A6-4C5B-8A74-A2842A7AE1B8}" type="slidenum">
              <a:rPr lang="pt-PT" smtClean="0"/>
              <a:t>16</a:t>
            </a:fld>
            <a:endParaRPr lang="pt-PT"/>
          </a:p>
        </p:txBody>
      </p:sp>
      <p:sp>
        <p:nvSpPr>
          <p:cNvPr id="4" name="Title 3">
            <a:extLst>
              <a:ext uri="{FF2B5EF4-FFF2-40B4-BE49-F238E27FC236}">
                <a16:creationId xmlns:a16="http://schemas.microsoft.com/office/drawing/2014/main" id="{64C5CE4D-42F1-2030-D288-5B4D4559C252}"/>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397031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8807A-3037-FDCC-DFEE-50D63D5BE5FF}"/>
              </a:ext>
            </a:extLst>
          </p:cNvPr>
          <p:cNvSpPr>
            <a:spLocks noGrp="1"/>
          </p:cNvSpPr>
          <p:nvPr>
            <p:ph idx="1"/>
          </p:nvPr>
        </p:nvSpPr>
        <p:spPr>
          <a:xfrm>
            <a:off x="628650" y="1054249"/>
            <a:ext cx="8351530" cy="5122714"/>
          </a:xfrm>
        </p:spPr>
        <p:txBody>
          <a:bodyPr/>
          <a:lstStyle/>
          <a:p>
            <a:pPr marL="0" indent="0" algn="just">
              <a:buNone/>
              <a:defRPr/>
            </a:pPr>
            <a:r>
              <a:rPr lang="en-US" b="1" dirty="0"/>
              <a:t>Stage 1 – Define the Company Mission and Vision</a:t>
            </a:r>
          </a:p>
          <a:p>
            <a:pPr algn="just"/>
            <a:r>
              <a:rPr lang="en-US" sz="2000" dirty="0"/>
              <a:t>Define the Mission Statement (</a:t>
            </a:r>
            <a:r>
              <a:rPr lang="en-US" sz="2000" kern="100" dirty="0">
                <a:effectLst/>
                <a:ea typeface="Aptos" panose="020B0004020202020204" pitchFamily="34" charset="0"/>
                <a:cs typeface="Times New Roman" panose="02020603050405020304" pitchFamily="18" charset="0"/>
              </a:rPr>
              <a:t>describes the company’s purpose and what it aims to accomplish for its customers or industry)</a:t>
            </a:r>
            <a:endParaRPr lang="en-US" sz="2000" dirty="0"/>
          </a:p>
          <a:p>
            <a:pPr marL="0" indent="0" algn="just">
              <a:buNone/>
            </a:pPr>
            <a:r>
              <a:rPr lang="en-US" sz="1600" b="1" dirty="0" err="1"/>
              <a:t>HomeScout</a:t>
            </a:r>
            <a:r>
              <a:rPr lang="en-US" sz="1600" b="1" dirty="0"/>
              <a:t>: </a:t>
            </a:r>
            <a:r>
              <a:rPr lang="en-US" sz="1600" dirty="0"/>
              <a:t>To revolutionize the real estate industry by providing a platform that leverages advanced AI to offer personalized property recommendations, making it easier for users to find their ideal homes while enhancing the efficiency and effectiveness of property searches.</a:t>
            </a:r>
          </a:p>
          <a:p>
            <a:pPr marL="0" indent="0" algn="just">
              <a:buNone/>
            </a:pPr>
            <a:endParaRPr lang="en-US" sz="1600" dirty="0"/>
          </a:p>
          <a:p>
            <a:pPr algn="just"/>
            <a:r>
              <a:rPr lang="en-US" sz="2000" dirty="0"/>
              <a:t>Define the Vision Statement (</a:t>
            </a:r>
            <a:r>
              <a:rPr lang="en-US" sz="2000" dirty="0">
                <a:effectLst/>
                <a:ea typeface="Aptos" panose="020B0004020202020204" pitchFamily="34" charset="0"/>
              </a:rPr>
              <a:t>reflects what the company aspires to become in the future</a:t>
            </a:r>
            <a:r>
              <a:rPr lang="en-US" sz="2000" dirty="0">
                <a:effectLst/>
              </a:rPr>
              <a:t> )</a:t>
            </a:r>
            <a:endParaRPr lang="en-US" sz="2000" dirty="0"/>
          </a:p>
          <a:p>
            <a:pPr marL="0" indent="0" algn="just">
              <a:buNone/>
            </a:pPr>
            <a:r>
              <a:rPr lang="en-US" sz="1600" b="1" dirty="0" err="1"/>
              <a:t>HomeScout</a:t>
            </a:r>
            <a:r>
              <a:rPr lang="en-US" sz="1600" b="1" dirty="0"/>
              <a:t>: </a:t>
            </a:r>
            <a:r>
              <a:rPr lang="en-US" sz="1600" dirty="0"/>
              <a:t>To become the go-to platform for real estate searches, setting a new standard for property discovery through cutting-edge AI technology, enabling users to find their dream homes quickly and effortlessly.</a:t>
            </a:r>
            <a:endParaRPr lang="en-US" sz="2400" dirty="0"/>
          </a:p>
        </p:txBody>
      </p:sp>
      <p:sp>
        <p:nvSpPr>
          <p:cNvPr id="3" name="Slide Number Placeholder 2">
            <a:extLst>
              <a:ext uri="{FF2B5EF4-FFF2-40B4-BE49-F238E27FC236}">
                <a16:creationId xmlns:a16="http://schemas.microsoft.com/office/drawing/2014/main" id="{35A7B810-5FE5-BBD0-9CC0-4F516360D0EE}"/>
              </a:ext>
            </a:extLst>
          </p:cNvPr>
          <p:cNvSpPr>
            <a:spLocks noGrp="1"/>
          </p:cNvSpPr>
          <p:nvPr>
            <p:ph type="sldNum" sz="quarter" idx="12"/>
          </p:nvPr>
        </p:nvSpPr>
        <p:spPr/>
        <p:txBody>
          <a:bodyPr/>
          <a:lstStyle/>
          <a:p>
            <a:fld id="{817C9B6C-28A6-4C5B-8A74-A2842A7AE1B8}" type="slidenum">
              <a:rPr lang="pt-PT" smtClean="0"/>
              <a:t>17</a:t>
            </a:fld>
            <a:endParaRPr lang="pt-PT"/>
          </a:p>
        </p:txBody>
      </p:sp>
      <p:sp>
        <p:nvSpPr>
          <p:cNvPr id="4" name="Title 3">
            <a:extLst>
              <a:ext uri="{FF2B5EF4-FFF2-40B4-BE49-F238E27FC236}">
                <a16:creationId xmlns:a16="http://schemas.microsoft.com/office/drawing/2014/main" id="{8849258C-1E17-4A07-4F98-F3C1CFF02798}"/>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307437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5A9966-CA94-FE72-FE49-948357AB866E}"/>
              </a:ext>
            </a:extLst>
          </p:cNvPr>
          <p:cNvSpPr>
            <a:spLocks noGrp="1"/>
          </p:cNvSpPr>
          <p:nvPr>
            <p:ph idx="1"/>
          </p:nvPr>
        </p:nvSpPr>
        <p:spPr>
          <a:xfrm>
            <a:off x="628650" y="1054249"/>
            <a:ext cx="8351530" cy="5122714"/>
          </a:xfrm>
        </p:spPr>
        <p:txBody>
          <a:bodyPr/>
          <a:lstStyle/>
          <a:p>
            <a:pPr marL="0" indent="0" algn="just">
              <a:buNone/>
            </a:pPr>
            <a:r>
              <a:rPr lang="en-US" b="1" dirty="0"/>
              <a:t>Stage 2 – Establish Company Values</a:t>
            </a:r>
          </a:p>
          <a:p>
            <a:pPr marL="0" indent="0" algn="just">
              <a:buNone/>
            </a:pPr>
            <a:r>
              <a:rPr lang="en-US" sz="2000" dirty="0">
                <a:effectLst/>
                <a:ea typeface="Aptos" panose="020B0004020202020204" pitchFamily="34" charset="0"/>
              </a:rPr>
              <a:t>Values are the guiding principles that shape the company’s culture, influence decision-making, and define how the team operates.</a:t>
            </a:r>
          </a:p>
          <a:p>
            <a:pPr marL="0" indent="0" algn="just">
              <a:buNone/>
            </a:pPr>
            <a:r>
              <a:rPr lang="en-US" sz="2000" b="1" dirty="0"/>
              <a:t>Examples: </a:t>
            </a:r>
          </a:p>
          <a:p>
            <a:pPr algn="just"/>
            <a:r>
              <a:rPr lang="en-US" sz="2000" b="1" dirty="0"/>
              <a:t>Innovation</a:t>
            </a:r>
            <a:r>
              <a:rPr lang="en-US" sz="2000" dirty="0"/>
              <a:t>: We are committed to pushing the boundaries of real estate technology by adopting cutting-edge AI advancements to continuously improve our platform and redefine the property search experience.</a:t>
            </a:r>
          </a:p>
          <a:p>
            <a:pPr algn="just"/>
            <a:r>
              <a:rPr lang="en-US" sz="2000" b="1" dirty="0"/>
              <a:t>Collaboration: </a:t>
            </a:r>
            <a:r>
              <a:rPr lang="en-US" sz="2000" dirty="0"/>
              <a:t>We believe in fostering a culture of teamwork and open communication, both internally and with our partners, to drive collective success and deliver exceptional results.</a:t>
            </a:r>
          </a:p>
          <a:p>
            <a:pPr algn="just"/>
            <a:r>
              <a:rPr lang="en-US" sz="2000" b="1" dirty="0"/>
              <a:t>Customer Focus</a:t>
            </a:r>
            <a:r>
              <a:rPr lang="en-US" sz="2000" dirty="0"/>
              <a:t>: We prioritize understanding and meeting the unique needs of our users, ensuring that every interaction on our platform is seamless, intuitive, and valuable.</a:t>
            </a:r>
            <a:endParaRPr lang="en-US" sz="3200" dirty="0"/>
          </a:p>
        </p:txBody>
      </p:sp>
      <p:sp>
        <p:nvSpPr>
          <p:cNvPr id="3" name="Slide Number Placeholder 2">
            <a:extLst>
              <a:ext uri="{FF2B5EF4-FFF2-40B4-BE49-F238E27FC236}">
                <a16:creationId xmlns:a16="http://schemas.microsoft.com/office/drawing/2014/main" id="{9A998073-CF92-977D-B9AB-38648B53CD15}"/>
              </a:ext>
            </a:extLst>
          </p:cNvPr>
          <p:cNvSpPr>
            <a:spLocks noGrp="1"/>
          </p:cNvSpPr>
          <p:nvPr>
            <p:ph type="sldNum" sz="quarter" idx="12"/>
          </p:nvPr>
        </p:nvSpPr>
        <p:spPr/>
        <p:txBody>
          <a:bodyPr/>
          <a:lstStyle/>
          <a:p>
            <a:fld id="{817C9B6C-28A6-4C5B-8A74-A2842A7AE1B8}" type="slidenum">
              <a:rPr lang="pt-PT" smtClean="0"/>
              <a:t>18</a:t>
            </a:fld>
            <a:endParaRPr lang="pt-PT"/>
          </a:p>
        </p:txBody>
      </p:sp>
      <p:sp>
        <p:nvSpPr>
          <p:cNvPr id="4" name="Title 3">
            <a:extLst>
              <a:ext uri="{FF2B5EF4-FFF2-40B4-BE49-F238E27FC236}">
                <a16:creationId xmlns:a16="http://schemas.microsoft.com/office/drawing/2014/main" id="{D792D2F5-9EDA-B6F6-F563-6A8D57FBFC7E}"/>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361802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407E8-1AB1-C268-31FB-B1645755B8E4}"/>
              </a:ext>
            </a:extLst>
          </p:cNvPr>
          <p:cNvSpPr>
            <a:spLocks noGrp="1"/>
          </p:cNvSpPr>
          <p:nvPr>
            <p:ph idx="1"/>
          </p:nvPr>
        </p:nvSpPr>
        <p:spPr/>
        <p:txBody>
          <a:bodyPr/>
          <a:lstStyle/>
          <a:p>
            <a:pPr marL="0" indent="0">
              <a:buNone/>
            </a:pPr>
            <a:r>
              <a:rPr lang="en-US" b="1" dirty="0"/>
              <a:t>Expected outcomes:</a:t>
            </a:r>
          </a:p>
          <a:p>
            <a:r>
              <a:rPr lang="en-US" sz="2400" dirty="0"/>
              <a:t>Problem Statement</a:t>
            </a:r>
          </a:p>
          <a:p>
            <a:r>
              <a:rPr lang="en-US" sz="2400" dirty="0"/>
              <a:t>Concept and Value Proposition</a:t>
            </a:r>
          </a:p>
          <a:p>
            <a:r>
              <a:rPr lang="en-US" sz="2400" dirty="0"/>
              <a:t>Company Name</a:t>
            </a:r>
          </a:p>
          <a:p>
            <a:endParaRPr lang="en-US" sz="2400" dirty="0"/>
          </a:p>
          <a:p>
            <a:pPr marL="0" indent="0">
              <a:buNone/>
            </a:pPr>
            <a:r>
              <a:rPr lang="en-US" sz="2400" b="1" dirty="0"/>
              <a:t>Evaluation:</a:t>
            </a:r>
          </a:p>
          <a:p>
            <a:r>
              <a:rPr lang="en-US" sz="2400" b="1" dirty="0"/>
              <a:t>10% of the final grade (2 </a:t>
            </a:r>
            <a:r>
              <a:rPr lang="en-US" sz="2400" b="1" dirty="0" err="1"/>
              <a:t>valores</a:t>
            </a:r>
            <a:r>
              <a:rPr lang="en-US" sz="2400" b="1" dirty="0"/>
              <a:t>)</a:t>
            </a:r>
          </a:p>
        </p:txBody>
      </p:sp>
      <p:sp>
        <p:nvSpPr>
          <p:cNvPr id="3" name="Slide Number Placeholder 2">
            <a:extLst>
              <a:ext uri="{FF2B5EF4-FFF2-40B4-BE49-F238E27FC236}">
                <a16:creationId xmlns:a16="http://schemas.microsoft.com/office/drawing/2014/main" id="{1EB8FCF5-72F4-DB29-B6BE-D6FCE87AD125}"/>
              </a:ext>
            </a:extLst>
          </p:cNvPr>
          <p:cNvSpPr>
            <a:spLocks noGrp="1"/>
          </p:cNvSpPr>
          <p:nvPr>
            <p:ph type="sldNum" sz="quarter" idx="12"/>
          </p:nvPr>
        </p:nvSpPr>
        <p:spPr/>
        <p:txBody>
          <a:bodyPr/>
          <a:lstStyle/>
          <a:p>
            <a:fld id="{817C9B6C-28A6-4C5B-8A74-A2842A7AE1B8}" type="slidenum">
              <a:rPr lang="pt-PT" smtClean="0"/>
              <a:t>2</a:t>
            </a:fld>
            <a:endParaRPr lang="pt-PT"/>
          </a:p>
        </p:txBody>
      </p:sp>
      <p:sp>
        <p:nvSpPr>
          <p:cNvPr id="4" name="Title 3">
            <a:extLst>
              <a:ext uri="{FF2B5EF4-FFF2-40B4-BE49-F238E27FC236}">
                <a16:creationId xmlns:a16="http://schemas.microsoft.com/office/drawing/2014/main" id="{64C5CE4D-42F1-2030-D288-5B4D4559C252}"/>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302270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48FAE-B23A-A009-B9BA-89B1C99FF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62E953-ACCA-98C7-8059-52F40E02CD9C}"/>
              </a:ext>
            </a:extLst>
          </p:cNvPr>
          <p:cNvSpPr txBox="1"/>
          <p:nvPr/>
        </p:nvSpPr>
        <p:spPr>
          <a:xfrm>
            <a:off x="2110563" y="2967335"/>
            <a:ext cx="4922874" cy="923330"/>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cs typeface="Verdana" panose="020B0604030504040204" pitchFamily="34" charset="0"/>
              </a:rPr>
              <a:t>1. Research</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3256295"/>
      </p:ext>
    </p:extLst>
  </p:cSld>
  <p:clrMapOvr>
    <a:masterClrMapping/>
  </p:clrMapOvr>
  <mc:AlternateContent xmlns:mc="http://schemas.openxmlformats.org/markup-compatibility/2006" xmlns:p14="http://schemas.microsoft.com/office/powerpoint/2010/main">
    <mc:Choice Requires="p14">
      <p:transition spd="slow" p14:dur="2000" advTm="47672"/>
    </mc:Choice>
    <mc:Fallback xmlns="">
      <p:transition spd="slow" advTm="476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8807A-3037-FDCC-DFEE-50D63D5BE5FF}"/>
              </a:ext>
            </a:extLst>
          </p:cNvPr>
          <p:cNvSpPr>
            <a:spLocks noGrp="1"/>
          </p:cNvSpPr>
          <p:nvPr>
            <p:ph idx="1"/>
          </p:nvPr>
        </p:nvSpPr>
        <p:spPr>
          <a:xfrm>
            <a:off x="628650" y="1054249"/>
            <a:ext cx="8351530" cy="5122714"/>
          </a:xfrm>
        </p:spPr>
        <p:txBody>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t>Stage 1 – Identify Gaps or Limitations </a:t>
            </a:r>
            <a:r>
              <a:rPr kumimoji="0" lang="en-US" sz="1600" b="1" i="0" u="none" strike="noStrike" kern="1200" cap="none" spc="0" normalizeH="0" baseline="0" noProof="0" dirty="0">
                <a:ln>
                  <a:noFill/>
                </a:ln>
                <a:solidFill>
                  <a:prstClr val="black"/>
                </a:solidFill>
                <a:effectLst/>
                <a:uLnTx/>
                <a:uFillTx/>
                <a:ea typeface="+mn-ea"/>
                <a:cs typeface="+mn-cs"/>
              </a:rPr>
              <a:t>(that can be solved by Gen AI)</a:t>
            </a:r>
            <a:endParaRPr lang="en-US" dirty="0"/>
          </a:p>
          <a:p>
            <a:pPr marL="0" indent="0" algn="just">
              <a:buNone/>
            </a:pPr>
            <a:r>
              <a:rPr lang="en-US" sz="2400" dirty="0"/>
              <a:t>Examples:</a:t>
            </a:r>
          </a:p>
          <a:p>
            <a:pPr algn="just"/>
            <a:r>
              <a:rPr lang="en-US" sz="2400" dirty="0"/>
              <a:t>Limited Personalization and User Experience</a:t>
            </a:r>
          </a:p>
          <a:p>
            <a:pPr algn="just"/>
            <a:r>
              <a:rPr lang="en-US" sz="2400" dirty="0"/>
              <a:t>Limited Conversation Capabilities</a:t>
            </a:r>
          </a:p>
          <a:p>
            <a:pPr algn="just"/>
            <a:r>
              <a:rPr lang="en-US" sz="2400" dirty="0"/>
              <a:t>Knowledge Limitations</a:t>
            </a:r>
          </a:p>
          <a:p>
            <a:pPr algn="just"/>
            <a:r>
              <a:rPr lang="en-US" sz="2400" dirty="0"/>
              <a:t>Inflexibility in Multimodal Interactions</a:t>
            </a:r>
          </a:p>
          <a:p>
            <a:pPr algn="just"/>
            <a:r>
              <a:rPr lang="en-US" sz="2400" dirty="0"/>
              <a:t>…</a:t>
            </a:r>
          </a:p>
        </p:txBody>
      </p:sp>
      <p:sp>
        <p:nvSpPr>
          <p:cNvPr id="3" name="Slide Number Placeholder 2">
            <a:extLst>
              <a:ext uri="{FF2B5EF4-FFF2-40B4-BE49-F238E27FC236}">
                <a16:creationId xmlns:a16="http://schemas.microsoft.com/office/drawing/2014/main" id="{35A7B810-5FE5-BBD0-9CC0-4F516360D0EE}"/>
              </a:ext>
            </a:extLst>
          </p:cNvPr>
          <p:cNvSpPr>
            <a:spLocks noGrp="1"/>
          </p:cNvSpPr>
          <p:nvPr>
            <p:ph type="sldNum" sz="quarter" idx="12"/>
          </p:nvPr>
        </p:nvSpPr>
        <p:spPr/>
        <p:txBody>
          <a:bodyPr/>
          <a:lstStyle/>
          <a:p>
            <a:fld id="{817C9B6C-28A6-4C5B-8A74-A2842A7AE1B8}" type="slidenum">
              <a:rPr lang="pt-PT" smtClean="0"/>
              <a:t>4</a:t>
            </a:fld>
            <a:endParaRPr lang="pt-PT"/>
          </a:p>
        </p:txBody>
      </p:sp>
      <p:sp>
        <p:nvSpPr>
          <p:cNvPr id="4" name="Title 3">
            <a:extLst>
              <a:ext uri="{FF2B5EF4-FFF2-40B4-BE49-F238E27FC236}">
                <a16:creationId xmlns:a16="http://schemas.microsoft.com/office/drawing/2014/main" id="{8849258C-1E17-4A07-4F98-F3C1CFF02798}"/>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297188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5A9966-CA94-FE72-FE49-948357AB866E}"/>
              </a:ext>
            </a:extLst>
          </p:cNvPr>
          <p:cNvSpPr>
            <a:spLocks noGrp="1"/>
          </p:cNvSpPr>
          <p:nvPr>
            <p:ph idx="1"/>
          </p:nvPr>
        </p:nvSpPr>
        <p:spPr>
          <a:xfrm>
            <a:off x="628650" y="1054249"/>
            <a:ext cx="8351530" cy="5122714"/>
          </a:xfrm>
        </p:spPr>
        <p:txBody>
          <a:bodyPr/>
          <a:lstStyle/>
          <a:p>
            <a:pPr marL="0" indent="0" algn="just">
              <a:buNone/>
            </a:pPr>
            <a:r>
              <a:rPr lang="en-US" b="1" dirty="0"/>
              <a:t>Stage 2 – Explore existing Sectors</a:t>
            </a:r>
          </a:p>
          <a:p>
            <a:pPr algn="just"/>
            <a:r>
              <a:rPr lang="en-US" sz="2400" dirty="0"/>
              <a:t>Explore existing companies/organizations</a:t>
            </a:r>
          </a:p>
          <a:p>
            <a:pPr algn="just"/>
            <a:r>
              <a:rPr lang="en-US" sz="2400" dirty="0"/>
              <a:t>Identify limitations</a:t>
            </a:r>
          </a:p>
          <a:p>
            <a:pPr algn="just"/>
            <a:r>
              <a:rPr lang="en-US" sz="2400" dirty="0"/>
              <a:t>Identify data sources/data models</a:t>
            </a:r>
          </a:p>
        </p:txBody>
      </p:sp>
      <p:sp>
        <p:nvSpPr>
          <p:cNvPr id="3" name="Slide Number Placeholder 2">
            <a:extLst>
              <a:ext uri="{FF2B5EF4-FFF2-40B4-BE49-F238E27FC236}">
                <a16:creationId xmlns:a16="http://schemas.microsoft.com/office/drawing/2014/main" id="{9A998073-CF92-977D-B9AB-38648B53CD15}"/>
              </a:ext>
            </a:extLst>
          </p:cNvPr>
          <p:cNvSpPr>
            <a:spLocks noGrp="1"/>
          </p:cNvSpPr>
          <p:nvPr>
            <p:ph type="sldNum" sz="quarter" idx="12"/>
          </p:nvPr>
        </p:nvSpPr>
        <p:spPr/>
        <p:txBody>
          <a:bodyPr/>
          <a:lstStyle/>
          <a:p>
            <a:fld id="{817C9B6C-28A6-4C5B-8A74-A2842A7AE1B8}" type="slidenum">
              <a:rPr lang="pt-PT" smtClean="0"/>
              <a:t>5</a:t>
            </a:fld>
            <a:endParaRPr lang="pt-PT"/>
          </a:p>
        </p:txBody>
      </p:sp>
      <p:sp>
        <p:nvSpPr>
          <p:cNvPr id="4" name="Title 3">
            <a:extLst>
              <a:ext uri="{FF2B5EF4-FFF2-40B4-BE49-F238E27FC236}">
                <a16:creationId xmlns:a16="http://schemas.microsoft.com/office/drawing/2014/main" id="{D792D2F5-9EDA-B6F6-F563-6A8D57FBFC7E}"/>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25385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B17BE-3367-B5D2-D052-0ED5CB1280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FA0FB6A-70E5-2F4A-7857-833F21268DE8}"/>
              </a:ext>
            </a:extLst>
          </p:cNvPr>
          <p:cNvSpPr txBox="1"/>
          <p:nvPr/>
        </p:nvSpPr>
        <p:spPr>
          <a:xfrm>
            <a:off x="2110563" y="2551837"/>
            <a:ext cx="4922874" cy="1754326"/>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cs typeface="Verdana" panose="020B0604030504040204" pitchFamily="34" charset="0"/>
              </a:rPr>
              <a:t>2. Problem Statement</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5098346"/>
      </p:ext>
    </p:extLst>
  </p:cSld>
  <p:clrMapOvr>
    <a:masterClrMapping/>
  </p:clrMapOvr>
  <mc:AlternateContent xmlns:mc="http://schemas.openxmlformats.org/markup-compatibility/2006" xmlns:p14="http://schemas.microsoft.com/office/powerpoint/2010/main">
    <mc:Choice Requires="p14">
      <p:transition spd="slow" p14:dur="2000" advTm="47672"/>
    </mc:Choice>
    <mc:Fallback xmlns="">
      <p:transition spd="slow" advTm="476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505FB3-2058-F9ED-75D1-7AAD3690888E}"/>
              </a:ext>
            </a:extLst>
          </p:cNvPr>
          <p:cNvSpPr>
            <a:spLocks noGrp="1"/>
          </p:cNvSpPr>
          <p:nvPr>
            <p:ph idx="1"/>
          </p:nvPr>
        </p:nvSpPr>
        <p:spPr>
          <a:xfrm>
            <a:off x="628650" y="1054249"/>
            <a:ext cx="8351530" cy="5122714"/>
          </a:xfrm>
        </p:spPr>
        <p:txBody>
          <a:bodyPr>
            <a:normAutofit/>
          </a:bodyPr>
          <a:lstStyle/>
          <a:p>
            <a:pPr marL="0" indent="0" algn="just">
              <a:buNone/>
            </a:pPr>
            <a:r>
              <a:rPr lang="en-US" b="1" dirty="0"/>
              <a:t>Stage 3 – Define the Target Audience and Context</a:t>
            </a:r>
          </a:p>
          <a:p>
            <a:pPr algn="just"/>
            <a:r>
              <a:rPr lang="en-US" sz="2400" dirty="0"/>
              <a:t>Identify who is affected by the problem</a:t>
            </a:r>
          </a:p>
          <a:p>
            <a:pPr algn="just"/>
            <a:r>
              <a:rPr lang="en-US" sz="2400" dirty="0"/>
              <a:t>Include contextual details that make the problem relevant</a:t>
            </a:r>
          </a:p>
          <a:p>
            <a:pPr algn="just"/>
            <a:endParaRPr lang="en-US" sz="1800" dirty="0"/>
          </a:p>
          <a:p>
            <a:pPr marL="0" indent="0" algn="just">
              <a:buNone/>
            </a:pPr>
            <a:r>
              <a:rPr lang="en-US" sz="1600" b="1" dirty="0"/>
              <a:t>Target Audience </a:t>
            </a:r>
            <a:r>
              <a:rPr lang="en-US" sz="1600" dirty="0"/>
              <a:t>: Real estate websites with property listings.</a:t>
            </a:r>
          </a:p>
          <a:p>
            <a:pPr marL="0" indent="0" algn="just">
              <a:buNone/>
            </a:pPr>
            <a:r>
              <a:rPr lang="en-US" sz="1600" b="1" dirty="0"/>
              <a:t>Context</a:t>
            </a:r>
            <a:r>
              <a:rPr lang="en-US" sz="1600" dirty="0"/>
              <a:t>: Users looking for properties on real estate websites often have to manually search through numerous listings to find homes that fit their criteria. There is no AI assistant to quickly suggest properties based on preferences like budget, location, and amenities, making the search process tedious and time-consuming.</a:t>
            </a:r>
          </a:p>
          <a:p>
            <a:pPr marL="0" indent="0" algn="just">
              <a:buNone/>
            </a:pPr>
            <a:endParaRPr lang="en-US" sz="1600" dirty="0"/>
          </a:p>
          <a:p>
            <a:pPr marL="0" indent="0" algn="just">
              <a:buNone/>
            </a:pPr>
            <a:r>
              <a:rPr lang="en-US" sz="1600" b="1" dirty="0"/>
              <a:t>Target Audience</a:t>
            </a:r>
            <a:r>
              <a:rPr lang="en-US" sz="1600" dirty="0"/>
              <a:t>: Job search websites with job postings.</a:t>
            </a:r>
          </a:p>
          <a:p>
            <a:pPr marL="0" indent="0" algn="just">
              <a:buNone/>
            </a:pPr>
            <a:r>
              <a:rPr lang="en-US" sz="1600" b="1" dirty="0"/>
              <a:t>Context</a:t>
            </a:r>
            <a:r>
              <a:rPr lang="en-US" sz="1600" dirty="0"/>
              <a:t>: Job seekers often spend hours manually searching through job postings to find positions that match their skills and experience. There is no AI assistant to provide personalized job recommendations based on their resume, career goals, or past searches, making the process lengthy and frustrating.</a:t>
            </a:r>
          </a:p>
          <a:p>
            <a:pPr marL="0" indent="0" algn="just">
              <a:buNone/>
            </a:pPr>
            <a:endParaRPr lang="en-US" sz="1800" dirty="0"/>
          </a:p>
        </p:txBody>
      </p:sp>
      <p:sp>
        <p:nvSpPr>
          <p:cNvPr id="3" name="Slide Number Placeholder 2">
            <a:extLst>
              <a:ext uri="{FF2B5EF4-FFF2-40B4-BE49-F238E27FC236}">
                <a16:creationId xmlns:a16="http://schemas.microsoft.com/office/drawing/2014/main" id="{6881416D-83B4-A570-F360-6597555246CE}"/>
              </a:ext>
            </a:extLst>
          </p:cNvPr>
          <p:cNvSpPr>
            <a:spLocks noGrp="1"/>
          </p:cNvSpPr>
          <p:nvPr>
            <p:ph type="sldNum" sz="quarter" idx="12"/>
          </p:nvPr>
        </p:nvSpPr>
        <p:spPr/>
        <p:txBody>
          <a:bodyPr/>
          <a:lstStyle/>
          <a:p>
            <a:fld id="{817C9B6C-28A6-4C5B-8A74-A2842A7AE1B8}" type="slidenum">
              <a:rPr lang="pt-PT" smtClean="0"/>
              <a:t>7</a:t>
            </a:fld>
            <a:endParaRPr lang="pt-PT"/>
          </a:p>
        </p:txBody>
      </p:sp>
      <p:sp>
        <p:nvSpPr>
          <p:cNvPr id="4" name="Title 3">
            <a:extLst>
              <a:ext uri="{FF2B5EF4-FFF2-40B4-BE49-F238E27FC236}">
                <a16:creationId xmlns:a16="http://schemas.microsoft.com/office/drawing/2014/main" id="{5922A761-3890-8C06-9A99-8277B2EBD3CB}"/>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339742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E90FBB-5D32-38E1-A8B0-4336A69C607E}"/>
              </a:ext>
            </a:extLst>
          </p:cNvPr>
          <p:cNvSpPr>
            <a:spLocks noGrp="1"/>
          </p:cNvSpPr>
          <p:nvPr>
            <p:ph idx="1"/>
          </p:nvPr>
        </p:nvSpPr>
        <p:spPr>
          <a:xfrm>
            <a:off x="628650" y="1054248"/>
            <a:ext cx="8351530" cy="5291687"/>
          </a:xfrm>
        </p:spPr>
        <p:txBody>
          <a:bodyPr>
            <a:normAutofit/>
          </a:bodyPr>
          <a:lstStyle/>
          <a:p>
            <a:pPr marL="0" indent="0" algn="just">
              <a:buNone/>
            </a:pPr>
            <a:r>
              <a:rPr lang="en-US" b="1" dirty="0"/>
              <a:t>Stage 4 – Describe the Impact of the Problem</a:t>
            </a:r>
          </a:p>
          <a:p>
            <a:pPr algn="just"/>
            <a:r>
              <a:rPr lang="en-US" sz="2400" dirty="0">
                <a:effectLst/>
                <a:ea typeface="Aptos" panose="020B0004020202020204" pitchFamily="34" charset="0"/>
                <a:cs typeface="Times New Roman" panose="02020603050405020304" pitchFamily="18" charset="0"/>
              </a:rPr>
              <a:t>Explain the negative consequences or implications of the problem. </a:t>
            </a:r>
            <a:endParaRPr lang="en-US" sz="2400" dirty="0"/>
          </a:p>
          <a:p>
            <a:pPr algn="just"/>
            <a:r>
              <a:rPr lang="en-US" sz="2400" dirty="0">
                <a:effectLst/>
                <a:ea typeface="Aptos" panose="020B0004020202020204" pitchFamily="34" charset="0"/>
                <a:cs typeface="Times New Roman" panose="02020603050405020304" pitchFamily="18" charset="0"/>
              </a:rPr>
              <a:t>Why is it important to solve? </a:t>
            </a:r>
            <a:endParaRPr lang="en-US" sz="2400" dirty="0"/>
          </a:p>
          <a:p>
            <a:pPr marL="0" indent="0" algn="just">
              <a:buNone/>
            </a:pPr>
            <a:endParaRPr lang="en-US" sz="1700" b="1" dirty="0"/>
          </a:p>
          <a:p>
            <a:pPr marL="0" indent="0" algn="just">
              <a:buNone/>
            </a:pPr>
            <a:r>
              <a:rPr lang="en-US" sz="1600" b="1" dirty="0"/>
              <a:t>Impact</a:t>
            </a:r>
            <a:r>
              <a:rPr lang="en-US" sz="1600" dirty="0"/>
              <a:t>: The lack of an AI assistant results in a frustrating and time-consuming search process for users, leading to lower user engagement and satisfaction. Potential buyers may leave the platform without finding suitable properties, causing a decrease in conversion rates and lost revenue opportunities for the website. This inefficiency ultimately impacts the platform’s competitiveness and user retention, as users may turn to competitors with more intuitive search tools.</a:t>
            </a:r>
          </a:p>
          <a:p>
            <a:pPr marL="0" indent="0" algn="just">
              <a:buNone/>
            </a:pPr>
            <a:endParaRPr lang="en-US" sz="1600" dirty="0"/>
          </a:p>
          <a:p>
            <a:pPr marL="0" indent="0" algn="just">
              <a:buNone/>
            </a:pPr>
            <a:r>
              <a:rPr lang="en-US" sz="1600" b="1" dirty="0"/>
              <a:t>Impact</a:t>
            </a:r>
            <a:r>
              <a:rPr lang="en-US" sz="1600" dirty="0"/>
              <a:t>: The absence of personalized job recommendations causes job seekers to spend excessive time filtering through irrelevant listings, which can lead to a poor user experience and reduced engagement. Frustrated users are more likely to abandon the platform, resulting in lower application rates and a decrease in active user retention. For job search websites, this means missed opportunities to connect candidates with employers and reduced ad revenue from fewer job postings.</a:t>
            </a:r>
          </a:p>
        </p:txBody>
      </p:sp>
      <p:sp>
        <p:nvSpPr>
          <p:cNvPr id="3" name="Slide Number Placeholder 2">
            <a:extLst>
              <a:ext uri="{FF2B5EF4-FFF2-40B4-BE49-F238E27FC236}">
                <a16:creationId xmlns:a16="http://schemas.microsoft.com/office/drawing/2014/main" id="{17783C1C-B5A2-3F89-106E-909073AE9EB1}"/>
              </a:ext>
            </a:extLst>
          </p:cNvPr>
          <p:cNvSpPr>
            <a:spLocks noGrp="1"/>
          </p:cNvSpPr>
          <p:nvPr>
            <p:ph type="sldNum" sz="quarter" idx="12"/>
          </p:nvPr>
        </p:nvSpPr>
        <p:spPr/>
        <p:txBody>
          <a:bodyPr/>
          <a:lstStyle/>
          <a:p>
            <a:fld id="{817C9B6C-28A6-4C5B-8A74-A2842A7AE1B8}" type="slidenum">
              <a:rPr lang="pt-PT" smtClean="0"/>
              <a:t>8</a:t>
            </a:fld>
            <a:endParaRPr lang="pt-PT"/>
          </a:p>
        </p:txBody>
      </p:sp>
      <p:sp>
        <p:nvSpPr>
          <p:cNvPr id="4" name="Title 3">
            <a:extLst>
              <a:ext uri="{FF2B5EF4-FFF2-40B4-BE49-F238E27FC236}">
                <a16:creationId xmlns:a16="http://schemas.microsoft.com/office/drawing/2014/main" id="{71F26C90-E86E-7EA3-487F-5426C2D93A01}"/>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289665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C2B51-83A3-D607-6975-5BAA615C31C8}"/>
              </a:ext>
            </a:extLst>
          </p:cNvPr>
          <p:cNvSpPr>
            <a:spLocks noGrp="1"/>
          </p:cNvSpPr>
          <p:nvPr>
            <p:ph idx="1"/>
          </p:nvPr>
        </p:nvSpPr>
        <p:spPr>
          <a:xfrm>
            <a:off x="628650" y="1054248"/>
            <a:ext cx="8351530" cy="5346551"/>
          </a:xfrm>
        </p:spPr>
        <p:txBody>
          <a:bodyPr>
            <a:normAutofit lnSpcReduction="10000"/>
          </a:bodyPr>
          <a:lstStyle/>
          <a:p>
            <a:pPr marL="0" indent="0" algn="just">
              <a:buNone/>
            </a:pPr>
            <a:r>
              <a:rPr lang="en-US" b="1" dirty="0"/>
              <a:t>Stage 5 – </a:t>
            </a:r>
            <a:r>
              <a:rPr lang="en-US" b="1" dirty="0">
                <a:effectLst/>
                <a:ea typeface="Aptos" panose="020B0004020202020204" pitchFamily="34" charset="0"/>
                <a:cs typeface="Times New Roman" panose="02020603050405020304" pitchFamily="18" charset="0"/>
              </a:rPr>
              <a:t>Formulate the Final Problem Statement</a:t>
            </a:r>
            <a:endParaRPr lang="en-US" kern="100" dirty="0">
              <a:ea typeface="Aptos" panose="020B0004020202020204" pitchFamily="34" charset="0"/>
              <a:cs typeface="Times New Roman" panose="02020603050405020304" pitchFamily="18" charset="0"/>
            </a:endParaRPr>
          </a:p>
          <a:p>
            <a:pPr algn="just"/>
            <a:r>
              <a:rPr lang="en-US" sz="2400" kern="100" dirty="0">
                <a:effectLst/>
                <a:ea typeface="Aptos" panose="020B0004020202020204" pitchFamily="34" charset="0"/>
                <a:cs typeface="Times New Roman" panose="02020603050405020304" pitchFamily="18" charset="0"/>
              </a:rPr>
              <a:t>Combine all the above elements into a concise, structured problem statement that clearly defines what the problem is, who it affects, its impact, and why it is crucial to solve using LLMs/Gen AI.</a:t>
            </a:r>
          </a:p>
          <a:p>
            <a:pPr marL="0" indent="0" algn="just">
              <a:buNone/>
            </a:pPr>
            <a:endParaRPr lang="en-US" sz="1600" dirty="0"/>
          </a:p>
          <a:p>
            <a:pPr marL="0" indent="0" algn="just">
              <a:buNone/>
            </a:pPr>
            <a:r>
              <a:rPr lang="en-US" sz="1600" b="1" dirty="0"/>
              <a:t>Final Problem: </a:t>
            </a:r>
            <a:r>
              <a:rPr lang="en-US" sz="1600" dirty="0"/>
              <a:t>Real estate websites lack AI assistants that can provide personalized property recommendations, forcing users to manually search through numerous listings to find suitable options. This inefficiency leads to poor user experience, decreased engagement, and lost revenue as users are likely to abandon the platform before finding a property that matches their needs. By leveraging LLMs to create a conversational AI assistant, our solution can streamline the property search process, improve user satisfaction, and increase conversion rates.</a:t>
            </a:r>
          </a:p>
          <a:p>
            <a:pPr marL="0" indent="0" algn="just">
              <a:buNone/>
            </a:pPr>
            <a:endParaRPr lang="en-US" sz="1600" dirty="0"/>
          </a:p>
          <a:p>
            <a:pPr marL="0" indent="0" algn="just">
              <a:buNone/>
            </a:pPr>
            <a:r>
              <a:rPr lang="en-US" sz="1600" b="1" dirty="0"/>
              <a:t>Final Problem: </a:t>
            </a:r>
            <a:r>
              <a:rPr lang="en-US" sz="1600" dirty="0"/>
              <a:t>Job search websites do not offer AI-driven personalized recommendations, requiring job seekers to spend excessive time filtering through irrelevant job postings. This results in a frustrating user experience, lower engagement, and missed opportunities for connecting job seekers with employers. By utilizing LLMs to build a conversational AI assistant that tailors job suggestions based on user profiles and career goals, our solution aims to enhance the job search experience, increase application rates, and improve platform retention.</a:t>
            </a:r>
            <a:endParaRPr lang="en-US" sz="1600" b="1" dirty="0"/>
          </a:p>
        </p:txBody>
      </p:sp>
      <p:sp>
        <p:nvSpPr>
          <p:cNvPr id="3" name="Slide Number Placeholder 2">
            <a:extLst>
              <a:ext uri="{FF2B5EF4-FFF2-40B4-BE49-F238E27FC236}">
                <a16:creationId xmlns:a16="http://schemas.microsoft.com/office/drawing/2014/main" id="{449EF861-70A2-2656-5F4F-253663393F25}"/>
              </a:ext>
            </a:extLst>
          </p:cNvPr>
          <p:cNvSpPr>
            <a:spLocks noGrp="1"/>
          </p:cNvSpPr>
          <p:nvPr>
            <p:ph type="sldNum" sz="quarter" idx="12"/>
          </p:nvPr>
        </p:nvSpPr>
        <p:spPr/>
        <p:txBody>
          <a:bodyPr/>
          <a:lstStyle/>
          <a:p>
            <a:fld id="{817C9B6C-28A6-4C5B-8A74-A2842A7AE1B8}" type="slidenum">
              <a:rPr lang="pt-PT" smtClean="0"/>
              <a:t>9</a:t>
            </a:fld>
            <a:endParaRPr lang="pt-PT"/>
          </a:p>
        </p:txBody>
      </p:sp>
      <p:sp>
        <p:nvSpPr>
          <p:cNvPr id="4" name="Title 3">
            <a:extLst>
              <a:ext uri="{FF2B5EF4-FFF2-40B4-BE49-F238E27FC236}">
                <a16:creationId xmlns:a16="http://schemas.microsoft.com/office/drawing/2014/main" id="{B0874925-5451-0B12-84FF-AD781BB87743}"/>
              </a:ext>
            </a:extLst>
          </p:cNvPr>
          <p:cNvSpPr>
            <a:spLocks noGrp="1"/>
          </p:cNvSpPr>
          <p:nvPr>
            <p:ph type="title"/>
          </p:nvPr>
        </p:nvSpPr>
        <p:spPr/>
        <p:txBody>
          <a:bodyPr/>
          <a:lstStyle/>
          <a:p>
            <a:r>
              <a:rPr lang="en-US" dirty="0"/>
              <a:t>Ideate and Establish Your Startup Concept</a:t>
            </a:r>
          </a:p>
        </p:txBody>
      </p:sp>
    </p:spTree>
    <p:extLst>
      <p:ext uri="{BB962C8B-B14F-4D97-AF65-F5344CB8AC3E}">
        <p14:creationId xmlns:p14="http://schemas.microsoft.com/office/powerpoint/2010/main" val="727990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7218</TotalTime>
  <Words>1609</Words>
  <Application>Microsoft Macintosh PowerPoint</Application>
  <PresentationFormat>On-screen Show (4:3)</PresentationFormat>
  <Paragraphs>126</Paragraphs>
  <Slides>18</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Aptos</vt:lpstr>
      <vt:lpstr>Arial</vt:lpstr>
      <vt:lpstr>Calibri</vt:lpstr>
      <vt:lpstr>Circular Std Black</vt:lpstr>
      <vt:lpstr>Verdana</vt:lpstr>
      <vt:lpstr>Office Theme</vt:lpstr>
      <vt:lpstr>CorelDRAW</vt:lpstr>
      <vt:lpstr>PowerPoint Presentation</vt:lpstr>
      <vt:lpstr>Ideate and Establish Your Startup Concept</vt:lpstr>
      <vt:lpstr>PowerPoint Presentation</vt:lpstr>
      <vt:lpstr>Ideate and Establish Your Startup Concept</vt:lpstr>
      <vt:lpstr>Ideate and Establish Your Startup Concept</vt:lpstr>
      <vt:lpstr>PowerPoint Presentation</vt:lpstr>
      <vt:lpstr>Ideate and Establish Your Startup Concept</vt:lpstr>
      <vt:lpstr>Ideate and Establish Your Startup Concept</vt:lpstr>
      <vt:lpstr>Ideate and Establish Your Startup Concept</vt:lpstr>
      <vt:lpstr>PowerPoint Presentation</vt:lpstr>
      <vt:lpstr>Ideate and Establish Your Startup Concept</vt:lpstr>
      <vt:lpstr>Ideate and Establish Your Startup Concept</vt:lpstr>
      <vt:lpstr>Ideate and Establish Your Startup Concept</vt:lpstr>
      <vt:lpstr>Ideate and Establish Your Startup Concept</vt:lpstr>
      <vt:lpstr>PowerPoint Presentation</vt:lpstr>
      <vt:lpstr>Ideate and Establish Your Startup Concept</vt:lpstr>
      <vt:lpstr>Ideate and Establish Your Startup Concept</vt:lpstr>
      <vt:lpstr>Ideate and Establish Your Startup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Joana Diniz Lino</dc:creator>
  <cp:lastModifiedBy>Tiago Moco dos Santos</cp:lastModifiedBy>
  <cp:revision>347</cp:revision>
  <cp:lastPrinted>2015-01-15T18:38:16Z</cp:lastPrinted>
  <dcterms:created xsi:type="dcterms:W3CDTF">2014-12-10T15:30:50Z</dcterms:created>
  <dcterms:modified xsi:type="dcterms:W3CDTF">2024-10-24T21:20:58Z</dcterms:modified>
</cp:coreProperties>
</file>