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nva Sans" panose="020B0604020202020204" charset="0"/>
      <p:regular r:id="rId16"/>
    </p:embeddedFont>
    <p:embeddedFont>
      <p:font typeface="Canva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028700" y="1028700"/>
            <a:ext cx="10875523" cy="6638873"/>
          </a:xfrm>
          <a:custGeom>
            <a:avLst/>
            <a:gdLst/>
            <a:ahLst/>
            <a:cxnLst/>
            <a:rect l="l" t="t" r="r" b="b"/>
            <a:pathLst>
              <a:path w="10875523" h="6638873">
                <a:moveTo>
                  <a:pt x="0" y="0"/>
                </a:moveTo>
                <a:lnTo>
                  <a:pt x="10875523" y="0"/>
                </a:lnTo>
                <a:lnTo>
                  <a:pt x="10875523" y="6638873"/>
                </a:lnTo>
                <a:lnTo>
                  <a:pt x="0" y="66388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538124" y="2762403"/>
          <a:ext cx="14809727" cy="6495897"/>
        </p:xfrm>
        <a:graphic>
          <a:graphicData uri="http://schemas.openxmlformats.org/drawingml/2006/table">
            <a:tbl>
              <a:tblPr/>
              <a:tblGrid>
                <a:gridCol w="6222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6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1735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nva Sans Bold"/>
                        </a:rPr>
                        <a:t>Product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nva Sans Bold"/>
                        </a:rPr>
                        <a:t>Category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nva Sans Bold"/>
                        </a:rPr>
                        <a:t>Number of Transactions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01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Chocolate Croissant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Bakery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1034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95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Earl Grey Rg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Tea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1015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530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Dark chocolate Lg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Drinking chocolate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1000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6932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Sustainably Grown Organic Lg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Drinking chocolate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995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895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Latte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Coffe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993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190724" y="933450"/>
            <a:ext cx="1141333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What are the most selled products?</a:t>
            </a:r>
          </a:p>
        </p:txBody>
      </p:sp>
      <p:sp>
        <p:nvSpPr>
          <p:cNvPr id="4" name="AutoShape 4"/>
          <p:cNvSpPr/>
          <p:nvPr/>
        </p:nvSpPr>
        <p:spPr>
          <a:xfrm>
            <a:off x="1190755" y="1839595"/>
            <a:ext cx="11575355" cy="19050"/>
          </a:xfrm>
          <a:prstGeom prst="line">
            <a:avLst/>
          </a:prstGeom>
          <a:ln w="38100" cap="flat">
            <a:solidFill>
              <a:srgbClr val="BD8E6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538124" y="2762403"/>
          <a:ext cx="14809727" cy="6370289"/>
        </p:xfrm>
        <a:graphic>
          <a:graphicData uri="http://schemas.openxmlformats.org/drawingml/2006/table">
            <a:tbl>
              <a:tblPr/>
              <a:tblGrid>
                <a:gridCol w="6222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6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1917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nva Sans Bold"/>
                        </a:rPr>
                        <a:t>Product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nva Sans Bold"/>
                        </a:rPr>
                        <a:t>Category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nva Sans Bold"/>
                        </a:rPr>
                        <a:t>Number of Transactions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12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Dark chocolate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Packaged Chocolate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906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Spicy Eye Opener Chai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Loose Tea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42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06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Peppermint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Loose Tea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45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054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Primo Espresso Roast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Coffe Beans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47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906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Earl Grey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Loose Tea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nva Sans"/>
                        </a:rPr>
                        <a:t>48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066800" y="952500"/>
            <a:ext cx="12036822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What are the least sold products?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752600" y="1839595"/>
            <a:ext cx="10591800" cy="0"/>
          </a:xfrm>
          <a:prstGeom prst="line">
            <a:avLst/>
          </a:prstGeom>
          <a:ln w="38100" cap="flat">
            <a:solidFill>
              <a:srgbClr val="BD8E6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29993" y="3760078"/>
            <a:ext cx="2766845" cy="276684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8E6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FFFFFF"/>
                  </a:solidFill>
                  <a:latin typeface="Canva Sans"/>
                </a:rPr>
                <a:t>Cost-Effective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65202" y="599743"/>
            <a:ext cx="8420100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000000"/>
                </a:solidFill>
                <a:latin typeface="Canva Sans Bold"/>
              </a:rPr>
              <a:t>Why MongoDB?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253357" y="3760078"/>
            <a:ext cx="2766845" cy="27668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8E6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38100" y="19050"/>
              <a:ext cx="7366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</a:pPr>
              <a:r>
                <a:rPr lang="en-US" sz="2700" dirty="0">
                  <a:solidFill>
                    <a:srgbClr val="FFFFFF"/>
                  </a:solidFill>
                  <a:latin typeface="Canva Sans"/>
                </a:rPr>
                <a:t>Performance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592188" y="3760078"/>
            <a:ext cx="2766845" cy="276684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8E6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FFFFFF"/>
                  </a:solidFill>
                  <a:latin typeface="Canva Sans"/>
                </a:rPr>
                <a:t>Flexibility &amp; Scalability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267798" y="3760078"/>
            <a:ext cx="2766845" cy="276684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8E6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FFFFFF"/>
                  </a:solidFill>
                  <a:latin typeface="Canva Sans"/>
                </a:rPr>
                <a:t>Open Sorce</a:t>
              </a:r>
            </a:p>
          </p:txBody>
        </p:sp>
      </p:grpSp>
      <p:sp>
        <p:nvSpPr>
          <p:cNvPr id="15" name="AutoShape 15"/>
          <p:cNvSpPr/>
          <p:nvPr/>
        </p:nvSpPr>
        <p:spPr>
          <a:xfrm>
            <a:off x="1028700" y="1932695"/>
            <a:ext cx="7386602" cy="0"/>
          </a:xfrm>
          <a:prstGeom prst="line">
            <a:avLst/>
          </a:prstGeom>
          <a:ln w="38100" cap="flat">
            <a:solidFill>
              <a:srgbClr val="BD8E6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918306" y="3774629"/>
            <a:ext cx="6369694" cy="6512371"/>
            <a:chOff x="0" y="0"/>
            <a:chExt cx="6163056" cy="63011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63056" cy="6301105"/>
            </a:xfrm>
            <a:custGeom>
              <a:avLst/>
              <a:gdLst/>
              <a:ahLst/>
              <a:cxnLst/>
              <a:rect l="l" t="t" r="r" b="b"/>
              <a:pathLst>
                <a:path w="6163056" h="6301105">
                  <a:moveTo>
                    <a:pt x="6163056" y="542417"/>
                  </a:moveTo>
                  <a:lnTo>
                    <a:pt x="6163056" y="6301105"/>
                  </a:lnTo>
                  <a:lnTo>
                    <a:pt x="542417" y="6301105"/>
                  </a:lnTo>
                  <a:cubicBezTo>
                    <a:pt x="242824" y="6301105"/>
                    <a:pt x="0" y="6058281"/>
                    <a:pt x="0" y="5758688"/>
                  </a:cubicBezTo>
                  <a:cubicBezTo>
                    <a:pt x="0" y="5476494"/>
                    <a:pt x="228727" y="5247767"/>
                    <a:pt x="510921" y="5247767"/>
                  </a:cubicBezTo>
                  <a:cubicBezTo>
                    <a:pt x="793115" y="5247767"/>
                    <a:pt x="1021842" y="5019040"/>
                    <a:pt x="1021842" y="4736846"/>
                  </a:cubicBezTo>
                  <a:lnTo>
                    <a:pt x="1021842" y="4709287"/>
                  </a:lnTo>
                  <a:cubicBezTo>
                    <a:pt x="1021842" y="4427093"/>
                    <a:pt x="1250569" y="4198366"/>
                    <a:pt x="1532763" y="4198366"/>
                  </a:cubicBezTo>
                  <a:cubicBezTo>
                    <a:pt x="1814957" y="4198366"/>
                    <a:pt x="2043684" y="3969639"/>
                    <a:pt x="2043684" y="3687445"/>
                  </a:cubicBezTo>
                  <a:lnTo>
                    <a:pt x="2043684" y="3659886"/>
                  </a:lnTo>
                  <a:cubicBezTo>
                    <a:pt x="2043684" y="3377692"/>
                    <a:pt x="2272411" y="3148965"/>
                    <a:pt x="2554605" y="3148965"/>
                  </a:cubicBezTo>
                  <a:cubicBezTo>
                    <a:pt x="2836799" y="3148965"/>
                    <a:pt x="3065526" y="2920238"/>
                    <a:pt x="3065526" y="2638044"/>
                  </a:cubicBezTo>
                  <a:lnTo>
                    <a:pt x="3065526" y="2610485"/>
                  </a:lnTo>
                  <a:cubicBezTo>
                    <a:pt x="3065526" y="2328291"/>
                    <a:pt x="3294253" y="2099564"/>
                    <a:pt x="3576447" y="2099564"/>
                  </a:cubicBezTo>
                  <a:cubicBezTo>
                    <a:pt x="3858641" y="2099564"/>
                    <a:pt x="4087368" y="1870837"/>
                    <a:pt x="4087368" y="1588643"/>
                  </a:cubicBezTo>
                  <a:lnTo>
                    <a:pt x="4087368" y="1561084"/>
                  </a:lnTo>
                  <a:cubicBezTo>
                    <a:pt x="4087368" y="1278890"/>
                    <a:pt x="4316095" y="1050163"/>
                    <a:pt x="4598289" y="1050163"/>
                  </a:cubicBezTo>
                  <a:cubicBezTo>
                    <a:pt x="4880483" y="1050163"/>
                    <a:pt x="5109210" y="821436"/>
                    <a:pt x="5109210" y="539242"/>
                  </a:cubicBezTo>
                  <a:lnTo>
                    <a:pt x="5109210" y="511683"/>
                  </a:lnTo>
                  <a:cubicBezTo>
                    <a:pt x="5109591" y="228727"/>
                    <a:pt x="5338445" y="0"/>
                    <a:pt x="5620639" y="0"/>
                  </a:cubicBezTo>
                  <a:cubicBezTo>
                    <a:pt x="5920232" y="0"/>
                    <a:pt x="6163056" y="242824"/>
                    <a:pt x="6163056" y="542417"/>
                  </a:cubicBezTo>
                  <a:close/>
                </a:path>
              </a:pathLst>
            </a:custGeom>
            <a:blipFill>
              <a:blip r:embed="rId2"/>
              <a:stretch>
                <a:fillRect l="-31255" r="-22344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788092" y="3211358"/>
            <a:ext cx="10130214" cy="5810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584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Real-time analytics</a:t>
            </a:r>
          </a:p>
          <a:p>
            <a:pPr marL="755651" lvl="1" indent="-377825" algn="l">
              <a:lnSpc>
                <a:spcPts val="584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Personalized customer experience </a:t>
            </a:r>
          </a:p>
          <a:p>
            <a:pPr marL="755651" lvl="1" indent="-377825" algn="l">
              <a:lnSpc>
                <a:spcPts val="584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Development of targeted campaigns</a:t>
            </a:r>
          </a:p>
          <a:p>
            <a:pPr marL="755651" lvl="1" indent="-377825" algn="l">
              <a:lnSpc>
                <a:spcPts val="584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Identification of trends </a:t>
            </a:r>
          </a:p>
          <a:p>
            <a:pPr marL="755651" lvl="1" indent="-377825" algn="l">
              <a:lnSpc>
                <a:spcPts val="584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 Data-driven decisions on marketing campaigns and new menu offers</a:t>
            </a:r>
          </a:p>
          <a:p>
            <a:pPr marL="755651" lvl="1" indent="-377825" algn="l">
              <a:lnSpc>
                <a:spcPts val="584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Optimization of the store’s operations </a:t>
            </a:r>
          </a:p>
          <a:p>
            <a:pPr marL="755651" lvl="1" indent="-377825" algn="l">
              <a:lnSpc>
                <a:spcPts val="584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Reduction of products store waste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88092" y="453897"/>
            <a:ext cx="14711816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Benefits of Implementing MongoDB for the Coffee Shop</a:t>
            </a: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1913878" cy="10765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78" cy="1076556"/>
            </a:xfrm>
            <a:custGeom>
              <a:avLst/>
              <a:gdLst/>
              <a:ahLst/>
              <a:cxnLst/>
              <a:rect l="l" t="t" r="r" b="b"/>
              <a:pathLst>
                <a:path w="1913878" h="1076556">
                  <a:moveTo>
                    <a:pt x="0" y="0"/>
                  </a:moveTo>
                  <a:lnTo>
                    <a:pt x="1913878" y="0"/>
                  </a:lnTo>
                  <a:lnTo>
                    <a:pt x="1913878" y="1076556"/>
                  </a:lnTo>
                  <a:lnTo>
                    <a:pt x="0" y="1076556"/>
                  </a:lnTo>
                  <a:close/>
                </a:path>
              </a:pathLst>
            </a:custGeom>
            <a:blipFill>
              <a:blip r:embed="rId2"/>
              <a:stretch>
                <a:fillRect t="-35528" b="-42249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5933" y="676366"/>
            <a:ext cx="872590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Methodology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30947" y="2626360"/>
            <a:ext cx="458450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1. Importation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29183" y="3879694"/>
            <a:ext cx="4023360" cy="874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2. Indexing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30947" y="7460615"/>
            <a:ext cx="341983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5.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664590" y="6254433"/>
            <a:ext cx="1247844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4. Queries and Aggregation</a:t>
            </a:r>
          </a:p>
        </p:txBody>
      </p:sp>
      <p:sp>
        <p:nvSpPr>
          <p:cNvPr id="7" name="AutoShape 7"/>
          <p:cNvSpPr/>
          <p:nvPr/>
        </p:nvSpPr>
        <p:spPr>
          <a:xfrm>
            <a:off x="1534731" y="1889217"/>
            <a:ext cx="5948313" cy="0"/>
          </a:xfrm>
          <a:prstGeom prst="line">
            <a:avLst/>
          </a:prstGeom>
          <a:ln w="38100" cap="flat">
            <a:solidFill>
              <a:srgbClr val="BD8E6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Box 8"/>
          <p:cNvSpPr txBox="1"/>
          <p:nvPr/>
        </p:nvSpPr>
        <p:spPr>
          <a:xfrm>
            <a:off x="1082777" y="5120148"/>
            <a:ext cx="431970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3. Validation 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868175" y="5967247"/>
          <a:ext cx="14551651" cy="3095625"/>
        </p:xfrm>
        <a:graphic>
          <a:graphicData uri="http://schemas.openxmlformats.org/drawingml/2006/table">
            <a:tbl>
              <a:tblPr/>
              <a:tblGrid>
                <a:gridCol w="364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0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2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1875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 Bold"/>
                        </a:rPr>
                        <a:t>customers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 Bold"/>
                        </a:rPr>
                        <a:t>products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 Bold"/>
                        </a:rPr>
                        <a:t>receipts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 Bold"/>
                        </a:rPr>
                        <a:t>staff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_id_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_id_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_id_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_id_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</a:rPr>
                        <a:t>customer_id_1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82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</a:rPr>
                        <a:t>product_id_1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82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347847" y="557085"/>
            <a:ext cx="4748153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000000"/>
                </a:solidFill>
                <a:latin typeface="Canva Sans Bold"/>
              </a:rPr>
              <a:t>Indexing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499135"/>
            <a:ext cx="14187312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Indexes are unique identifiers which: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Enhance the speed of data retrieval operations in a database.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Ensure no duplicate values in specified fields.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Store data in a sorted order.</a:t>
            </a: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871440"/>
              </p:ext>
            </p:extLst>
          </p:nvPr>
        </p:nvGraphicFramePr>
        <p:xfrm>
          <a:off x="2498048" y="3482160"/>
          <a:ext cx="5156591" cy="2830031"/>
        </p:xfrm>
        <a:graphic>
          <a:graphicData uri="http://schemas.openxmlformats.org/drawingml/2006/table">
            <a:tbl>
              <a:tblPr/>
              <a:tblGrid>
                <a:gridCol w="2371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3111">
                <a:tc>
                  <a:txBody>
                    <a:bodyPr/>
                    <a:lstStyle/>
                    <a:p>
                      <a:pPr algn="ctr">
                        <a:lnSpc>
                          <a:spcPts val="2443"/>
                        </a:lnSpc>
                        <a:defRPr/>
                      </a:pPr>
                      <a:endParaRPr lang="en-US" sz="1100"/>
                    </a:p>
                  </a:txBody>
                  <a:tcPr marL="175020" marR="175020" marT="175020" marB="175020" anchor="ctr">
                    <a:lnL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43"/>
                        </a:lnSpc>
                        <a:defRPr/>
                      </a:pPr>
                      <a:r>
                        <a:rPr lang="en-US" sz="1745">
                          <a:solidFill>
                            <a:srgbClr val="000000"/>
                          </a:solidFill>
                          <a:latin typeface="Canva Sans Bold"/>
                        </a:rPr>
                        <a:t>int</a:t>
                      </a:r>
                      <a:endParaRPr lang="en-US" sz="1100"/>
                    </a:p>
                  </a:txBody>
                  <a:tcPr marL="175020" marR="175020" marT="175020" marB="175020" anchor="ctr">
                    <a:lnL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43"/>
                        </a:lnSpc>
                        <a:defRPr/>
                      </a:pPr>
                      <a:r>
                        <a:rPr lang="en-US" sz="1745" dirty="0">
                          <a:solidFill>
                            <a:srgbClr val="000000"/>
                          </a:solidFill>
                          <a:latin typeface="Canva Sans Bold"/>
                        </a:rPr>
                        <a:t>string</a:t>
                      </a:r>
                      <a:endParaRPr lang="en-US" sz="1100" dirty="0"/>
                    </a:p>
                  </a:txBody>
                  <a:tcPr marL="175020" marR="175020" marT="175020" marB="175020" anchor="ctr">
                    <a:lnL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111">
                <a:tc>
                  <a:txBody>
                    <a:bodyPr/>
                    <a:lstStyle/>
                    <a:p>
                      <a:pPr algn="ctr">
                        <a:lnSpc>
                          <a:spcPts val="2443"/>
                        </a:lnSpc>
                        <a:defRPr/>
                      </a:pPr>
                      <a:r>
                        <a:rPr lang="en-US" sz="1745">
                          <a:solidFill>
                            <a:srgbClr val="000000"/>
                          </a:solidFill>
                          <a:latin typeface="Canva Sans"/>
                        </a:rPr>
                        <a:t>staff_id</a:t>
                      </a:r>
                      <a:endParaRPr lang="en-US" sz="1100"/>
                    </a:p>
                  </a:txBody>
                  <a:tcPr marL="175020" marR="175020" marT="175020" marB="175020" anchor="ctr">
                    <a:lnL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43"/>
                        </a:lnSpc>
                        <a:defRPr/>
                      </a:pPr>
                      <a:endParaRPr lang="en-US" sz="1100"/>
                    </a:p>
                  </a:txBody>
                  <a:tcPr marL="175020" marR="175020" marT="175020" marB="175020" anchor="ctr">
                    <a:lnL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43"/>
                        </a:lnSpc>
                        <a:defRPr/>
                      </a:pPr>
                      <a:endParaRPr lang="en-US" sz="1100"/>
                    </a:p>
                  </a:txBody>
                  <a:tcPr marL="175020" marR="175020" marT="175020" marB="175020" anchor="ctr">
                    <a:lnL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698">
                <a:tc>
                  <a:txBody>
                    <a:bodyPr/>
                    <a:lstStyle/>
                    <a:p>
                      <a:pPr algn="ctr">
                        <a:lnSpc>
                          <a:spcPts val="2443"/>
                        </a:lnSpc>
                        <a:defRPr/>
                      </a:pPr>
                      <a:r>
                        <a:rPr lang="en-US" sz="1745">
                          <a:solidFill>
                            <a:srgbClr val="000000"/>
                          </a:solidFill>
                          <a:latin typeface="Canva Sans"/>
                        </a:rPr>
                        <a:t>first_name</a:t>
                      </a:r>
                      <a:endParaRPr lang="en-US" sz="1100"/>
                    </a:p>
                  </a:txBody>
                  <a:tcPr marL="175020" marR="175020" marT="175020" marB="175020" anchor="ctr">
                    <a:lnL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43"/>
                        </a:lnSpc>
                        <a:defRPr/>
                      </a:pPr>
                      <a:endParaRPr lang="en-US" sz="1100"/>
                    </a:p>
                  </a:txBody>
                  <a:tcPr marL="175020" marR="175020" marT="175020" marB="175020" anchor="ctr">
                    <a:lnL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5"/>
                        </a:lnSpc>
                        <a:defRPr/>
                      </a:pPr>
                      <a:endParaRPr lang="en-US" sz="1100"/>
                    </a:p>
                  </a:txBody>
                  <a:tcPr marL="175020" marR="175020" marT="175020" marB="175020" anchor="ctr">
                    <a:lnL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111">
                <a:tc>
                  <a:txBody>
                    <a:bodyPr/>
                    <a:lstStyle/>
                    <a:p>
                      <a:pPr algn="ctr">
                        <a:lnSpc>
                          <a:spcPts val="2443"/>
                        </a:lnSpc>
                        <a:defRPr/>
                      </a:pPr>
                      <a:r>
                        <a:rPr lang="en-US" sz="1745">
                          <a:solidFill>
                            <a:srgbClr val="000000"/>
                          </a:solidFill>
                          <a:latin typeface="Canva Sans"/>
                        </a:rPr>
                        <a:t>last_name</a:t>
                      </a:r>
                      <a:endParaRPr lang="en-US" sz="1100"/>
                    </a:p>
                  </a:txBody>
                  <a:tcPr marL="175020" marR="175020" marT="175020" marB="175020" anchor="ctr">
                    <a:lnL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43"/>
                        </a:lnSpc>
                        <a:defRPr/>
                      </a:pPr>
                      <a:endParaRPr lang="en-US" sz="1100"/>
                    </a:p>
                  </a:txBody>
                  <a:tcPr marL="175020" marR="175020" marT="175020" marB="175020" anchor="ctr">
                    <a:lnL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43"/>
                        </a:lnSpc>
                        <a:defRPr/>
                      </a:pPr>
                      <a:endParaRPr lang="en-US" sz="1100" dirty="0"/>
                    </a:p>
                  </a:txBody>
                  <a:tcPr marL="175020" marR="175020" marT="175020" marB="175020" anchor="ctr">
                    <a:lnL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1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5186925" y="4300504"/>
            <a:ext cx="511812" cy="380602"/>
          </a:xfrm>
          <a:custGeom>
            <a:avLst/>
            <a:gdLst/>
            <a:ahLst/>
            <a:cxnLst/>
            <a:rect l="l" t="t" r="r" b="b"/>
            <a:pathLst>
              <a:path w="511812" h="380602">
                <a:moveTo>
                  <a:pt x="0" y="0"/>
                </a:moveTo>
                <a:lnTo>
                  <a:pt x="511812" y="0"/>
                </a:lnTo>
                <a:lnTo>
                  <a:pt x="511812" y="380601"/>
                </a:lnTo>
                <a:lnTo>
                  <a:pt x="0" y="380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67727"/>
              </p:ext>
            </p:extLst>
          </p:nvPr>
        </p:nvGraphicFramePr>
        <p:xfrm>
          <a:off x="11361770" y="3590499"/>
          <a:ext cx="4806864" cy="3292410"/>
        </p:xfrm>
        <a:graphic>
          <a:graphicData uri="http://schemas.openxmlformats.org/drawingml/2006/table">
            <a:tbl>
              <a:tblPr/>
              <a:tblGrid>
                <a:gridCol w="227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8482">
                <a:tc>
                  <a:txBody>
                    <a:bodyPr/>
                    <a:lstStyle/>
                    <a:p>
                      <a:pPr algn="ctr">
                        <a:lnSpc>
                          <a:spcPts val="2401"/>
                        </a:lnSpc>
                        <a:defRPr/>
                      </a:pPr>
                      <a:endParaRPr lang="en-US" sz="1100"/>
                    </a:p>
                  </a:txBody>
                  <a:tcPr marL="172003" marR="172003" marT="172003" marB="172003" anchor="ctr">
                    <a:lnL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1"/>
                        </a:lnSpc>
                        <a:defRPr/>
                      </a:pPr>
                      <a:r>
                        <a:rPr lang="en-US" sz="1715">
                          <a:solidFill>
                            <a:srgbClr val="000000"/>
                          </a:solidFill>
                          <a:latin typeface="Canva Sans Bold"/>
                        </a:rPr>
                        <a:t>int</a:t>
                      </a:r>
                      <a:endParaRPr lang="en-US" sz="1100"/>
                    </a:p>
                  </a:txBody>
                  <a:tcPr marL="172003" marR="172003" marT="172003" marB="172003" anchor="ctr">
                    <a:lnL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1"/>
                        </a:lnSpc>
                        <a:defRPr/>
                      </a:pPr>
                      <a:r>
                        <a:rPr lang="en-US" sz="1715">
                          <a:solidFill>
                            <a:srgbClr val="000000"/>
                          </a:solidFill>
                          <a:latin typeface="Canva Sans Bold"/>
                        </a:rPr>
                        <a:t>string</a:t>
                      </a:r>
                      <a:endParaRPr lang="en-US" sz="1100"/>
                    </a:p>
                  </a:txBody>
                  <a:tcPr marL="172003" marR="172003" marT="172003" marB="172003" anchor="ctr">
                    <a:lnL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482">
                <a:tc>
                  <a:txBody>
                    <a:bodyPr/>
                    <a:lstStyle/>
                    <a:p>
                      <a:pPr algn="ctr">
                        <a:lnSpc>
                          <a:spcPts val="2401"/>
                        </a:lnSpc>
                        <a:defRPr/>
                      </a:pPr>
                      <a:r>
                        <a:rPr lang="en-US" sz="1715">
                          <a:solidFill>
                            <a:srgbClr val="000000"/>
                          </a:solidFill>
                          <a:latin typeface="Canva Sans"/>
                        </a:rPr>
                        <a:t>transaction_id</a:t>
                      </a:r>
                      <a:endParaRPr lang="en-US" sz="1100"/>
                    </a:p>
                  </a:txBody>
                  <a:tcPr marL="172003" marR="172003" marT="172003" marB="172003" anchor="ctr">
                    <a:lnL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1"/>
                        </a:lnSpc>
                        <a:defRPr/>
                      </a:pPr>
                      <a:endParaRPr lang="en-US" sz="1100"/>
                    </a:p>
                  </a:txBody>
                  <a:tcPr marL="172003" marR="172003" marT="172003" marB="172003" anchor="ctr">
                    <a:lnL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1"/>
                        </a:lnSpc>
                        <a:defRPr/>
                      </a:pPr>
                      <a:endParaRPr lang="en-US" sz="1100"/>
                    </a:p>
                  </a:txBody>
                  <a:tcPr marL="172003" marR="172003" marT="172003" marB="172003" anchor="ctr">
                    <a:lnL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482">
                <a:tc>
                  <a:txBody>
                    <a:bodyPr/>
                    <a:lstStyle/>
                    <a:p>
                      <a:pPr algn="ctr">
                        <a:lnSpc>
                          <a:spcPts val="2401"/>
                        </a:lnSpc>
                        <a:defRPr/>
                      </a:pPr>
                      <a:r>
                        <a:rPr lang="en-US" sz="1715">
                          <a:solidFill>
                            <a:srgbClr val="000000"/>
                          </a:solidFill>
                          <a:latin typeface="Canva Sans"/>
                        </a:rPr>
                        <a:t>sales_outlet_id</a:t>
                      </a:r>
                      <a:endParaRPr lang="en-US" sz="1100"/>
                    </a:p>
                  </a:txBody>
                  <a:tcPr marL="172003" marR="172003" marT="172003" marB="172003" anchor="ctr">
                    <a:lnL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1"/>
                        </a:lnSpc>
                        <a:defRPr/>
                      </a:pPr>
                      <a:endParaRPr lang="en-US" sz="1100"/>
                    </a:p>
                  </a:txBody>
                  <a:tcPr marL="172003" marR="172003" marT="172003" marB="172003" anchor="ctr">
                    <a:lnL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1"/>
                        </a:lnSpc>
                        <a:defRPr/>
                      </a:pPr>
                      <a:endParaRPr lang="en-US" sz="1100"/>
                    </a:p>
                  </a:txBody>
                  <a:tcPr marL="172003" marR="172003" marT="172003" marB="172003" anchor="ctr">
                    <a:lnL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482">
                <a:tc>
                  <a:txBody>
                    <a:bodyPr/>
                    <a:lstStyle/>
                    <a:p>
                      <a:pPr algn="ctr">
                        <a:lnSpc>
                          <a:spcPts val="2401"/>
                        </a:lnSpc>
                        <a:defRPr/>
                      </a:pPr>
                      <a:r>
                        <a:rPr lang="en-US" sz="1715">
                          <a:solidFill>
                            <a:srgbClr val="000000"/>
                          </a:solidFill>
                          <a:latin typeface="Canva Sans"/>
                        </a:rPr>
                        <a:t>staff_id</a:t>
                      </a:r>
                      <a:endParaRPr lang="en-US" sz="1100"/>
                    </a:p>
                  </a:txBody>
                  <a:tcPr marL="172003" marR="172003" marT="172003" marB="172003" anchor="ctr">
                    <a:lnL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1"/>
                        </a:lnSpc>
                        <a:defRPr/>
                      </a:pPr>
                      <a:endParaRPr lang="en-US" sz="1100"/>
                    </a:p>
                  </a:txBody>
                  <a:tcPr marL="172003" marR="172003" marT="172003" marB="172003" anchor="ctr">
                    <a:lnL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1"/>
                        </a:lnSpc>
                        <a:defRPr/>
                      </a:pPr>
                      <a:endParaRPr lang="en-US" sz="1100"/>
                    </a:p>
                  </a:txBody>
                  <a:tcPr marL="172003" marR="172003" marT="172003" marB="172003" anchor="ctr">
                    <a:lnL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482">
                <a:tc>
                  <a:txBody>
                    <a:bodyPr/>
                    <a:lstStyle/>
                    <a:p>
                      <a:pPr algn="ctr">
                        <a:lnSpc>
                          <a:spcPts val="2401"/>
                        </a:lnSpc>
                        <a:defRPr/>
                      </a:pPr>
                      <a:r>
                        <a:rPr lang="en-US" sz="1715">
                          <a:solidFill>
                            <a:srgbClr val="000000"/>
                          </a:solidFill>
                          <a:latin typeface="Canva Sans"/>
                        </a:rPr>
                        <a:t>quantity</a:t>
                      </a:r>
                      <a:endParaRPr lang="en-US" sz="1100"/>
                    </a:p>
                  </a:txBody>
                  <a:tcPr marL="172003" marR="172003" marT="172003" marB="172003" anchor="ctr">
                    <a:lnL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1"/>
                        </a:lnSpc>
                        <a:defRPr/>
                      </a:pPr>
                      <a:endParaRPr lang="en-US" sz="1100"/>
                    </a:p>
                  </a:txBody>
                  <a:tcPr marL="172003" marR="172003" marT="172003" marB="172003" anchor="ctr">
                    <a:lnL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1"/>
                        </a:lnSpc>
                        <a:defRPr/>
                      </a:pPr>
                      <a:endParaRPr lang="en-US" sz="1100" dirty="0"/>
                    </a:p>
                  </a:txBody>
                  <a:tcPr marL="172003" marR="172003" marT="172003" marB="172003" anchor="ctr">
                    <a:lnL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958650"/>
              </p:ext>
            </p:extLst>
          </p:nvPr>
        </p:nvGraphicFramePr>
        <p:xfrm>
          <a:off x="11361770" y="7954036"/>
          <a:ext cx="4851151" cy="2006184"/>
        </p:xfrm>
        <a:graphic>
          <a:graphicData uri="http://schemas.openxmlformats.org/drawingml/2006/table">
            <a:tbl>
              <a:tblPr/>
              <a:tblGrid>
                <a:gridCol w="2295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8728">
                <a:tc>
                  <a:txBody>
                    <a:bodyPr/>
                    <a:lstStyle/>
                    <a:p>
                      <a:pPr algn="ctr">
                        <a:lnSpc>
                          <a:spcPts val="2412"/>
                        </a:lnSpc>
                        <a:defRPr/>
                      </a:pPr>
                      <a:endParaRPr lang="en-US" sz="1100"/>
                    </a:p>
                  </a:txBody>
                  <a:tcPr marL="172794" marR="172794" marT="172794" marB="172794" anchor="ctr">
                    <a:lnL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2"/>
                        </a:lnSpc>
                        <a:defRPr/>
                      </a:pPr>
                      <a:r>
                        <a:rPr lang="en-US" sz="1723">
                          <a:solidFill>
                            <a:srgbClr val="000000"/>
                          </a:solidFill>
                          <a:latin typeface="Canva Sans Bold"/>
                        </a:rPr>
                        <a:t>int</a:t>
                      </a:r>
                      <a:endParaRPr lang="en-US" sz="1100"/>
                    </a:p>
                  </a:txBody>
                  <a:tcPr marL="172794" marR="172794" marT="172794" marB="172794" anchor="ctr">
                    <a:lnL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2"/>
                        </a:lnSpc>
                        <a:defRPr/>
                      </a:pPr>
                      <a:r>
                        <a:rPr lang="en-US" sz="1723">
                          <a:solidFill>
                            <a:srgbClr val="000000"/>
                          </a:solidFill>
                          <a:latin typeface="Canva Sans Bold"/>
                        </a:rPr>
                        <a:t>string</a:t>
                      </a:r>
                      <a:endParaRPr lang="en-US" sz="1100"/>
                    </a:p>
                  </a:txBody>
                  <a:tcPr marL="172794" marR="172794" marT="172794" marB="172794" anchor="ctr">
                    <a:lnL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728">
                <a:tc>
                  <a:txBody>
                    <a:bodyPr/>
                    <a:lstStyle/>
                    <a:p>
                      <a:pPr algn="ctr">
                        <a:lnSpc>
                          <a:spcPts val="2412"/>
                        </a:lnSpc>
                        <a:defRPr/>
                      </a:pPr>
                      <a:r>
                        <a:rPr lang="en-US" sz="1723">
                          <a:solidFill>
                            <a:srgbClr val="000000"/>
                          </a:solidFill>
                          <a:latin typeface="Canva Sans"/>
                        </a:rPr>
                        <a:t>product_id</a:t>
                      </a:r>
                      <a:endParaRPr lang="en-US" sz="1100"/>
                    </a:p>
                  </a:txBody>
                  <a:tcPr marL="172794" marR="172794" marT="172794" marB="172794" anchor="ctr">
                    <a:lnL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2"/>
                        </a:lnSpc>
                        <a:defRPr/>
                      </a:pPr>
                      <a:endParaRPr lang="en-US" sz="1100"/>
                    </a:p>
                  </a:txBody>
                  <a:tcPr marL="172794" marR="172794" marT="172794" marB="172794" anchor="ctr">
                    <a:lnL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2"/>
                        </a:lnSpc>
                        <a:defRPr/>
                      </a:pPr>
                      <a:endParaRPr lang="en-US" sz="1100"/>
                    </a:p>
                  </a:txBody>
                  <a:tcPr marL="172794" marR="172794" marT="172794" marB="172794" anchor="ctr">
                    <a:lnL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728">
                <a:tc>
                  <a:txBody>
                    <a:bodyPr/>
                    <a:lstStyle/>
                    <a:p>
                      <a:pPr algn="ctr">
                        <a:lnSpc>
                          <a:spcPts val="2412"/>
                        </a:lnSpc>
                        <a:defRPr/>
                      </a:pPr>
                      <a:r>
                        <a:rPr lang="en-US" sz="1723">
                          <a:solidFill>
                            <a:srgbClr val="000000"/>
                          </a:solidFill>
                          <a:latin typeface="Canva Sans"/>
                        </a:rPr>
                        <a:t>product</a:t>
                      </a:r>
                      <a:endParaRPr lang="en-US" sz="1100"/>
                    </a:p>
                  </a:txBody>
                  <a:tcPr marL="172794" marR="172794" marT="172794" marB="172794" anchor="ctr">
                    <a:lnL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2"/>
                        </a:lnSpc>
                        <a:defRPr/>
                      </a:pPr>
                      <a:endParaRPr lang="en-US" sz="1100"/>
                    </a:p>
                  </a:txBody>
                  <a:tcPr marL="172794" marR="172794" marT="172794" marB="172794" anchor="ctr">
                    <a:lnL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2"/>
                        </a:lnSpc>
                        <a:defRPr/>
                      </a:pPr>
                      <a:endParaRPr lang="en-US" sz="1100" dirty="0"/>
                    </a:p>
                  </a:txBody>
                  <a:tcPr marL="172794" marR="172794" marT="172794" marB="172794" anchor="ctr">
                    <a:lnL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4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500002"/>
              </p:ext>
            </p:extLst>
          </p:nvPr>
        </p:nvGraphicFramePr>
        <p:xfrm>
          <a:off x="2415161" y="7047461"/>
          <a:ext cx="5322363" cy="3086440"/>
        </p:xfrm>
        <a:graphic>
          <a:graphicData uri="http://schemas.openxmlformats.org/drawingml/2006/table">
            <a:tbl>
              <a:tblPr/>
              <a:tblGrid>
                <a:gridCol w="2561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5358">
                <a:tc>
                  <a:txBody>
                    <a:bodyPr/>
                    <a:lstStyle/>
                    <a:p>
                      <a:pPr algn="ctr">
                        <a:lnSpc>
                          <a:spcPts val="2482"/>
                        </a:lnSpc>
                        <a:defRPr/>
                      </a:pPr>
                      <a:endParaRPr lang="en-US" sz="1100"/>
                    </a:p>
                  </a:txBody>
                  <a:tcPr marL="177811" marR="177811" marT="177811" marB="177811" anchor="ctr">
                    <a:lnL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2"/>
                        </a:lnSpc>
                        <a:defRPr/>
                      </a:pPr>
                      <a:r>
                        <a:rPr lang="en-US" sz="1773" dirty="0">
                          <a:solidFill>
                            <a:srgbClr val="000000"/>
                          </a:solidFill>
                          <a:latin typeface="Canva Sans Bold"/>
                        </a:rPr>
                        <a:t>int</a:t>
                      </a:r>
                      <a:endParaRPr lang="en-US" sz="1100" dirty="0"/>
                    </a:p>
                  </a:txBody>
                  <a:tcPr marL="177811" marR="177811" marT="177811" marB="177811" anchor="ctr">
                    <a:lnL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2"/>
                        </a:lnSpc>
                        <a:defRPr/>
                      </a:pPr>
                      <a:r>
                        <a:rPr lang="en-US" sz="1773">
                          <a:solidFill>
                            <a:srgbClr val="000000"/>
                          </a:solidFill>
                          <a:latin typeface="Canva Sans Bold"/>
                        </a:rPr>
                        <a:t>string</a:t>
                      </a:r>
                      <a:endParaRPr lang="en-US" sz="1100"/>
                    </a:p>
                  </a:txBody>
                  <a:tcPr marL="177811" marR="177811" marT="177811" marB="177811" anchor="ctr">
                    <a:lnL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358">
                <a:tc>
                  <a:txBody>
                    <a:bodyPr/>
                    <a:lstStyle/>
                    <a:p>
                      <a:pPr algn="ctr">
                        <a:lnSpc>
                          <a:spcPts val="2482"/>
                        </a:lnSpc>
                        <a:defRPr/>
                      </a:pPr>
                      <a:r>
                        <a:rPr lang="en-US" sz="1773">
                          <a:solidFill>
                            <a:srgbClr val="000000"/>
                          </a:solidFill>
                          <a:latin typeface="Canva Sans"/>
                        </a:rPr>
                        <a:t>customer_id</a:t>
                      </a:r>
                      <a:endParaRPr lang="en-US" sz="1100"/>
                    </a:p>
                  </a:txBody>
                  <a:tcPr marL="177811" marR="177811" marT="177811" marB="177811" anchor="ctr">
                    <a:lnL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2"/>
                        </a:lnSpc>
                        <a:defRPr/>
                      </a:pPr>
                      <a:endParaRPr lang="en-US" sz="1100"/>
                    </a:p>
                  </a:txBody>
                  <a:tcPr marL="177811" marR="177811" marT="177811" marB="177811" anchor="ctr">
                    <a:lnL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2"/>
                        </a:lnSpc>
                        <a:defRPr/>
                      </a:pPr>
                      <a:endParaRPr lang="en-US" sz="1100"/>
                    </a:p>
                  </a:txBody>
                  <a:tcPr marL="177811" marR="177811" marT="177811" marB="177811" anchor="ctr">
                    <a:lnL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358">
                <a:tc>
                  <a:txBody>
                    <a:bodyPr/>
                    <a:lstStyle/>
                    <a:p>
                      <a:pPr algn="ctr">
                        <a:lnSpc>
                          <a:spcPts val="2482"/>
                        </a:lnSpc>
                        <a:defRPr/>
                      </a:pPr>
                      <a:r>
                        <a:rPr lang="en-US" sz="1773">
                          <a:solidFill>
                            <a:srgbClr val="000000"/>
                          </a:solidFill>
                          <a:latin typeface="Canva Sans"/>
                        </a:rPr>
                        <a:t>customer_first-name</a:t>
                      </a:r>
                      <a:endParaRPr lang="en-US" sz="1100"/>
                    </a:p>
                  </a:txBody>
                  <a:tcPr marL="177811" marR="177811" marT="177811" marB="177811" anchor="ctr">
                    <a:lnL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2"/>
                        </a:lnSpc>
                        <a:defRPr/>
                      </a:pPr>
                      <a:endParaRPr lang="en-US" sz="1100"/>
                    </a:p>
                  </a:txBody>
                  <a:tcPr marL="177811" marR="177811" marT="177811" marB="177811" anchor="ctr">
                    <a:lnL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2"/>
                        </a:lnSpc>
                        <a:defRPr/>
                      </a:pPr>
                      <a:endParaRPr lang="en-US" sz="1100"/>
                    </a:p>
                  </a:txBody>
                  <a:tcPr marL="177811" marR="177811" marT="177811" marB="177811" anchor="ctr">
                    <a:lnL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358">
                <a:tc>
                  <a:txBody>
                    <a:bodyPr/>
                    <a:lstStyle/>
                    <a:p>
                      <a:pPr algn="ctr">
                        <a:lnSpc>
                          <a:spcPts val="2482"/>
                        </a:lnSpc>
                        <a:defRPr/>
                      </a:pPr>
                      <a:r>
                        <a:rPr lang="en-US" sz="1773" dirty="0" err="1">
                          <a:solidFill>
                            <a:srgbClr val="000000"/>
                          </a:solidFill>
                          <a:latin typeface="Canva Sans"/>
                        </a:rPr>
                        <a:t>birth_year</a:t>
                      </a:r>
                      <a:endParaRPr lang="en-US" sz="1100" dirty="0"/>
                    </a:p>
                  </a:txBody>
                  <a:tcPr marL="177811" marR="177811" marT="177811" marB="177811" anchor="ctr">
                    <a:lnL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2"/>
                        </a:lnSpc>
                        <a:defRPr/>
                      </a:pPr>
                      <a:endParaRPr lang="en-US" sz="1100"/>
                    </a:p>
                  </a:txBody>
                  <a:tcPr marL="177811" marR="177811" marT="177811" marB="177811" anchor="ctr">
                    <a:lnL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2"/>
                        </a:lnSpc>
                        <a:defRPr/>
                      </a:pPr>
                      <a:endParaRPr lang="en-US" sz="1100" dirty="0"/>
                    </a:p>
                  </a:txBody>
                  <a:tcPr marL="177811" marR="177811" marT="177811" marB="177811" anchor="ctr">
                    <a:lnL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1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Freeform 7"/>
          <p:cNvSpPr/>
          <p:nvPr/>
        </p:nvSpPr>
        <p:spPr>
          <a:xfrm>
            <a:off x="6674003" y="5033776"/>
            <a:ext cx="511812" cy="380602"/>
          </a:xfrm>
          <a:custGeom>
            <a:avLst/>
            <a:gdLst/>
            <a:ahLst/>
            <a:cxnLst/>
            <a:rect l="l" t="t" r="r" b="b"/>
            <a:pathLst>
              <a:path w="511812" h="380602">
                <a:moveTo>
                  <a:pt x="0" y="0"/>
                </a:moveTo>
                <a:lnTo>
                  <a:pt x="511812" y="0"/>
                </a:lnTo>
                <a:lnTo>
                  <a:pt x="511812" y="380602"/>
                </a:lnTo>
                <a:lnTo>
                  <a:pt x="0" y="380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6674003" y="5876039"/>
            <a:ext cx="511812" cy="380602"/>
          </a:xfrm>
          <a:custGeom>
            <a:avLst/>
            <a:gdLst/>
            <a:ahLst/>
            <a:cxnLst/>
            <a:rect l="l" t="t" r="r" b="b"/>
            <a:pathLst>
              <a:path w="511812" h="380602">
                <a:moveTo>
                  <a:pt x="0" y="0"/>
                </a:moveTo>
                <a:lnTo>
                  <a:pt x="511812" y="0"/>
                </a:lnTo>
                <a:lnTo>
                  <a:pt x="511812" y="380602"/>
                </a:lnTo>
                <a:lnTo>
                  <a:pt x="0" y="380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5188697" y="7989857"/>
            <a:ext cx="519973" cy="386671"/>
          </a:xfrm>
          <a:custGeom>
            <a:avLst/>
            <a:gdLst/>
            <a:ahLst/>
            <a:cxnLst/>
            <a:rect l="l" t="t" r="r" b="b"/>
            <a:pathLst>
              <a:path w="519973" h="386671">
                <a:moveTo>
                  <a:pt x="0" y="0"/>
                </a:moveTo>
                <a:lnTo>
                  <a:pt x="519973" y="0"/>
                </a:lnTo>
                <a:lnTo>
                  <a:pt x="519973" y="386671"/>
                </a:lnTo>
                <a:lnTo>
                  <a:pt x="0" y="386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6699489" y="8738918"/>
            <a:ext cx="519973" cy="386671"/>
          </a:xfrm>
          <a:custGeom>
            <a:avLst/>
            <a:gdLst/>
            <a:ahLst/>
            <a:cxnLst/>
            <a:rect l="l" t="t" r="r" b="b"/>
            <a:pathLst>
              <a:path w="519973" h="386671">
                <a:moveTo>
                  <a:pt x="0" y="0"/>
                </a:moveTo>
                <a:lnTo>
                  <a:pt x="519973" y="0"/>
                </a:lnTo>
                <a:lnTo>
                  <a:pt x="519973" y="386671"/>
                </a:lnTo>
                <a:lnTo>
                  <a:pt x="0" y="386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5188697" y="9505707"/>
            <a:ext cx="519973" cy="386671"/>
          </a:xfrm>
          <a:custGeom>
            <a:avLst/>
            <a:gdLst/>
            <a:ahLst/>
            <a:cxnLst/>
            <a:rect l="l" t="t" r="r" b="b"/>
            <a:pathLst>
              <a:path w="519973" h="386671">
                <a:moveTo>
                  <a:pt x="0" y="0"/>
                </a:moveTo>
                <a:lnTo>
                  <a:pt x="519973" y="0"/>
                </a:lnTo>
                <a:lnTo>
                  <a:pt x="519973" y="386671"/>
                </a:lnTo>
                <a:lnTo>
                  <a:pt x="0" y="386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>
            <a:off x="13879940" y="4289897"/>
            <a:ext cx="502991" cy="374042"/>
          </a:xfrm>
          <a:custGeom>
            <a:avLst/>
            <a:gdLst/>
            <a:ahLst/>
            <a:cxnLst/>
            <a:rect l="l" t="t" r="r" b="b"/>
            <a:pathLst>
              <a:path w="502991" h="374042">
                <a:moveTo>
                  <a:pt x="0" y="0"/>
                </a:moveTo>
                <a:lnTo>
                  <a:pt x="502990" y="0"/>
                </a:lnTo>
                <a:lnTo>
                  <a:pt x="502990" y="374042"/>
                </a:lnTo>
                <a:lnTo>
                  <a:pt x="0" y="374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>
            <a:off x="13879940" y="5010532"/>
            <a:ext cx="502991" cy="374042"/>
          </a:xfrm>
          <a:custGeom>
            <a:avLst/>
            <a:gdLst/>
            <a:ahLst/>
            <a:cxnLst/>
            <a:rect l="l" t="t" r="r" b="b"/>
            <a:pathLst>
              <a:path w="502991" h="374042">
                <a:moveTo>
                  <a:pt x="0" y="0"/>
                </a:moveTo>
                <a:lnTo>
                  <a:pt x="502990" y="0"/>
                </a:lnTo>
                <a:lnTo>
                  <a:pt x="502990" y="374042"/>
                </a:lnTo>
                <a:lnTo>
                  <a:pt x="0" y="374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>
            <a:off x="13879940" y="5731166"/>
            <a:ext cx="502991" cy="374042"/>
          </a:xfrm>
          <a:custGeom>
            <a:avLst/>
            <a:gdLst/>
            <a:ahLst/>
            <a:cxnLst/>
            <a:rect l="l" t="t" r="r" b="b"/>
            <a:pathLst>
              <a:path w="502991" h="374042">
                <a:moveTo>
                  <a:pt x="0" y="0"/>
                </a:moveTo>
                <a:lnTo>
                  <a:pt x="502990" y="0"/>
                </a:lnTo>
                <a:lnTo>
                  <a:pt x="502990" y="374042"/>
                </a:lnTo>
                <a:lnTo>
                  <a:pt x="0" y="374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>
            <a:off x="13879940" y="6449215"/>
            <a:ext cx="502991" cy="374042"/>
          </a:xfrm>
          <a:custGeom>
            <a:avLst/>
            <a:gdLst/>
            <a:ahLst/>
            <a:cxnLst/>
            <a:rect l="l" t="t" r="r" b="b"/>
            <a:pathLst>
              <a:path w="502991" h="374042">
                <a:moveTo>
                  <a:pt x="0" y="0"/>
                </a:moveTo>
                <a:lnTo>
                  <a:pt x="502990" y="0"/>
                </a:lnTo>
                <a:lnTo>
                  <a:pt x="502990" y="374042"/>
                </a:lnTo>
                <a:lnTo>
                  <a:pt x="0" y="374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/>
          <p:cNvSpPr/>
          <p:nvPr/>
        </p:nvSpPr>
        <p:spPr>
          <a:xfrm>
            <a:off x="13892573" y="8769248"/>
            <a:ext cx="505302" cy="375761"/>
          </a:xfrm>
          <a:custGeom>
            <a:avLst/>
            <a:gdLst/>
            <a:ahLst/>
            <a:cxnLst/>
            <a:rect l="l" t="t" r="r" b="b"/>
            <a:pathLst>
              <a:path w="505302" h="375761">
                <a:moveTo>
                  <a:pt x="0" y="0"/>
                </a:moveTo>
                <a:lnTo>
                  <a:pt x="505303" y="0"/>
                </a:lnTo>
                <a:lnTo>
                  <a:pt x="505303" y="375761"/>
                </a:lnTo>
                <a:lnTo>
                  <a:pt x="0" y="375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>
            <a:off x="15467991" y="9516595"/>
            <a:ext cx="505302" cy="375761"/>
          </a:xfrm>
          <a:custGeom>
            <a:avLst/>
            <a:gdLst/>
            <a:ahLst/>
            <a:cxnLst/>
            <a:rect l="l" t="t" r="r" b="b"/>
            <a:pathLst>
              <a:path w="505302" h="375761">
                <a:moveTo>
                  <a:pt x="0" y="0"/>
                </a:moveTo>
                <a:lnTo>
                  <a:pt x="505302" y="0"/>
                </a:lnTo>
                <a:lnTo>
                  <a:pt x="505302" y="375761"/>
                </a:lnTo>
                <a:lnTo>
                  <a:pt x="0" y="375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TextBox 18"/>
          <p:cNvSpPr txBox="1"/>
          <p:nvPr/>
        </p:nvSpPr>
        <p:spPr>
          <a:xfrm>
            <a:off x="5613975" y="242876"/>
            <a:ext cx="7060049" cy="1203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Canva Sans Bold"/>
              </a:rPr>
              <a:t>Validation Rules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453951" y="2675516"/>
            <a:ext cx="1244786" cy="588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23"/>
              </a:lnSpc>
            </a:pPr>
            <a:r>
              <a:rPr lang="en-US" sz="3445" dirty="0">
                <a:solidFill>
                  <a:srgbClr val="000000"/>
                </a:solidFill>
                <a:latin typeface="Canva Sans Bold"/>
              </a:rPr>
              <a:t>staff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910399" y="6485880"/>
            <a:ext cx="2138840" cy="561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3"/>
              </a:lnSpc>
            </a:pPr>
            <a:r>
              <a:rPr lang="en-US" sz="3266">
                <a:solidFill>
                  <a:srgbClr val="000000"/>
                </a:solidFill>
                <a:latin typeface="Canva Sans Bold"/>
              </a:rPr>
              <a:t>customers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999122" y="7305823"/>
            <a:ext cx="1786903" cy="547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44"/>
              </a:lnSpc>
            </a:pPr>
            <a:r>
              <a:rPr lang="en-US" sz="3174">
                <a:solidFill>
                  <a:srgbClr val="000000"/>
                </a:solidFill>
                <a:latin typeface="Canva Sans Bold"/>
              </a:rPr>
              <a:t>products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990574" y="2718676"/>
            <a:ext cx="2020825" cy="5454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4"/>
              </a:lnSpc>
            </a:pPr>
            <a:r>
              <a:rPr lang="en-US" sz="3160" dirty="0">
                <a:solidFill>
                  <a:srgbClr val="000000"/>
                </a:solidFill>
                <a:latin typeface="Canva Sans Bold"/>
              </a:rPr>
              <a:t>receipts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425379" y="1524548"/>
            <a:ext cx="7437239" cy="7124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000000"/>
                </a:solidFill>
                <a:latin typeface="Canva Sans Bold"/>
              </a:rPr>
              <a:t>Only the mandatory fields</a:t>
            </a: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958" y="2094191"/>
            <a:ext cx="9505375" cy="8145411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0" y="8153371"/>
            <a:ext cx="3204798" cy="2133629"/>
          </a:xfrm>
          <a:custGeom>
            <a:avLst/>
            <a:gdLst/>
            <a:ahLst/>
            <a:cxnLst/>
            <a:rect l="l" t="t" r="r" b="b"/>
            <a:pathLst>
              <a:path w="3204798" h="2133629">
                <a:moveTo>
                  <a:pt x="0" y="0"/>
                </a:moveTo>
                <a:lnTo>
                  <a:pt x="3204798" y="0"/>
                </a:lnTo>
                <a:lnTo>
                  <a:pt x="3204798" y="2133629"/>
                </a:lnTo>
                <a:lnTo>
                  <a:pt x="0" y="21336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028700" y="514386"/>
            <a:ext cx="6591300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Customers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08994" y="1589758"/>
            <a:ext cx="338530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By Gender</a:t>
            </a: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57250"/>
            <a:ext cx="5600700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Products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300" y="-434150"/>
            <a:ext cx="8919895" cy="11166157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0" y="8153371"/>
            <a:ext cx="3204798" cy="2133629"/>
          </a:xfrm>
          <a:custGeom>
            <a:avLst/>
            <a:gdLst/>
            <a:ahLst/>
            <a:cxnLst/>
            <a:rect l="l" t="t" r="r" b="b"/>
            <a:pathLst>
              <a:path w="3204798" h="2133629">
                <a:moveTo>
                  <a:pt x="0" y="0"/>
                </a:moveTo>
                <a:lnTo>
                  <a:pt x="3204798" y="0"/>
                </a:lnTo>
                <a:lnTo>
                  <a:pt x="3204798" y="2133629"/>
                </a:lnTo>
                <a:lnTo>
                  <a:pt x="0" y="21336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17568" y="585332"/>
            <a:ext cx="277725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Staff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552" y="143447"/>
            <a:ext cx="10374856" cy="10623042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0" y="8153371"/>
            <a:ext cx="3204798" cy="2133629"/>
          </a:xfrm>
          <a:custGeom>
            <a:avLst/>
            <a:gdLst/>
            <a:ahLst/>
            <a:cxnLst/>
            <a:rect l="l" t="t" r="r" b="b"/>
            <a:pathLst>
              <a:path w="3204798" h="2133629">
                <a:moveTo>
                  <a:pt x="0" y="0"/>
                </a:moveTo>
                <a:lnTo>
                  <a:pt x="3204798" y="0"/>
                </a:lnTo>
                <a:lnTo>
                  <a:pt x="3204798" y="2133629"/>
                </a:lnTo>
                <a:lnTo>
                  <a:pt x="0" y="21336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326335">
            <a:off x="5837460" y="4297862"/>
            <a:ext cx="835044" cy="2776253"/>
            <a:chOff x="0" y="0"/>
            <a:chExt cx="510391" cy="16968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0391" cy="1696887"/>
            </a:xfrm>
            <a:custGeom>
              <a:avLst/>
              <a:gdLst/>
              <a:ahLst/>
              <a:cxnLst/>
              <a:rect l="l" t="t" r="r" b="b"/>
              <a:pathLst>
                <a:path w="510391" h="1696887">
                  <a:moveTo>
                    <a:pt x="255196" y="1696887"/>
                  </a:moveTo>
                  <a:lnTo>
                    <a:pt x="0" y="1290487"/>
                  </a:lnTo>
                  <a:lnTo>
                    <a:pt x="203200" y="1290487"/>
                  </a:lnTo>
                  <a:lnTo>
                    <a:pt x="203200" y="0"/>
                  </a:lnTo>
                  <a:lnTo>
                    <a:pt x="307191" y="0"/>
                  </a:lnTo>
                  <a:lnTo>
                    <a:pt x="307191" y="1290487"/>
                  </a:lnTo>
                  <a:lnTo>
                    <a:pt x="510391" y="1290487"/>
                  </a:lnTo>
                  <a:lnTo>
                    <a:pt x="255196" y="1696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03200" y="-38100"/>
              <a:ext cx="103991" cy="16333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648688" y="6260076"/>
            <a:ext cx="4990624" cy="1009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00000"/>
                </a:solidFill>
                <a:latin typeface="Canva Sans"/>
              </a:rPr>
              <a:t>Store </a:t>
            </a:r>
            <a:r>
              <a:rPr lang="en-US" sz="5999">
                <a:solidFill>
                  <a:srgbClr val="000000"/>
                </a:solidFill>
                <a:latin typeface="Canva Sans Bold"/>
              </a:rPr>
              <a:t>8</a:t>
            </a:r>
          </a:p>
        </p:txBody>
      </p:sp>
      <p:grpSp>
        <p:nvGrpSpPr>
          <p:cNvPr id="6" name="Group 6"/>
          <p:cNvGrpSpPr/>
          <p:nvPr/>
        </p:nvGrpSpPr>
        <p:grpSpPr>
          <a:xfrm rot="3273880">
            <a:off x="11532262" y="4284165"/>
            <a:ext cx="835044" cy="2776253"/>
            <a:chOff x="0" y="0"/>
            <a:chExt cx="510391" cy="16968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0391" cy="1696887"/>
            </a:xfrm>
            <a:custGeom>
              <a:avLst/>
              <a:gdLst/>
              <a:ahLst/>
              <a:cxnLst/>
              <a:rect l="l" t="t" r="r" b="b"/>
              <a:pathLst>
                <a:path w="510391" h="1696887">
                  <a:moveTo>
                    <a:pt x="255196" y="1696887"/>
                  </a:moveTo>
                  <a:lnTo>
                    <a:pt x="0" y="1290487"/>
                  </a:lnTo>
                  <a:lnTo>
                    <a:pt x="203200" y="1290487"/>
                  </a:lnTo>
                  <a:lnTo>
                    <a:pt x="203200" y="0"/>
                  </a:lnTo>
                  <a:lnTo>
                    <a:pt x="307191" y="0"/>
                  </a:lnTo>
                  <a:lnTo>
                    <a:pt x="307191" y="1290487"/>
                  </a:lnTo>
                  <a:lnTo>
                    <a:pt x="510391" y="1290487"/>
                  </a:lnTo>
                  <a:lnTo>
                    <a:pt x="255196" y="1696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03200" y="-38100"/>
              <a:ext cx="103991" cy="16333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726079" y="560229"/>
            <a:ext cx="4835843" cy="146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Canva Sans Bold"/>
              </a:rPr>
              <a:t>Receipts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7848" y="3773324"/>
            <a:ext cx="7184827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</a:rPr>
              <a:t>Most Popular Sales Outlet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501586" y="7468603"/>
            <a:ext cx="5284827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"/>
              </a:rPr>
              <a:t>17071 total transactions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07670" y="3774051"/>
            <a:ext cx="7769781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</a:rPr>
              <a:t>Most Profitable Sales Outlet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01586" y="8280889"/>
            <a:ext cx="5284827" cy="613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dirty="0">
                <a:solidFill>
                  <a:srgbClr val="000000"/>
                </a:solidFill>
                <a:latin typeface="Canva Sans"/>
              </a:rPr>
              <a:t> $79528.25 total profit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214729" y="8895448"/>
            <a:ext cx="5029707" cy="1391552"/>
          </a:xfrm>
          <a:custGeom>
            <a:avLst/>
            <a:gdLst/>
            <a:ahLst/>
            <a:cxnLst/>
            <a:rect l="l" t="t" r="r" b="b"/>
            <a:pathLst>
              <a:path w="5029707" h="1391552">
                <a:moveTo>
                  <a:pt x="0" y="0"/>
                </a:moveTo>
                <a:lnTo>
                  <a:pt x="5029706" y="0"/>
                </a:lnTo>
                <a:lnTo>
                  <a:pt x="5029706" y="1391552"/>
                </a:lnTo>
                <a:lnTo>
                  <a:pt x="0" y="1391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>
            <a:off x="0" y="8895448"/>
            <a:ext cx="5029707" cy="1391552"/>
          </a:xfrm>
          <a:custGeom>
            <a:avLst/>
            <a:gdLst/>
            <a:ahLst/>
            <a:cxnLst/>
            <a:rect l="l" t="t" r="r" b="b"/>
            <a:pathLst>
              <a:path w="5029707" h="1391552">
                <a:moveTo>
                  <a:pt x="0" y="0"/>
                </a:moveTo>
                <a:lnTo>
                  <a:pt x="5029707" y="0"/>
                </a:lnTo>
                <a:lnTo>
                  <a:pt x="5029707" y="1391552"/>
                </a:lnTo>
                <a:lnTo>
                  <a:pt x="0" y="1391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916501" y="3073132"/>
          <a:ext cx="14454998" cy="5361641"/>
        </p:xfrm>
        <a:graphic>
          <a:graphicData uri="http://schemas.openxmlformats.org/drawingml/2006/table">
            <a:tbl>
              <a:tblPr/>
              <a:tblGrid>
                <a:gridCol w="4665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6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03214"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Canva Sans Bold"/>
                        </a:rPr>
                        <a:t>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Canva Sans Bold"/>
                        </a:rPr>
                        <a:t>Home Store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Canva Sans Bold"/>
                        </a:rPr>
                        <a:t>Total Amount Spent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469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nva Sans"/>
                        </a:rPr>
                        <a:t>Hanna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nva Sans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nva Sans"/>
                        </a:rPr>
                        <a:t>$459.75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587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nva Sans"/>
                        </a:rPr>
                        <a:t>Elvis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nva Sans"/>
                        </a:rPr>
                        <a:t>$188.9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6469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nva Sans"/>
                        </a:rPr>
                        <a:t>Kibo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nva Sans"/>
                        </a:rPr>
                        <a:t>$168.75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8902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nva Sans"/>
                        </a:rPr>
                        <a:t>Leslie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nva Sans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nva Sans"/>
                        </a:rPr>
                        <a:t>$165.65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676400" y="952500"/>
            <a:ext cx="9951276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Who are the best customers?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2012124" y="1839595"/>
            <a:ext cx="9038550" cy="0"/>
          </a:xfrm>
          <a:prstGeom prst="line">
            <a:avLst/>
          </a:prstGeom>
          <a:ln w="38100" cap="flat">
            <a:solidFill>
              <a:srgbClr val="BD8E6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307</Words>
  <Application>Microsoft Office PowerPoint</Application>
  <PresentationFormat>Custom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Canva Sans Bold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Customers</dc:title>
  <cp:lastModifiedBy>Luis Davila</cp:lastModifiedBy>
  <cp:revision>5</cp:revision>
  <dcterms:created xsi:type="dcterms:W3CDTF">2006-08-16T00:00:00Z</dcterms:created>
  <dcterms:modified xsi:type="dcterms:W3CDTF">2024-06-04T11:20:30Z</dcterms:modified>
  <dc:identifier>DAGG_yLnPrQ</dc:identifier>
</cp:coreProperties>
</file>