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hdphoto1.wdp" ContentType="image/vnd.ms-photo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9652F5-1709-409F-9FB1-69FDE4063F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C4C422E-64A7-4EBB-B06E-4EA5B287DE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ED2AD57-2BCF-4604-9523-76FE0EE833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77214E-3547-41BC-93C6-ADF69EC2B7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868AA6-FDE1-4C51-AC6A-916F4B47E8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5CCBB4-E82F-47A3-9E37-B5E2872A01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7AF3703-51AD-4B17-A8A2-4F9A422E88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584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31CF62C-0EEC-4A98-830D-F5B02D95BF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66048E0-7E2F-467B-8AD9-F9C01C5F2A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B46185E-14D7-4349-A67A-36AA81D862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109EC60-B926-4FA9-BAE3-8A9706DC70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" name="Freeform: Shape 7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" name="Freeform: Shape 8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" name="Freeform: Shape 9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" name="Freeform: Shape 10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" name="Freeform: Shape 11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6" name="Oval 13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9E198F-0011-4503-BDFD-F2D763A8BA39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4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07" name="Freeform: Shape 8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08" name="Freeform: Shape 9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09" name="Freeform: Shape 10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10" name="Freeform: Shape 11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11" name="Freeform: Shape 12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12" name="Oval 14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02DF15-3F7E-493A-841D-493285BF5559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17" name="Freeform: Shape 8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18" name="Freeform: Shape 9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19" name="Freeform: Shape 10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20" name="Freeform: Shape 11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21" name="Freeform: Shape 12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22" name="Oval 14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17B3FB-B0F5-46B1-8D3C-E7EF343C216D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5" name="Freeform: Shape 7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" name="Freeform: Shape 8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7" name="Freeform: Shape 9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8" name="Freeform: Shape 10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9" name="Freeform: Shape 11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20" name="Oval 14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D0B9F4-3D07-4F35-8624-ED1D49277694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25" name="Freeform: Shape 7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" name="Freeform: Shape 8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" name="Freeform: Shape 9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" name="Freeform: Shape 10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30" name="Oval 13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6517A0-F7DF-4402-BF3A-E8CFDFFBF905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35" name="Freeform: Shape 8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" name="Freeform: Shape 9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" name="Freeform: Shape 10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8" name="Freeform: Shape 11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" name="Freeform: Shape 12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40" name="Oval 13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E3407C-512C-45E1-A965-E14A043A90A2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49" name="Freeform: Shape 7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0" name="Freeform: Shape 8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1" name="Freeform: Shape 9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2" name="Freeform: Shape 10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3" name="Freeform: Shape 11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54" name="Oval 13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6C1B4E-5496-45BD-B015-87FB225193AD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59" name="Freeform: Shape 8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60" name="Freeform: Shape 9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61" name="Freeform: Shape 10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62" name="Freeform: Shape 11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63" name="Freeform: Shape 12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64" name="Oval 14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35D5E0-05E9-4E0E-9734-AD058561DB9A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75" name="Freeform: Shape 10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76" name="Freeform: Shape 11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77" name="Freeform: Shape 12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78" name="Freeform: Shape 13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79" name="Freeform: Shape 14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80" name="Oval 16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AC8DCB-FDB2-4C26-8486-274336A64036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85" name="Freeform: Shape 6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86" name="Freeform: Shape 7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87" name="Freeform: Shape 8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88" name="Freeform: Shape 9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89" name="Freeform: Shape 10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90" name="Oval 12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FBE9EF-26B2-4387-B7F9-C68EEA2E5FB8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97" name="Freeform: Shape 5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98" name="Freeform: Shape 6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99" name="Freeform: Shape 7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00" name="Freeform: Shape 8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01" name="Freeform: Shape 9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02" name="Oval 11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E6B206-717E-4D8C-ADA9-7D2C196D115C}" type="slidenum">
              <a:rPr b="1" lang="en-US" sz="1200" spc="89" strike="noStrike" cap="all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microsoft.com/office/2007/relationships/hdphoto" Target="../media/hdphoto1.wdp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27" name="Freeform: Shape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28" name="Freeform: Shap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29" name="Freeform: Shape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30" name="Freeform: Shap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31" name="Freeform: Shape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32" name="Oval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 useBgFill="1">
        <p:nvSpPr>
          <p:cNvPr id="133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38880" y="402480"/>
            <a:ext cx="5215680" cy="116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1489" strike="noStrike" cap="all">
                <a:solidFill>
                  <a:schemeClr val="dk1"/>
                </a:solidFill>
                <a:latin typeface="Source Sans Pro"/>
              </a:rPr>
              <a:t>Foot+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5" name="Graphic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22840" y="824400"/>
            <a:ext cx="1908720" cy="708480"/>
            <a:chOff x="6522840" y="824400"/>
            <a:chExt cx="1908720" cy="708480"/>
          </a:xfrm>
        </p:grpSpPr>
        <p:sp>
          <p:nvSpPr>
            <p:cNvPr id="136" name="Freeform: Shape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22840" y="824400"/>
              <a:ext cx="1908720" cy="273240"/>
            </a:xfrm>
            <a:custGeom>
              <a:avLst/>
              <a:gdLst>
                <a:gd name="textAreaLeft" fmla="*/ 0 w 1908720"/>
                <a:gd name="textAreaRight" fmla="*/ 1910160 w 1908720"/>
                <a:gd name="textAreaTop" fmla="*/ 0 h 273240"/>
                <a:gd name="textAreaBottom" fmla="*/ 274680 h 27324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37" name="Freeform: Shape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22840" y="1259640"/>
              <a:ext cx="1908720" cy="273240"/>
            </a:xfrm>
            <a:custGeom>
              <a:avLst/>
              <a:gdLst>
                <a:gd name="textAreaLeft" fmla="*/ 0 w 1908720"/>
                <a:gd name="textAreaRight" fmla="*/ 1910160 w 1908720"/>
                <a:gd name="textAreaTop" fmla="*/ 0 h 273240"/>
                <a:gd name="textAreaBottom" fmla="*/ 274680 h 27324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grpSp>
        <p:nvGrpSpPr>
          <p:cNvPr id="138" name="Graphic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22840" y="824400"/>
            <a:ext cx="1908720" cy="708480"/>
            <a:chOff x="6522840" y="824400"/>
            <a:chExt cx="1908720" cy="708480"/>
          </a:xfrm>
        </p:grpSpPr>
        <p:sp>
          <p:nvSpPr>
            <p:cNvPr id="139" name="Freeform: Shape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22840" y="824400"/>
              <a:ext cx="1908720" cy="273240"/>
            </a:xfrm>
            <a:custGeom>
              <a:avLst/>
              <a:gdLst>
                <a:gd name="textAreaLeft" fmla="*/ 0 w 1908720"/>
                <a:gd name="textAreaRight" fmla="*/ 1910160 w 1908720"/>
                <a:gd name="textAreaTop" fmla="*/ 0 h 273240"/>
                <a:gd name="textAreaBottom" fmla="*/ 274680 h 27324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40" name="Freeform: Shape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22840" y="1259640"/>
              <a:ext cx="1908720" cy="273240"/>
            </a:xfrm>
            <a:custGeom>
              <a:avLst/>
              <a:gdLst>
                <a:gd name="textAreaLeft" fmla="*/ 0 w 1908720"/>
                <a:gd name="textAreaRight" fmla="*/ 1910160 w 1908720"/>
                <a:gd name="textAreaTop" fmla="*/ 0 h 273240"/>
                <a:gd name="textAreaBottom" fmla="*/ 274680 h 27324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938880" y="1721160"/>
            <a:ext cx="6617880" cy="438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389" strike="noStrike" cap="all">
                <a:solidFill>
                  <a:schemeClr val="dk1"/>
                </a:solidFill>
                <a:latin typeface="Source Sans Pro"/>
              </a:rPr>
              <a:t>Analise de Sistemas – P5 – DETI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389" strike="noStrike" cap="all">
                <a:solidFill>
                  <a:schemeClr val="dk1"/>
                </a:solidFill>
                <a:latin typeface="Source Sans Pro"/>
                <a:ea typeface="Source Sans Pro"/>
              </a:rPr>
              <a:t>Luis Sousa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389" strike="noStrike" cap="all">
                <a:solidFill>
                  <a:schemeClr val="dk1"/>
                </a:solidFill>
                <a:latin typeface="Source Sans Pro"/>
                <a:ea typeface="Source Sans Pro"/>
              </a:rPr>
              <a:t>Gabriel Monteiro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389" strike="noStrike" cap="all">
                <a:solidFill>
                  <a:schemeClr val="dk1"/>
                </a:solidFill>
                <a:latin typeface="Source Sans Pro"/>
                <a:ea typeface="Source Sans Pro"/>
              </a:rPr>
              <a:t>Tomas Oliveira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389" strike="noStrike" cap="all">
                <a:solidFill>
                  <a:schemeClr val="dk1"/>
                </a:solidFill>
                <a:latin typeface="Source Sans Pro"/>
                <a:ea typeface="Source Sans Pro"/>
              </a:rPr>
              <a:t>Jose Santos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389" strike="noStrike" cap="all">
                <a:solidFill>
                  <a:schemeClr val="dk1"/>
                </a:solidFill>
                <a:latin typeface="Source Sans Pro"/>
                <a:ea typeface="Source Sans Pro"/>
              </a:rPr>
              <a:t>Andre Alexandre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6200" y="3801960"/>
            <a:ext cx="363600" cy="3636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43" name="Oval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6200" y="3801960"/>
            <a:ext cx="363600" cy="3636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pic>
        <p:nvPicPr>
          <p:cNvPr id="144" name="Picture 3" descr="A white letter in a green circle&#10;&#10;Description automatically generated"/>
          <p:cNvPicPr/>
          <p:nvPr/>
        </p:nvPicPr>
        <p:blipFill>
          <a:blip r:embed="rId1"/>
          <a:stretch/>
        </p:blipFill>
        <p:spPr>
          <a:xfrm>
            <a:off x="7572960" y="1820160"/>
            <a:ext cx="3215880" cy="3215880"/>
          </a:xfrm>
          <a:prstGeom prst="rect">
            <a:avLst/>
          </a:prstGeom>
          <a:ln w="0">
            <a:noFill/>
          </a:ln>
        </p:spPr>
      </p:pic>
      <p:grpSp>
        <p:nvGrpSpPr>
          <p:cNvPr id="145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5800" y="4898520"/>
            <a:ext cx="973440" cy="973440"/>
            <a:chOff x="10135800" y="4898520"/>
            <a:chExt cx="973440" cy="973440"/>
          </a:xfrm>
        </p:grpSpPr>
        <p:sp>
          <p:nvSpPr>
            <p:cNvPr id="146" name="Freeform: Shape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90520" y="4953240"/>
              <a:ext cx="205560" cy="205560"/>
            </a:xfrm>
            <a:custGeom>
              <a:avLst/>
              <a:gdLst>
                <a:gd name="textAreaLeft" fmla="*/ 0 w 205560"/>
                <a:gd name="textAreaRight" fmla="*/ 207000 w 205560"/>
                <a:gd name="textAreaTop" fmla="*/ 0 h 205560"/>
                <a:gd name="textAreaBottom" fmla="*/ 207000 h 205560"/>
              </a:gdLst>
              <a:ah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47" name="Freeform: Shape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39400" y="490176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48" name="Freeform: Shape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35800" y="489852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49" name="Freeform: Shape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50200" y="4912560"/>
              <a:ext cx="616320" cy="616680"/>
            </a:xfrm>
            <a:custGeom>
              <a:avLst/>
              <a:gdLst>
                <a:gd name="textAreaLeft" fmla="*/ 0 w 616320"/>
                <a:gd name="textAreaRight" fmla="*/ 617760 w 616320"/>
                <a:gd name="textAreaTop" fmla="*/ 0 h 616680"/>
                <a:gd name="textAreaBottom" fmla="*/ 618120 h 616680"/>
              </a:gdLst>
              <a:ah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0" name="Freeform: Shape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79720" y="4942080"/>
              <a:ext cx="666720" cy="666720"/>
            </a:xfrm>
            <a:custGeom>
              <a:avLst/>
              <a:gdLst>
                <a:gd name="textAreaLeft" fmla="*/ 0 w 666720"/>
                <a:gd name="textAreaRight" fmla="*/ 668160 w 666720"/>
                <a:gd name="textAreaTop" fmla="*/ 0 h 666720"/>
                <a:gd name="textAreaBottom" fmla="*/ 668160 h 666720"/>
              </a:gdLst>
              <a:ah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1" name="Freeform: Shape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20040" y="4982760"/>
              <a:ext cx="695160" cy="695160"/>
            </a:xfrm>
            <a:custGeom>
              <a:avLst/>
              <a:gdLst>
                <a:gd name="textAreaLeft" fmla="*/ 0 w 695160"/>
                <a:gd name="textAreaRight" fmla="*/ 696600 w 695160"/>
                <a:gd name="textAreaTop" fmla="*/ 0 h 695160"/>
                <a:gd name="textAreaBottom" fmla="*/ 696600 h 695160"/>
              </a:gdLst>
              <a:ah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2" name="Freeform: Shape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70440" y="5033160"/>
              <a:ext cx="704160" cy="704160"/>
            </a:xfrm>
            <a:custGeom>
              <a:avLst/>
              <a:gdLst>
                <a:gd name="textAreaLeft" fmla="*/ 0 w 704160"/>
                <a:gd name="textAreaRight" fmla="*/ 705600 w 704160"/>
                <a:gd name="textAreaTop" fmla="*/ 0 h 704160"/>
                <a:gd name="textAreaBottom" fmla="*/ 705600 h 704160"/>
              </a:gdLst>
              <a:ah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3" name="Freeform: Shape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30920" y="5092560"/>
              <a:ext cx="694440" cy="695160"/>
            </a:xfrm>
            <a:custGeom>
              <a:avLst/>
              <a:gdLst>
                <a:gd name="textAreaLeft" fmla="*/ 0 w 694440"/>
                <a:gd name="textAreaRight" fmla="*/ 695880 w 694440"/>
                <a:gd name="textAreaTop" fmla="*/ 0 h 695160"/>
                <a:gd name="textAreaBottom" fmla="*/ 696600 h 695160"/>
              </a:gdLst>
              <a:ah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4" name="Freeform: Shape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98600" y="5161320"/>
              <a:ext cx="667080" cy="667080"/>
            </a:xfrm>
            <a:custGeom>
              <a:avLst/>
              <a:gdLst>
                <a:gd name="textAreaLeft" fmla="*/ 0 w 667080"/>
                <a:gd name="textAreaRight" fmla="*/ 668520 w 667080"/>
                <a:gd name="textAreaTop" fmla="*/ 0 h 667080"/>
                <a:gd name="textAreaBottom" fmla="*/ 668520 h 667080"/>
              </a:gdLst>
              <a:ah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5" name="Freeform: Shape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78520" y="5241240"/>
              <a:ext cx="616680" cy="616680"/>
            </a:xfrm>
            <a:custGeom>
              <a:avLst/>
              <a:gdLst>
                <a:gd name="textAreaLeft" fmla="*/ 0 w 616680"/>
                <a:gd name="textAreaRight" fmla="*/ 618120 w 616680"/>
                <a:gd name="textAreaTop" fmla="*/ 0 h 616680"/>
                <a:gd name="textAreaBottom" fmla="*/ 618120 h 616680"/>
              </a:gdLst>
              <a:ah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6" name="Freeform: Shape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71760" y="533448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7" name="Freeform: Shape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5520" y="544824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8" name="Freeform: Shape 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49320" y="5611680"/>
              <a:ext cx="205200" cy="205200"/>
            </a:xfrm>
            <a:custGeom>
              <a:avLst/>
              <a:gdLst>
                <a:gd name="textAreaLeft" fmla="*/ 0 w 205200"/>
                <a:gd name="textAreaRight" fmla="*/ 206640 w 205200"/>
                <a:gd name="textAreaTop" fmla="*/ 0 h 205200"/>
                <a:gd name="textAreaBottom" fmla="*/ 206640 h 205200"/>
              </a:gdLst>
              <a:ah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grpSp>
        <p:nvGrpSpPr>
          <p:cNvPr id="159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5800" y="4898520"/>
            <a:ext cx="973440" cy="973440"/>
            <a:chOff x="10135800" y="4898520"/>
            <a:chExt cx="973440" cy="973440"/>
          </a:xfrm>
        </p:grpSpPr>
        <p:sp>
          <p:nvSpPr>
            <p:cNvPr id="160" name="Freeform: Shape 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90520" y="4953240"/>
              <a:ext cx="205560" cy="205560"/>
            </a:xfrm>
            <a:custGeom>
              <a:avLst/>
              <a:gdLst>
                <a:gd name="textAreaLeft" fmla="*/ 0 w 205560"/>
                <a:gd name="textAreaRight" fmla="*/ 207000 w 205560"/>
                <a:gd name="textAreaTop" fmla="*/ 0 h 205560"/>
                <a:gd name="textAreaBottom" fmla="*/ 207000 h 205560"/>
              </a:gdLst>
              <a:ah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1" name="Freeform: Shape 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39400" y="490176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2" name="Freeform: Shape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35800" y="489852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3" name="Freeform: Shape 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50200" y="4912560"/>
              <a:ext cx="616320" cy="616680"/>
            </a:xfrm>
            <a:custGeom>
              <a:avLst/>
              <a:gdLst>
                <a:gd name="textAreaLeft" fmla="*/ 0 w 616320"/>
                <a:gd name="textAreaRight" fmla="*/ 617760 w 616320"/>
                <a:gd name="textAreaTop" fmla="*/ 0 h 616680"/>
                <a:gd name="textAreaBottom" fmla="*/ 618120 h 616680"/>
              </a:gdLst>
              <a:ah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4" name="Freeform: Shape 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79720" y="4942080"/>
              <a:ext cx="666720" cy="666720"/>
            </a:xfrm>
            <a:custGeom>
              <a:avLst/>
              <a:gdLst>
                <a:gd name="textAreaLeft" fmla="*/ 0 w 666720"/>
                <a:gd name="textAreaRight" fmla="*/ 668160 w 666720"/>
                <a:gd name="textAreaTop" fmla="*/ 0 h 666720"/>
                <a:gd name="textAreaBottom" fmla="*/ 668160 h 666720"/>
              </a:gdLst>
              <a:ah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5" name="Freeform: Shape 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20040" y="4982760"/>
              <a:ext cx="695160" cy="695160"/>
            </a:xfrm>
            <a:custGeom>
              <a:avLst/>
              <a:gdLst>
                <a:gd name="textAreaLeft" fmla="*/ 0 w 695160"/>
                <a:gd name="textAreaRight" fmla="*/ 696600 w 695160"/>
                <a:gd name="textAreaTop" fmla="*/ 0 h 695160"/>
                <a:gd name="textAreaBottom" fmla="*/ 696600 h 695160"/>
              </a:gdLst>
              <a:ah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6" name="Freeform: Shape 6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70440" y="5033160"/>
              <a:ext cx="704160" cy="704160"/>
            </a:xfrm>
            <a:custGeom>
              <a:avLst/>
              <a:gdLst>
                <a:gd name="textAreaLeft" fmla="*/ 0 w 704160"/>
                <a:gd name="textAreaRight" fmla="*/ 705600 w 704160"/>
                <a:gd name="textAreaTop" fmla="*/ 0 h 704160"/>
                <a:gd name="textAreaBottom" fmla="*/ 705600 h 704160"/>
              </a:gdLst>
              <a:ah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7" name="Freeform: Shape 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30920" y="5092560"/>
              <a:ext cx="694440" cy="695160"/>
            </a:xfrm>
            <a:custGeom>
              <a:avLst/>
              <a:gdLst>
                <a:gd name="textAreaLeft" fmla="*/ 0 w 694440"/>
                <a:gd name="textAreaRight" fmla="*/ 695880 w 694440"/>
                <a:gd name="textAreaTop" fmla="*/ 0 h 695160"/>
                <a:gd name="textAreaBottom" fmla="*/ 696600 h 695160"/>
              </a:gdLst>
              <a:ah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8" name="Freeform: Shape 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98600" y="5161320"/>
              <a:ext cx="667080" cy="667080"/>
            </a:xfrm>
            <a:custGeom>
              <a:avLst/>
              <a:gdLst>
                <a:gd name="textAreaLeft" fmla="*/ 0 w 667080"/>
                <a:gd name="textAreaRight" fmla="*/ 668520 w 667080"/>
                <a:gd name="textAreaTop" fmla="*/ 0 h 667080"/>
                <a:gd name="textAreaBottom" fmla="*/ 668520 h 667080"/>
              </a:gdLst>
              <a:ah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9" name="Freeform: Shape 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78520" y="5241240"/>
              <a:ext cx="616680" cy="616680"/>
            </a:xfrm>
            <a:custGeom>
              <a:avLst/>
              <a:gdLst>
                <a:gd name="textAreaLeft" fmla="*/ 0 w 616680"/>
                <a:gd name="textAreaRight" fmla="*/ 618120 w 616680"/>
                <a:gd name="textAreaTop" fmla="*/ 0 h 616680"/>
                <a:gd name="textAreaBottom" fmla="*/ 618120 h 616680"/>
              </a:gdLst>
              <a:ah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70" name="Freeform: Shape 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71760" y="533448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71" name="Freeform: Shape 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5520" y="544824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72" name="Freeform: Shape 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49320" y="5611680"/>
              <a:ext cx="205200" cy="205200"/>
            </a:xfrm>
            <a:custGeom>
              <a:avLst/>
              <a:gdLst>
                <a:gd name="textAreaLeft" fmla="*/ 0 w 205200"/>
                <a:gd name="textAreaRight" fmla="*/ 206640 w 205200"/>
                <a:gd name="textAreaTop" fmla="*/ 0 h 205200"/>
                <a:gd name="textAreaBottom" fmla="*/ 206640 h 205200"/>
              </a:gdLst>
              <a:ah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551560" y="626400"/>
            <a:ext cx="13485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FIM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9" name="Content Placeholder 3" descr="A logo with a green circle and white text&#10;&#10;Description automatically generated"/>
          <p:cNvPicPr/>
          <p:nvPr/>
        </p:nvPicPr>
        <p:blipFill>
          <a:blip r:embed="rId1"/>
          <a:stretch/>
        </p:blipFill>
        <p:spPr>
          <a:xfrm>
            <a:off x="3880440" y="1944000"/>
            <a:ext cx="442980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7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840" y="1187280"/>
            <a:ext cx="5088240" cy="4482000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7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160" y="1179000"/>
            <a:ext cx="5088240" cy="44820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 useBgFill="1">
        <p:nvSpPr>
          <p:cNvPr id="176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3760" y="1130760"/>
            <a:ext cx="5038200" cy="4437720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grpSp>
        <p:nvGrpSpPr>
          <p:cNvPr id="177" name="Graphic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60" y="1424160"/>
            <a:ext cx="1353960" cy="502200"/>
            <a:chOff x="102960" y="1424160"/>
            <a:chExt cx="1353960" cy="502200"/>
          </a:xfrm>
        </p:grpSpPr>
        <p:sp>
          <p:nvSpPr>
            <p:cNvPr id="178" name="Freeform: Shape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960" y="1424160"/>
              <a:ext cx="1353960" cy="193320"/>
            </a:xfrm>
            <a:custGeom>
              <a:avLst/>
              <a:gdLst>
                <a:gd name="textAreaLeft" fmla="*/ 0 w 1353960"/>
                <a:gd name="textAreaRight" fmla="*/ 1355400 w 1353960"/>
                <a:gd name="textAreaTop" fmla="*/ 0 h 193320"/>
                <a:gd name="textAreaBottom" fmla="*/ 194760 h 193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79" name="Freeform: Shape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960" y="1733040"/>
              <a:ext cx="1353960" cy="193320"/>
            </a:xfrm>
            <a:custGeom>
              <a:avLst/>
              <a:gdLst>
                <a:gd name="textAreaLeft" fmla="*/ 0 w 1353960"/>
                <a:gd name="textAreaRight" fmla="*/ 1355400 w 1353960"/>
                <a:gd name="textAreaTop" fmla="*/ 0 h 193320"/>
                <a:gd name="textAreaBottom" fmla="*/ 194760 h 193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80" name="Graphic 2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2440" y="629640"/>
            <a:ext cx="912960" cy="912960"/>
          </a:xfrm>
          <a:custGeom>
            <a:avLst/>
            <a:gdLst>
              <a:gd name="textAreaLeft" fmla="*/ 0 w 912960"/>
              <a:gd name="textAreaRight" fmla="*/ 914400 w 912960"/>
              <a:gd name="textAreaTop" fmla="*/ 0 h 912960"/>
              <a:gd name="textAreaBottom" fmla="*/ 914400 h 91296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81" name="Graphic 2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2440" y="629640"/>
            <a:ext cx="912960" cy="912960"/>
          </a:xfrm>
          <a:custGeom>
            <a:avLst/>
            <a:gdLst>
              <a:gd name="textAreaLeft" fmla="*/ 0 w 912960"/>
              <a:gd name="textAreaRight" fmla="*/ 914400 w 912960"/>
              <a:gd name="textAreaTop" fmla="*/ 0 h 912960"/>
              <a:gd name="textAreaBottom" fmla="*/ 914400 h 91296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grpSp>
        <p:nvGrpSpPr>
          <p:cNvPr id="182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32840" y="5188680"/>
            <a:ext cx="1074960" cy="1075320"/>
            <a:chOff x="5532840" y="5188680"/>
            <a:chExt cx="1074960" cy="1075320"/>
          </a:xfrm>
        </p:grpSpPr>
        <p:sp>
          <p:nvSpPr>
            <p:cNvPr id="183" name="Freeform: Shap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93320" y="5249160"/>
              <a:ext cx="227160" cy="227160"/>
            </a:xfrm>
            <a:custGeom>
              <a:avLst/>
              <a:gdLst>
                <a:gd name="textAreaLeft" fmla="*/ 0 w 227160"/>
                <a:gd name="textAreaRight" fmla="*/ 228600 w 227160"/>
                <a:gd name="textAreaTop" fmla="*/ 0 h 227160"/>
                <a:gd name="textAreaBottom" fmla="*/ 228600 h 227160"/>
              </a:gdLst>
              <a:ah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84" name="Freeform: Shap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36440" y="5192640"/>
              <a:ext cx="464400" cy="464400"/>
            </a:xfrm>
            <a:custGeom>
              <a:avLst/>
              <a:gdLst>
                <a:gd name="textAreaLeft" fmla="*/ 0 w 464400"/>
                <a:gd name="textAreaRight" fmla="*/ 465840 w 464400"/>
                <a:gd name="textAreaTop" fmla="*/ 0 h 464400"/>
                <a:gd name="textAreaBottom" fmla="*/ 465840 h 46440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85" name="Freeform: Shap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32840" y="5188680"/>
              <a:ext cx="593640" cy="593640"/>
            </a:xfrm>
            <a:custGeom>
              <a:avLst/>
              <a:gdLst>
                <a:gd name="textAreaLeft" fmla="*/ 0 w 593640"/>
                <a:gd name="textAreaRight" fmla="*/ 595080 w 593640"/>
                <a:gd name="textAreaTop" fmla="*/ 0 h 593640"/>
                <a:gd name="textAreaBottom" fmla="*/ 595080 h 593640"/>
              </a:gdLst>
              <a:ah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86" name="Freeform: Shap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48680" y="5204520"/>
              <a:ext cx="680760" cy="680760"/>
            </a:xfrm>
            <a:custGeom>
              <a:avLst/>
              <a:gdLst>
                <a:gd name="textAreaLeft" fmla="*/ 0 w 680760"/>
                <a:gd name="textAreaRight" fmla="*/ 682200 w 680760"/>
                <a:gd name="textAreaTop" fmla="*/ 0 h 680760"/>
                <a:gd name="textAreaBottom" fmla="*/ 682200 h 680760"/>
              </a:gdLst>
              <a:ah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87" name="Freeform: Shape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81080" y="5237280"/>
              <a:ext cx="736200" cy="736200"/>
            </a:xfrm>
            <a:custGeom>
              <a:avLst/>
              <a:gdLst>
                <a:gd name="textAreaLeft" fmla="*/ 0 w 736200"/>
                <a:gd name="textAreaRight" fmla="*/ 737640 w 736200"/>
                <a:gd name="textAreaTop" fmla="*/ 0 h 736200"/>
                <a:gd name="textAreaBottom" fmla="*/ 737640 h 736200"/>
              </a:gdLst>
              <a:ah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88" name="Freeform: Shape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25720" y="5281920"/>
              <a:ext cx="767880" cy="767880"/>
            </a:xfrm>
            <a:custGeom>
              <a:avLst/>
              <a:gdLst>
                <a:gd name="textAreaLeft" fmla="*/ 0 w 767880"/>
                <a:gd name="textAreaRight" fmla="*/ 769320 w 767880"/>
                <a:gd name="textAreaTop" fmla="*/ 0 h 767880"/>
                <a:gd name="textAreaBottom" fmla="*/ 769320 h 767880"/>
              </a:gdLst>
              <a:ah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89" name="Freeform: Shape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81520" y="5337360"/>
              <a:ext cx="777960" cy="777960"/>
            </a:xfrm>
            <a:custGeom>
              <a:avLst/>
              <a:gdLst>
                <a:gd name="textAreaLeft" fmla="*/ 0 w 777960"/>
                <a:gd name="textAreaRight" fmla="*/ 779400 w 777960"/>
                <a:gd name="textAreaTop" fmla="*/ 0 h 777960"/>
                <a:gd name="textAreaBottom" fmla="*/ 779400 h 777960"/>
              </a:gdLst>
              <a:ah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90" name="Freeform: Shape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8120" y="5403240"/>
              <a:ext cx="766800" cy="767880"/>
            </a:xfrm>
            <a:custGeom>
              <a:avLst/>
              <a:gdLst>
                <a:gd name="textAreaLeft" fmla="*/ 0 w 766800"/>
                <a:gd name="textAreaRight" fmla="*/ 768240 w 766800"/>
                <a:gd name="textAreaTop" fmla="*/ 0 h 767880"/>
                <a:gd name="textAreaBottom" fmla="*/ 769320 h 767880"/>
              </a:gdLst>
              <a:ah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91" name="Freeform: Shape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23000" y="5479200"/>
              <a:ext cx="736560" cy="736560"/>
            </a:xfrm>
            <a:custGeom>
              <a:avLst/>
              <a:gdLst>
                <a:gd name="textAreaLeft" fmla="*/ 0 w 736560"/>
                <a:gd name="textAreaRight" fmla="*/ 738000 w 736560"/>
                <a:gd name="textAreaTop" fmla="*/ 0 h 736560"/>
                <a:gd name="textAreaBottom" fmla="*/ 738000 h 736560"/>
              </a:gdLst>
              <a:ah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92" name="Freeform: Shape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11200" y="5567400"/>
              <a:ext cx="680760" cy="680760"/>
            </a:xfrm>
            <a:custGeom>
              <a:avLst/>
              <a:gdLst>
                <a:gd name="textAreaLeft" fmla="*/ 0 w 680760"/>
                <a:gd name="textAreaRight" fmla="*/ 682200 w 680760"/>
                <a:gd name="textAreaTop" fmla="*/ 0 h 680760"/>
                <a:gd name="textAreaBottom" fmla="*/ 682200 h 680760"/>
              </a:gdLst>
              <a:ah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93" name="Freeform: Shape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14160" y="5670360"/>
              <a:ext cx="593640" cy="593640"/>
            </a:xfrm>
            <a:custGeom>
              <a:avLst/>
              <a:gdLst>
                <a:gd name="textAreaLeft" fmla="*/ 0 w 593640"/>
                <a:gd name="textAreaRight" fmla="*/ 595080 w 593640"/>
                <a:gd name="textAreaTop" fmla="*/ 0 h 593640"/>
                <a:gd name="textAreaBottom" fmla="*/ 595080 h 593640"/>
              </a:gdLst>
              <a:ah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94" name="Freeform: Shape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39800" y="5795640"/>
              <a:ext cx="464400" cy="464400"/>
            </a:xfrm>
            <a:custGeom>
              <a:avLst/>
              <a:gdLst>
                <a:gd name="textAreaLeft" fmla="*/ 0 w 464400"/>
                <a:gd name="textAreaRight" fmla="*/ 465840 w 464400"/>
                <a:gd name="textAreaTop" fmla="*/ 0 h 464400"/>
                <a:gd name="textAreaBottom" fmla="*/ 465840 h 46440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95" name="Freeform: Shape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20520" y="5976360"/>
              <a:ext cx="226800" cy="226800"/>
            </a:xfrm>
            <a:custGeom>
              <a:avLst/>
              <a:gdLst>
                <a:gd name="textAreaLeft" fmla="*/ 0 w 226800"/>
                <a:gd name="textAreaRight" fmla="*/ 228240 w 226800"/>
                <a:gd name="textAreaTop" fmla="*/ 0 h 226800"/>
                <a:gd name="textAreaBottom" fmla="*/ 228240 h 226800"/>
              </a:gdLst>
              <a:ah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1391760"/>
            <a:ext cx="4973400" cy="404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Conteúdos </a:t>
            </a:r>
            <a:r>
              <a:rPr b="0" lang="en-US" sz="4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abordados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477120" y="1130760"/>
            <a:ext cx="54093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Introdução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Atores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Cenários de utilização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Requisitos funcionais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Requisitos não funcionais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Protótipo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 useBgFill="1">
        <p:nvSpPr>
          <p:cNvPr id="199" name="Oval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6080" y="98280"/>
            <a:ext cx="4286520" cy="4286520"/>
          </a:xfrm>
          <a:prstGeom prst="ellipse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pic>
        <p:nvPicPr>
          <p:cNvPr id="200" name="Graphic 6" descr="Head with Gears"/>
          <p:cNvPicPr/>
          <p:nvPr/>
        </p:nvPicPr>
        <p:blipFill>
          <a:blip r:embed="rId1"/>
          <a:stretch/>
        </p:blipFill>
        <p:spPr>
          <a:xfrm>
            <a:off x="2869560" y="941400"/>
            <a:ext cx="2600280" cy="2600280"/>
          </a:xfrm>
          <a:prstGeom prst="rect">
            <a:avLst/>
          </a:prstGeom>
          <a:ln w="0">
            <a:noFill/>
          </a:ln>
        </p:spPr>
      </p:pic>
      <p:grpSp>
        <p:nvGrpSpPr>
          <p:cNvPr id="201" name="Group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1960" y="2813400"/>
            <a:ext cx="3755880" cy="3755880"/>
            <a:chOff x="741960" y="2813400"/>
            <a:chExt cx="3755880" cy="3755880"/>
          </a:xfrm>
        </p:grpSpPr>
        <p:sp>
          <p:nvSpPr>
            <p:cNvPr id="202" name="Oval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1960" y="2813400"/>
              <a:ext cx="3755880" cy="3755880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Source Sans Pro"/>
              </a:endParaRPr>
            </a:p>
          </p:txBody>
        </p:sp>
        <p:sp>
          <p:nvSpPr>
            <p:cNvPr id="203" name="Oval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1960" y="2813400"/>
              <a:ext cx="3755880" cy="375588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Source Sans Pro"/>
              </a:endParaRPr>
            </a:p>
          </p:txBody>
        </p:sp>
      </p:grpSp>
      <p:sp useBgFill="1">
        <p:nvSpPr>
          <p:cNvPr id="204" name="Oval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440" y="2762640"/>
            <a:ext cx="3743280" cy="3743280"/>
          </a:xfrm>
          <a:prstGeom prst="ellipse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02720" y="3404520"/>
            <a:ext cx="3519360" cy="266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Introdução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06" name="Graphic 1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3000" y="1193400"/>
            <a:ext cx="1290240" cy="427680"/>
            <a:chOff x="693000" y="1193400"/>
            <a:chExt cx="1290240" cy="427680"/>
          </a:xfrm>
        </p:grpSpPr>
        <p:sp>
          <p:nvSpPr>
            <p:cNvPr id="207" name="Freeform: Shape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000" y="1482840"/>
              <a:ext cx="1289880" cy="138240"/>
            </a:xfrm>
            <a:custGeom>
              <a:avLst/>
              <a:gdLst>
                <a:gd name="textAreaLeft" fmla="*/ 0 w 1289880"/>
                <a:gd name="textAreaRight" fmla="*/ 1291320 w 1289880"/>
                <a:gd name="textAreaTop" fmla="*/ 0 h 138240"/>
                <a:gd name="textAreaBottom" fmla="*/ 139680 h 138240"/>
              </a:gdLst>
              <a:ahLst/>
              <a:rect l="textAreaLeft" t="textAreaTop" r="textAreaRight" b="textAreaBottom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tx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08" name="Freeform: Shape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000" y="1193400"/>
              <a:ext cx="1290240" cy="138240"/>
            </a:xfrm>
            <a:custGeom>
              <a:avLst/>
              <a:gdLst>
                <a:gd name="textAreaLeft" fmla="*/ 0 w 1290240"/>
                <a:gd name="textAreaRight" fmla="*/ 1291680 w 1290240"/>
                <a:gd name="textAreaTop" fmla="*/ 0 h 138240"/>
                <a:gd name="textAreaBottom" fmla="*/ 139680 h 138240"/>
              </a:gdLst>
              <a:ahLst/>
              <a:rect l="textAreaLeft" t="textAreaTop" r="textAreaRight" b="textAreaBottom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tx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grpSp>
        <p:nvGrpSpPr>
          <p:cNvPr id="209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1080" y="4748400"/>
            <a:ext cx="1329120" cy="1329120"/>
            <a:chOff x="4681080" y="4748400"/>
            <a:chExt cx="1329120" cy="1329120"/>
          </a:xfrm>
        </p:grpSpPr>
        <p:sp>
          <p:nvSpPr>
            <p:cNvPr id="210" name="Freeform: Shap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11" name="Freeform: Shap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12" name="Freeform: Shap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13" name="Freeform: Shap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14" name="Freeform: Shape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15" name="Freeform: Shape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16" name="Freeform: Shape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17" name="Freeform: Shape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18" name="Freeform: Shape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19" name="Freeform: Shape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0" name="Freeform: Shape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1" name="Freeform: Shape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2" name="Freeform: Shape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3" name="Freeform: Shape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4" name="Freeform: Shape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5" name="Freeform: Shape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6" name="Freeform: Shape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7" name="Freeform: Shape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8" name="Freeform: Shape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29" name="Freeform: Shape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0" name="Freeform: Shape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1" name="Freeform: Shape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2" name="Freeform: Shape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3" name="Freeform: Shape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4" name="Freeform: Shape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5" name="Freeform: Shape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6" name="Freeform: Shape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7" name="Freeform: Shape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8" name="Freeform: Shape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39" name="Freeform: Shape 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0" name="Freeform: Shape 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1" name="Freeform: Shape 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2" name="Freeform: Shape 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3" name="Freeform: Shape 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4" name="Freeform: Shape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5" name="Freeform: Shape 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6" name="Freeform: Shape 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7" name="Freeform: Shape 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8" name="Freeform: Shape 6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49" name="Freeform: Shape 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0" name="Freeform: Shape 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1" name="Freeform: Shape 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2" name="Freeform: Shape 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3" name="Freeform: Shape 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4" name="Freeform: Shape 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5" name="Freeform: Shape 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6" name="Freeform: Shape 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7" name="Freeform: Shape 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8" name="Freeform: Shape 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59" name="Freeform: Shape 7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0" name="Freeform: Shape 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1" name="Freeform: Shape 7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2" name="Freeform: Shape 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792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3" name="Freeform: Shape 7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4" name="Freeform: Shape 7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360" y="47484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5" name="Freeform: Shape 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6" name="Freeform: Shape 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7" name="Freeform: Shape 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8" name="Freeform: Shape 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792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9" name="Freeform: Shape 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0" name="Freeform: Shape 8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360" y="48571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1" name="Freeform: Shape 8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2" name="Freeform: Shape 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3" name="Freeform: Shape 8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4" name="Freeform: Shape 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792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5" name="Freeform: Shape 8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6" name="Freeform: Shape 9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360" y="49658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7" name="Freeform: Shape 9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8" name="Freeform: Shape 9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9" name="Freeform: Shape 9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0" name="Freeform: Shape 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792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1" name="Freeform: Shape 9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2" name="Freeform: Shape 9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360" y="50745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3" name="Freeform: Shape 9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4" name="Freeform: Shape 9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5" name="Freeform: Shape 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6" name="Freeform: Shape 10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792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7" name="Freeform: Shape 10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8" name="Freeform: Shape 10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360" y="51832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9" name="Freeform: Shape 10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0" name="Freeform: Shape 10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1" name="Freeform: Shape 10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2" name="Freeform: Shape 10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792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3" name="Freeform: Shape 10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4" name="Freeform: Shape 10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360" y="52920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5" name="Freeform: Shape 10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6" name="Freeform: Shape 1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7" name="Freeform: Shape 1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8" name="Freeform: Shape 1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792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9" name="Freeform: Shape 1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0" name="Freeform: Shape 1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360" y="54007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1" name="Freeform: Shape 1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2" name="Freeform: Shape 1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3" name="Freeform: Shape 1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4" name="Freeform: Shape 1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5" name="Freeform: Shape 1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6" name="Freeform: Shape 1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7" name="Freeform: Shape 1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8" name="Freeform: Shape 1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09" name="Freeform: Shape 1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0" name="Freeform: Shape 1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1" name="Freeform: Shape 1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2" name="Freeform: Shape 1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3" name="Freeform: Shape 1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4" name="Freeform: Shape 1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5" name="Freeform: Shape 1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6" name="Freeform: Shape 1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7" name="Freeform: Shape 1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8" name="Freeform: Shape 1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19" name="Freeform: Shape 1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0" name="Freeform: Shape 1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1" name="Freeform: Shape 1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2" name="Freeform: Shape 1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3" name="Freeform: Shape 1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4" name="Freeform: Shape 1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5" name="Freeform: Shape 1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6" name="Freeform: Shape 1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7" name="Freeform: Shape 1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8" name="Freeform: Shape 1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29" name="Freeform: Shape 1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0" name="Freeform: Shape 1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1" name="Freeform: Shape 1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2" name="Freeform: Shape 1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3" name="Freeform: Shape 1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4" name="Freeform: Shape 1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5" name="Freeform: Shape 1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6" name="Freeform: Shape 1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108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7" name="Freeform: Shape 1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8980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8" name="Freeform: Shape 1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9852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39" name="Freeform: Shape 1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24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0" name="Freeform: Shape 1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596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1" name="Freeform: Shape 1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2468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2" name="Freeform: Shape 1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340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3" name="Freeform: Shape 1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4" name="Freeform: Shape 1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5" name="Freeform: Shape 1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6" name="Freeform: Shape 1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828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7" name="Freeform: Shape 1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8" name="Freeform: Shape 16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720" y="55090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49" name="Freeform: Shape 1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0" name="Freeform: Shape 1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1" name="Freeform: Shape 1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2" name="Freeform: Shape 1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828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3" name="Freeform: Shape 1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4" name="Freeform: Shape 1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720" y="56181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5" name="Freeform: Shape 1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6" name="Freeform: Shape 1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7" name="Freeform: Shape 1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8" name="Freeform: Shape 1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828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59" name="Freeform: Shape 17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0" name="Freeform: Shape 1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720" y="572652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1" name="Freeform: Shape 17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2" name="Freeform: Shape 1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3" name="Freeform: Shape 17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4" name="Freeform: Shape 17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828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5" name="Freeform: Shape 1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6" name="Freeform: Shape 1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720" y="583560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7" name="Freeform: Shape 1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8" name="Freeform: Shape 1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9" name="Freeform: Shape 1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0" name="Freeform: Shape 18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828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1" name="Freeform: Shape 18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2" name="Freeform: Shape 1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720" y="594396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3" name="Freeform: Shape 18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12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4" name="Freeform: Shap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5084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5" name="Freeform: Shape 18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5956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6" name="Freeform: Shape 19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8280" y="605268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7" name="Freeform: Shape 19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7700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8" name="Freeform: Shape 19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85720" y="6053040"/>
              <a:ext cx="24480" cy="24480"/>
            </a:xfrm>
            <a:custGeom>
              <a:avLst/>
              <a:gdLst>
                <a:gd name="textAreaLeft" fmla="*/ 0 w 24480"/>
                <a:gd name="textAreaRight" fmla="*/ 25920 w 24480"/>
                <a:gd name="textAreaTop" fmla="*/ 0 h 24480"/>
                <a:gd name="textAreaBottom" fmla="*/ 25920 h 2448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6477120" y="1130760"/>
            <a:ext cx="497340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e3e3e3"/>
                </a:solidFill>
                <a:latin typeface="Source Sans Pro"/>
                <a:ea typeface="Source Sans Pro"/>
              </a:rPr>
              <a:t>Nesta apresentação vamos  falar das partes mais importantes da fase de análise do nosso produto. Esta fase serve para abordar com mais detalhe os processos do produto e a engenharia necessária relacionando-os com casos de utilização e atores.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0" name="Rectangle 2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81" name="Freeform: Shape 2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232360" y="632880"/>
            <a:ext cx="4462200" cy="131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1489" strike="noStrike" cap="all">
                <a:solidFill>
                  <a:schemeClr val="dk1"/>
                </a:solidFill>
                <a:latin typeface="Source Sans Pro"/>
              </a:rPr>
              <a:t>Persona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Freeform: Shape 2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8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384" name="Freeform: Shape 2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24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385" name="TextBox 11"/>
          <p:cNvSpPr/>
          <p:nvPr/>
        </p:nvSpPr>
        <p:spPr>
          <a:xfrm>
            <a:off x="2232360" y="2125800"/>
            <a:ext cx="4462200" cy="40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rmAutofit fontScale="93333"/>
          </a:bodyPr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</a:rPr>
              <a:t>Nome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</a:rPr>
              <a:t>: Diogo Carvalho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Idade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: 19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Profissão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: Desempregado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História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: O Diogo é um estudante de Engenharia na Universidade de Aveiro.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Motivação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: O Diogo quer entrar no mundo do futebol porém nem sempre consegue bilhete mesmo já tendo marcado a viagem para ver o jogo no estádio.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Freeform: Shape 2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387" name="Freeform: Shape 2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88" name="Freeform: Shape 2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89" name="Picture 2"/>
          <p:cNvSpPr/>
          <p:nvPr/>
        </p:nvSpPr>
        <p:spPr>
          <a:xfrm>
            <a:off x="7020360" y="871200"/>
            <a:ext cx="4414320" cy="4414320"/>
          </a:xfrm>
          <a:custGeom>
            <a:avLst/>
            <a:gdLst>
              <a:gd name="textAreaLeft" fmla="*/ 0 w 4414320"/>
              <a:gd name="textAreaRight" fmla="*/ 4415760 w 4414320"/>
              <a:gd name="textAreaTop" fmla="*/ 0 h 4414320"/>
              <a:gd name="textAreaBottom" fmla="*/ 4415760 h 4414320"/>
            </a:gdLst>
            <a:ahLst/>
            <a:rect l="textAreaLeft" t="textAreaTop" r="textAreaRight" b="textAreaBottom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0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391" name="Freeform: Shape 29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2" name="Freeform: Shape 29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3" name="Freeform: Shape 29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4" name="Freeform: Shap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5" name="Freeform: Shape 29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6" name="Rectangle 2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97" name="Freeform: Shape 2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2232360" y="632880"/>
            <a:ext cx="4462200" cy="131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1489" strike="noStrike" cap="all">
                <a:solidFill>
                  <a:schemeClr val="dk1"/>
                </a:solidFill>
                <a:latin typeface="Source Sans Pro"/>
              </a:rPr>
              <a:t>Persona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9" name="Freeform: Shape 2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8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400" name="Freeform: Shape 2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24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401" name="TextBox 11"/>
          <p:cNvSpPr/>
          <p:nvPr/>
        </p:nvSpPr>
        <p:spPr>
          <a:xfrm>
            <a:off x="2231280" y="1946880"/>
            <a:ext cx="4462200" cy="40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</a:rPr>
              <a:t>Nome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</a:rPr>
              <a:t>: Susana Dias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Idade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: 23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Profissão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: Engenheira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História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: A Susana é uma jovem engenheira recem-formada de 23 anos, dedica, atenciosa e fanática por futebol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Motivação</a:t>
            </a:r>
            <a:r>
              <a:rPr b="0" lang="en-US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: A Susana sempre seguiu a sua equipa favorita de perto como sócia do clube,  porém nem sempre pode levar a sua família ao estádio pois é a única que tem exclusividade sobre os bilhetes.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Freeform: Shape 2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403" name="Freeform: Shape 2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04" name="Freeform: Shape 2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05" name="Picture 2"/>
          <p:cNvSpPr/>
          <p:nvPr/>
        </p:nvSpPr>
        <p:spPr>
          <a:xfrm>
            <a:off x="7020360" y="871200"/>
            <a:ext cx="4414320" cy="4414320"/>
          </a:xfrm>
          <a:custGeom>
            <a:avLst/>
            <a:gdLst>
              <a:gd name="textAreaLeft" fmla="*/ 0 w 4414320"/>
              <a:gd name="textAreaRight" fmla="*/ 4415760 w 4414320"/>
              <a:gd name="textAreaTop" fmla="*/ 0 h 4414320"/>
              <a:gd name="textAreaBottom" fmla="*/ 4415760 h 4414320"/>
            </a:gdLst>
            <a:ahLst/>
            <a:rect l="textAreaLeft" t="textAreaTop" r="textAreaRight" b="textAreaBottom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6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407" name="Freeform: Shape 2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08" name="Freeform: Shape 2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09" name="Freeform: Shape 2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10" name="Freeform: Shape 2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11" name="Freeform: Shape 2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838080" y="565560"/>
            <a:ext cx="10514160" cy="112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Cenários de utilização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4" name="Graphic 1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440"/>
            <a:ext cx="1290240" cy="427680"/>
            <a:chOff x="0" y="136440"/>
            <a:chExt cx="1290240" cy="427680"/>
          </a:xfrm>
        </p:grpSpPr>
        <p:sp>
          <p:nvSpPr>
            <p:cNvPr id="415" name="Freeform: Shape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425880"/>
              <a:ext cx="1289880" cy="138240"/>
            </a:xfrm>
            <a:custGeom>
              <a:avLst/>
              <a:gdLst>
                <a:gd name="textAreaLeft" fmla="*/ 0 w 1289880"/>
                <a:gd name="textAreaRight" fmla="*/ 1291320 w 1289880"/>
                <a:gd name="textAreaTop" fmla="*/ 0 h 138240"/>
                <a:gd name="textAreaBottom" fmla="*/ 139680 h 138240"/>
              </a:gdLst>
              <a:ahLst/>
              <a:rect l="textAreaLeft" t="textAreaTop" r="textAreaRight" b="textAreaBottom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tx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16" name="Freeform: Shape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36440"/>
              <a:ext cx="1290240" cy="138240"/>
            </a:xfrm>
            <a:custGeom>
              <a:avLst/>
              <a:gdLst>
                <a:gd name="textAreaLeft" fmla="*/ 0 w 1290240"/>
                <a:gd name="textAreaRight" fmla="*/ 1291680 w 1290240"/>
                <a:gd name="textAreaTop" fmla="*/ 0 h 138240"/>
                <a:gd name="textAreaBottom" fmla="*/ 139680 h 138240"/>
              </a:gdLst>
              <a:ahLst/>
              <a:rect l="textAreaLeft" t="textAreaTop" r="textAreaRight" b="textAreaBottom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tx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417" name="Graphic 2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15080" y="5539680"/>
            <a:ext cx="704160" cy="704160"/>
          </a:xfrm>
          <a:custGeom>
            <a:avLst/>
            <a:gdLst>
              <a:gd name="textAreaLeft" fmla="*/ 0 w 704160"/>
              <a:gd name="textAreaRight" fmla="*/ 705600 w 704160"/>
              <a:gd name="textAreaTop" fmla="*/ 0 h 704160"/>
              <a:gd name="textAreaBottom" fmla="*/ 705600 h 70416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18" name="Graphic 2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15080" y="5539680"/>
            <a:ext cx="704160" cy="704160"/>
          </a:xfrm>
          <a:custGeom>
            <a:avLst/>
            <a:gdLst>
              <a:gd name="textAreaLeft" fmla="*/ 0 w 704160"/>
              <a:gd name="textAreaRight" fmla="*/ 705600 w 704160"/>
              <a:gd name="textAreaTop" fmla="*/ 0 h 704160"/>
              <a:gd name="textAreaBottom" fmla="*/ 705600 h 70416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19" name="Content Placeholder 2"/>
          <p:cNvSpPr/>
          <p:nvPr/>
        </p:nvSpPr>
        <p:spPr>
          <a:xfrm>
            <a:off x="1186560" y="1825560"/>
            <a:ext cx="384264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Cenario 1 – Classico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Os bilhetes do Porto Benfica foram postos a venda no website do clube,  devido à elevada procura graças ao antigo resultado de 5-0 a Susana consegue arranjar bilhete para si mas pretende também arranjar para o seu pai então a Susana vai recorrer á sua única opção, comprar na Foot+.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Content Placeholder 2"/>
          <p:cNvSpPr/>
          <p:nvPr/>
        </p:nvSpPr>
        <p:spPr>
          <a:xfrm>
            <a:off x="5878440" y="1825560"/>
            <a:ext cx="5125680" cy="441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Cenario 2 -  Jogo no estrangeiro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 Diogo domina o português e o Inglês e pretende ir ver o Dusseldorf à Alemanha. Infelizmente o Diogo não percebe o que está escrito no website do clube por estar tudo em alemão então o Diogo vai recorrer a um website no qual consegue navegar facilmente, o website da Foot +.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1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234840" y="568440"/>
            <a:ext cx="5246640" cy="88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9999"/>
          </a:bodyPr>
          <a:p>
            <a:pPr marL="285840" indent="-28584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Source Sans Pro"/>
              </a:rPr>
              <a:t>Requisitos funcionais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icture 3"/>
          <p:cNvSpPr/>
          <p:nvPr/>
        </p:nvSpPr>
        <p:spPr>
          <a:xfrm>
            <a:off x="739800" y="1095480"/>
            <a:ext cx="4753440" cy="4753440"/>
          </a:xfrm>
          <a:custGeom>
            <a:avLst/>
            <a:gdLst>
              <a:gd name="textAreaLeft" fmla="*/ 0 w 4753440"/>
              <a:gd name="textAreaRight" fmla="*/ 4754880 w 4753440"/>
              <a:gd name="textAreaTop" fmla="*/ 0 h 4753440"/>
              <a:gd name="textAreaBottom" fmla="*/ 4754880 h 4753440"/>
            </a:gdLst>
            <a:ahLst/>
            <a:rect l="textAreaLeft" t="textAreaTop" r="textAreaRight" b="textAreaBottom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4" name="Group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8000"/>
            <a:ext cx="1860480" cy="716040"/>
            <a:chOff x="0" y="378000"/>
            <a:chExt cx="1860480" cy="716040"/>
          </a:xfrm>
        </p:grpSpPr>
        <p:sp>
          <p:nvSpPr>
            <p:cNvPr id="425" name="Freeform: Shape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8000"/>
              <a:ext cx="1860480" cy="276480"/>
            </a:xfrm>
            <a:custGeom>
              <a:avLst/>
              <a:gdLst>
                <a:gd name="textAreaLeft" fmla="*/ 0 w 1860480"/>
                <a:gd name="textAreaRight" fmla="*/ 1861920 w 1860480"/>
                <a:gd name="textAreaTop" fmla="*/ 0 h 276480"/>
                <a:gd name="textAreaBottom" fmla="*/ 277920 h 276480"/>
              </a:gdLst>
              <a:ahLst/>
              <a:rect l="textAreaLeft" t="textAreaTop" r="textAreaRight" b="textAreaBottom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26" name="Freeform: Shape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817560"/>
              <a:ext cx="1860480" cy="276480"/>
            </a:xfrm>
            <a:custGeom>
              <a:avLst/>
              <a:gdLst>
                <a:gd name="textAreaLeft" fmla="*/ 0 w 1860480"/>
                <a:gd name="textAreaRight" fmla="*/ 1861920 w 1860480"/>
                <a:gd name="textAreaTop" fmla="*/ 0 h 276480"/>
                <a:gd name="textAreaBottom" fmla="*/ 277920 h 276480"/>
              </a:gdLst>
              <a:ahLst/>
              <a:rect l="textAreaLeft" t="textAreaTop" r="textAreaRight" b="textAreaBottom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grpSp>
        <p:nvGrpSpPr>
          <p:cNvPr id="427" name="Group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8000"/>
            <a:ext cx="1860480" cy="716040"/>
            <a:chOff x="0" y="378000"/>
            <a:chExt cx="1860480" cy="716040"/>
          </a:xfrm>
        </p:grpSpPr>
        <p:sp>
          <p:nvSpPr>
            <p:cNvPr id="428" name="Freeform: Shape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8000"/>
              <a:ext cx="1860480" cy="276480"/>
            </a:xfrm>
            <a:custGeom>
              <a:avLst/>
              <a:gdLst>
                <a:gd name="textAreaLeft" fmla="*/ 0 w 1860480"/>
                <a:gd name="textAreaRight" fmla="*/ 1861920 w 1860480"/>
                <a:gd name="textAreaTop" fmla="*/ 0 h 276480"/>
                <a:gd name="textAreaBottom" fmla="*/ 277920 h 276480"/>
              </a:gdLst>
              <a:ahLst/>
              <a:rect l="textAreaLeft" t="textAreaTop" r="textAreaRight" b="textAreaBottom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29" name="Freeform: Shape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817560"/>
              <a:ext cx="1860480" cy="276480"/>
            </a:xfrm>
            <a:custGeom>
              <a:avLst/>
              <a:gdLst>
                <a:gd name="textAreaLeft" fmla="*/ 0 w 1860480"/>
                <a:gd name="textAreaRight" fmla="*/ 1861920 w 1860480"/>
                <a:gd name="textAreaTop" fmla="*/ 0 h 276480"/>
                <a:gd name="textAreaBottom" fmla="*/ 277920 h 276480"/>
              </a:gdLst>
              <a:ahLst/>
              <a:rect l="textAreaLeft" t="textAreaTop" r="textAreaRight" b="textAreaBottom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430" name="Content Placeholder 2"/>
          <p:cNvSpPr/>
          <p:nvPr/>
        </p:nvSpPr>
        <p:spPr>
          <a:xfrm>
            <a:off x="6234840" y="1820520"/>
            <a:ext cx="521568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Source Sans Pro"/>
              </a:rPr>
              <a:t>Website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"/>
              </a:rPr>
              <a:t>Grande diversidade de bilhetes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"/>
              </a:rPr>
              <a:t>Apoio proveniente do chatbot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"/>
              </a:rPr>
              <a:t>Interface em português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31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432" name="Freeform: Shape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3" name="Freeform: Shape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4" name="Freeform: Shape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5" name="Freeform: Shape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6" name="Freeform: Shape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grpSp>
        <p:nvGrpSpPr>
          <p:cNvPr id="437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438" name="Freeform: Shape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9" name="Freeform: Shape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40" name="Freeform: Shape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41" name="Freeform: Shape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42" name="Freeform: Shape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3" name="Rectangl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44" name="Freeform: Shap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2234160" y="308880"/>
            <a:ext cx="4961880" cy="131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marL="285840" indent="-28584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chemeClr val="dk1"/>
                </a:solidFill>
                <a:latin typeface="Source Sans Pro"/>
              </a:rPr>
              <a:t>Requisitos não funcionais</a:t>
            </a:r>
            <a:endParaRPr b="0" lang="en-US" sz="3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Freeform: Shap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8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447" name="Freeform: Shape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24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448" name="Content Placeholder 2"/>
          <p:cNvSpPr/>
          <p:nvPr/>
        </p:nvSpPr>
        <p:spPr>
          <a:xfrm>
            <a:off x="2232360" y="2125800"/>
            <a:ext cx="4462200" cy="40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Source Sans Pro"/>
              </a:rPr>
              <a:t>Website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"/>
              </a:rPr>
              <a:t>Personalização do perfil do utilizador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"/>
              </a:rPr>
              <a:t>Visualização de todos os jogos existentes nas diversas ligas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"/>
              </a:rPr>
              <a:t>Segurança no pagamento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9" name="Freeform: Shape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450" name="Freeform: Shape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51" name="Freeform: Shape 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52" name="Picture 2"/>
          <p:cNvSpPr/>
          <p:nvPr/>
        </p:nvSpPr>
        <p:spPr>
          <a:xfrm>
            <a:off x="7020360" y="871200"/>
            <a:ext cx="4414320" cy="4414320"/>
          </a:xfrm>
          <a:custGeom>
            <a:avLst/>
            <a:gdLst>
              <a:gd name="textAreaLeft" fmla="*/ 0 w 4414320"/>
              <a:gd name="textAreaRight" fmla="*/ 4415760 w 4414320"/>
              <a:gd name="textAreaTop" fmla="*/ 0 h 4414320"/>
              <a:gd name="textAreaBottom" fmla="*/ 4415760 h 4414320"/>
            </a:gdLst>
            <a:ahLst/>
            <a:rect l="textAreaLeft" t="textAreaTop" r="textAreaRight" b="textAreaBottom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3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454" name="Freeform: Shape 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55" name="Freeform: Shape 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56" name="Freeform: Shape 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57" name="Freeform: Shape 7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58" name="Freeform: Shape 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9" name="Rectangle 1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598000" y="315360"/>
            <a:ext cx="5215680" cy="12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1489" strike="noStrike" cap="all">
                <a:solidFill>
                  <a:schemeClr val="dk1"/>
                </a:solidFill>
                <a:latin typeface="Source Sans Pro"/>
                <a:ea typeface="Source Sans Pro SemiBold"/>
              </a:rPr>
              <a:t>Protótipo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5598000" y="1987200"/>
            <a:ext cx="521568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389" strike="noStrike" cap="all">
                <a:solidFill>
                  <a:schemeClr val="dk1"/>
                </a:solidFill>
                <a:latin typeface="Source Sans Pro"/>
              </a:rPr>
              <a:t>Interface da página principal do website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2" name="Picture 3" descr="A screenshot of a chat&#10;&#10;Description automatically generated"/>
          <p:cNvPicPr/>
          <p:nvPr/>
        </p:nvPicPr>
        <p:blipFill>
          <a:blip r:embed="rId1"/>
          <a:stretch/>
        </p:blipFill>
        <p:spPr>
          <a:xfrm>
            <a:off x="333360" y="529200"/>
            <a:ext cx="4570920" cy="5803560"/>
          </a:xfrm>
          <a:prstGeom prst="rect">
            <a:avLst/>
          </a:prstGeom>
          <a:ln w="0">
            <a:noFill/>
          </a:ln>
        </p:spPr>
      </p:pic>
      <p:grpSp>
        <p:nvGrpSpPr>
          <p:cNvPr id="463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22480" y="740160"/>
            <a:ext cx="973440" cy="973440"/>
            <a:chOff x="11022480" y="740160"/>
            <a:chExt cx="973440" cy="973440"/>
          </a:xfrm>
        </p:grpSpPr>
        <p:sp>
          <p:nvSpPr>
            <p:cNvPr id="464" name="Freeform: Shape 1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77200" y="794880"/>
              <a:ext cx="205560" cy="205560"/>
            </a:xfrm>
            <a:custGeom>
              <a:avLst/>
              <a:gdLst>
                <a:gd name="textAreaLeft" fmla="*/ 0 w 205560"/>
                <a:gd name="textAreaRight" fmla="*/ 207000 w 205560"/>
                <a:gd name="textAreaTop" fmla="*/ 0 h 205560"/>
                <a:gd name="textAreaBottom" fmla="*/ 207000 h 205560"/>
              </a:gdLst>
              <a:ah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5" name="Freeform: Shape 1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25720" y="74340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6" name="Freeform: Shape 1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22480" y="74016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7" name="Freeform: Shape 1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36880" y="754200"/>
              <a:ext cx="616320" cy="616680"/>
            </a:xfrm>
            <a:custGeom>
              <a:avLst/>
              <a:gdLst>
                <a:gd name="textAreaLeft" fmla="*/ 0 w 616320"/>
                <a:gd name="textAreaRight" fmla="*/ 617760 w 616320"/>
                <a:gd name="textAreaTop" fmla="*/ 0 h 616680"/>
                <a:gd name="textAreaBottom" fmla="*/ 618120 h 616680"/>
              </a:gdLst>
              <a:ah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8" name="Freeform: Shape 1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66040" y="783720"/>
              <a:ext cx="666720" cy="666720"/>
            </a:xfrm>
            <a:custGeom>
              <a:avLst/>
              <a:gdLst>
                <a:gd name="textAreaLeft" fmla="*/ 0 w 666720"/>
                <a:gd name="textAreaRight" fmla="*/ 668160 w 666720"/>
                <a:gd name="textAreaTop" fmla="*/ 0 h 666720"/>
                <a:gd name="textAreaBottom" fmla="*/ 668160 h 666720"/>
              </a:gdLst>
              <a:ah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9" name="Freeform: Shape 1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06720" y="824400"/>
              <a:ext cx="695160" cy="695160"/>
            </a:xfrm>
            <a:custGeom>
              <a:avLst/>
              <a:gdLst>
                <a:gd name="textAreaLeft" fmla="*/ 0 w 695160"/>
                <a:gd name="textAreaRight" fmla="*/ 696600 w 695160"/>
                <a:gd name="textAreaTop" fmla="*/ 0 h 695160"/>
                <a:gd name="textAreaBottom" fmla="*/ 696600 h 695160"/>
              </a:gdLst>
              <a:ah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0" name="Freeform: Shape 1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57120" y="874800"/>
              <a:ext cx="704160" cy="704160"/>
            </a:xfrm>
            <a:custGeom>
              <a:avLst/>
              <a:gdLst>
                <a:gd name="textAreaLeft" fmla="*/ 0 w 704160"/>
                <a:gd name="textAreaRight" fmla="*/ 705600 w 704160"/>
                <a:gd name="textAreaTop" fmla="*/ 0 h 704160"/>
                <a:gd name="textAreaBottom" fmla="*/ 705600 h 704160"/>
              </a:gdLst>
              <a:ah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1" name="Freeform: Shape 1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7600" y="934200"/>
              <a:ext cx="694440" cy="695160"/>
            </a:xfrm>
            <a:custGeom>
              <a:avLst/>
              <a:gdLst>
                <a:gd name="textAreaLeft" fmla="*/ 0 w 694440"/>
                <a:gd name="textAreaRight" fmla="*/ 695880 w 694440"/>
                <a:gd name="textAreaTop" fmla="*/ 0 h 695160"/>
                <a:gd name="textAreaBottom" fmla="*/ 696600 h 695160"/>
              </a:gdLst>
              <a:ah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2" name="Freeform: Shape 1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85280" y="1002960"/>
              <a:ext cx="667080" cy="667080"/>
            </a:xfrm>
            <a:custGeom>
              <a:avLst/>
              <a:gdLst>
                <a:gd name="textAreaLeft" fmla="*/ 0 w 667080"/>
                <a:gd name="textAreaRight" fmla="*/ 668520 w 667080"/>
                <a:gd name="textAreaTop" fmla="*/ 0 h 667080"/>
                <a:gd name="textAreaBottom" fmla="*/ 668520 h 667080"/>
              </a:gdLst>
              <a:ah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3" name="Freeform: Shape 1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365200" y="1082880"/>
              <a:ext cx="616680" cy="616680"/>
            </a:xfrm>
            <a:custGeom>
              <a:avLst/>
              <a:gdLst>
                <a:gd name="textAreaLeft" fmla="*/ 0 w 616680"/>
                <a:gd name="textAreaRight" fmla="*/ 618120 w 616680"/>
                <a:gd name="textAreaTop" fmla="*/ 0 h 616680"/>
                <a:gd name="textAreaBottom" fmla="*/ 618120 h 616680"/>
              </a:gdLst>
              <a:ah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4" name="Freeform: Shape 1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458440" y="117612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5" name="Freeform: Shape 1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72200" y="128952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6" name="Freeform: Shape 1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735640" y="1453320"/>
              <a:ext cx="205200" cy="205200"/>
            </a:xfrm>
            <a:custGeom>
              <a:avLst/>
              <a:gdLst>
                <a:gd name="textAreaLeft" fmla="*/ 0 w 205200"/>
                <a:gd name="textAreaRight" fmla="*/ 206640 w 205200"/>
                <a:gd name="textAreaTop" fmla="*/ 0 h 205200"/>
                <a:gd name="textAreaBottom" fmla="*/ 206640 h 205200"/>
              </a:gdLst>
              <a:ah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Source Sans Pro"/>
              </a:endParaRPr>
            </a:p>
          </p:txBody>
        </p:sp>
      </p:grpSp>
      <p:pic>
        <p:nvPicPr>
          <p:cNvPr id="477" name="Picture 5" descr="A screenshot of a black screen&#10;&#10;Description automatically generated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/>
                    </a14:imgEffect>
                  </a14:imgLayer>
                </a14:imgProps>
              </a:ext>
            </a:extLst>
          </a:blip>
          <a:stretch/>
        </p:blipFill>
        <p:spPr>
          <a:xfrm>
            <a:off x="5290920" y="3770280"/>
            <a:ext cx="6514920" cy="256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 pitchFamily="0" charset="1"/>
        <a:ea typeface=""/>
        <a:cs typeface=""/>
      </a:majorFont>
      <a:minorFont>
        <a:latin typeface="Source Sans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Application>LibreOffice/7.6.6.3$Linux_X86_64 LibreOffice_project/60$Build-3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2024-04-24T11:36:46Z</dcterms:modified>
  <cp:revision>371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