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81937-DAB3-AEDC-05F0-1E5EB90EA0A5}" v="45" dt="2024-12-15T21:59:15.545"/>
    <p1510:client id="{81A5FBF9-7F48-9354-EBAA-463C2ABD0402}" v="47" dt="2024-12-15T21:50:0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0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2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Aplicação</a:t>
            </a:r>
            <a:r>
              <a:rPr lang="en-US"/>
              <a:t> de </a:t>
            </a:r>
            <a:r>
              <a:rPr lang="en-US" err="1"/>
              <a:t>processamento</a:t>
            </a:r>
            <a:r>
              <a:rPr lang="en-US"/>
              <a:t> do valor da </a:t>
            </a:r>
            <a:r>
              <a:rPr lang="en-US" err="1"/>
              <a:t>qualidade</a:t>
            </a:r>
            <a:r>
              <a:rPr lang="en-US"/>
              <a:t> do </a:t>
            </a:r>
            <a:r>
              <a:rPr lang="en-US" err="1"/>
              <a:t>ar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Luis Sousa 108583</a:t>
            </a:r>
          </a:p>
          <a:p>
            <a:r>
              <a:rPr lang="en-US"/>
              <a:t>Simão Almeida 113085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DF0-7B0E-902E-7A9A-6B922E77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718E-8AC8-0DA5-6F5B-4365C514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objetivo</a:t>
            </a:r>
            <a:r>
              <a:rPr lang="en-US">
                <a:ea typeface="+mn-lt"/>
                <a:cs typeface="+mn-lt"/>
              </a:rPr>
              <a:t> principal </a:t>
            </a:r>
            <a:r>
              <a:rPr lang="en-US" err="1">
                <a:ea typeface="+mn-lt"/>
                <a:cs typeface="+mn-lt"/>
              </a:rPr>
              <a:t>deste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projeto</a:t>
            </a:r>
            <a:r>
              <a:rPr lang="en-US">
                <a:ea typeface="+mn-lt"/>
                <a:cs typeface="+mn-lt"/>
              </a:rPr>
              <a:t> é </a:t>
            </a:r>
            <a:r>
              <a:rPr lang="en-US" err="1">
                <a:ea typeface="+mn-lt"/>
                <a:cs typeface="+mn-lt"/>
              </a:rPr>
              <a:t>desenvolver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testar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capaz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analisar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níveis</a:t>
            </a:r>
            <a:r>
              <a:rPr lang="en-US">
                <a:ea typeface="+mn-lt"/>
                <a:cs typeface="+mn-lt"/>
              </a:rPr>
              <a:t> de CO₂ no ar. Para </a:t>
            </a:r>
            <a:r>
              <a:rPr lang="en-US" err="1">
                <a:ea typeface="+mn-lt"/>
                <a:cs typeface="+mn-lt"/>
              </a:rPr>
              <a:t>alcançar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propósito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diferentes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técnicas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algoritmos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implementados</a:t>
            </a:r>
            <a:r>
              <a:rPr lang="en-US">
                <a:ea typeface="+mn-lt"/>
                <a:cs typeface="+mn-lt"/>
              </a:rPr>
              <a:t>, com </a:t>
            </a:r>
            <a:r>
              <a:rPr lang="en-US" err="1">
                <a:ea typeface="+mn-lt"/>
                <a:cs typeface="+mn-lt"/>
              </a:rPr>
              <a:t>funções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descritas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D8C8-DC8D-275C-47C3-DACA6DA7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E13A-8339-A54C-2302-520A3145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68351"/>
            <a:ext cx="10363200" cy="30521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>
                <a:ea typeface="+mn-lt"/>
                <a:cs typeface="+mn-lt"/>
              </a:rPr>
              <a:t>Um Bloom Filter é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estrutura</a:t>
            </a:r>
            <a:r>
              <a:rPr lang="en-US" sz="2400">
                <a:ea typeface="+mn-lt"/>
                <a:cs typeface="+mn-lt"/>
              </a:rPr>
              <a:t> de dados </a:t>
            </a:r>
            <a:r>
              <a:rPr lang="en-US" sz="2400" err="1">
                <a:ea typeface="+mn-lt"/>
                <a:cs typeface="+mn-lt"/>
              </a:rPr>
              <a:t>probabilística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projetada</a:t>
            </a:r>
            <a:r>
              <a:rPr lang="en-US" sz="240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testar</a:t>
            </a:r>
            <a:r>
              <a:rPr lang="en-US" sz="2400">
                <a:ea typeface="+mn-lt"/>
                <a:cs typeface="+mn-lt"/>
              </a:rPr>
              <a:t> se um </a:t>
            </a:r>
            <a:r>
              <a:rPr lang="en-US" sz="2400" err="1">
                <a:ea typeface="+mn-lt"/>
                <a:cs typeface="+mn-lt"/>
              </a:rPr>
              <a:t>elemento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pertence</a:t>
            </a:r>
            <a:r>
              <a:rPr lang="en-US" sz="2400">
                <a:ea typeface="+mn-lt"/>
                <a:cs typeface="+mn-lt"/>
              </a:rPr>
              <a:t> a um conjunto, com </a:t>
            </a:r>
            <a:r>
              <a:rPr lang="en-US" sz="2400" err="1">
                <a:ea typeface="+mn-lt"/>
                <a:cs typeface="+mn-lt"/>
              </a:rPr>
              <a:t>espaço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armazenamento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eficiente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alta</a:t>
            </a:r>
            <a:r>
              <a:rPr lang="en-US" sz="2400">
                <a:ea typeface="+mn-lt"/>
                <a:cs typeface="+mn-lt"/>
              </a:rPr>
              <a:t> performance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verificações</a:t>
            </a:r>
            <a:r>
              <a:rPr lang="en-US" sz="2400">
                <a:ea typeface="+mn-lt"/>
                <a:cs typeface="+mn-lt"/>
              </a:rPr>
              <a:t>. Ele é </a:t>
            </a:r>
            <a:r>
              <a:rPr lang="en-US" sz="2400" err="1">
                <a:ea typeface="+mn-lt"/>
                <a:cs typeface="+mn-lt"/>
              </a:rPr>
              <a:t>amplamente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utilizado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aplicações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onde</a:t>
            </a:r>
            <a:r>
              <a:rPr lang="en-US" sz="2400">
                <a:ea typeface="+mn-lt"/>
                <a:cs typeface="+mn-lt"/>
              </a:rPr>
              <a:t> é </a:t>
            </a:r>
            <a:r>
              <a:rPr lang="en-US" sz="2400" err="1">
                <a:ea typeface="+mn-lt"/>
                <a:cs typeface="+mn-lt"/>
              </a:rPr>
              <a:t>importante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identificar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rapidamente</a:t>
            </a:r>
            <a:r>
              <a:rPr lang="en-US" sz="2400">
                <a:ea typeface="+mn-lt"/>
                <a:cs typeface="+mn-lt"/>
              </a:rPr>
              <a:t> se um </a:t>
            </a:r>
            <a:r>
              <a:rPr lang="en-US" sz="2400" err="1">
                <a:ea typeface="+mn-lt"/>
                <a:cs typeface="+mn-lt"/>
              </a:rPr>
              <a:t>elemento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já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foi</a:t>
            </a:r>
            <a:r>
              <a:rPr lang="en-US" sz="2400">
                <a:ea typeface="+mn-lt"/>
                <a:cs typeface="+mn-lt"/>
              </a:rPr>
              <a:t> visto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pertence</a:t>
            </a:r>
            <a:r>
              <a:rPr lang="en-US" sz="2400">
                <a:ea typeface="+mn-lt"/>
                <a:cs typeface="+mn-lt"/>
              </a:rPr>
              <a:t> a um conjunto, com a </a:t>
            </a:r>
            <a:r>
              <a:rPr lang="en-US" sz="2400" err="1">
                <a:ea typeface="+mn-lt"/>
                <a:cs typeface="+mn-lt"/>
              </a:rPr>
              <a:t>concessão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pequena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margem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erro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endParaRPr lang="en-US" sz="2400"/>
          </a:p>
          <a:p>
            <a:r>
              <a:rPr lang="en-US" sz="2400"/>
              <a:t>Neste </a:t>
            </a:r>
            <a:r>
              <a:rPr lang="en-US" sz="2400" err="1"/>
              <a:t>projeto</a:t>
            </a:r>
            <a:r>
              <a:rPr lang="en-US" sz="2400"/>
              <a:t> </a:t>
            </a:r>
            <a:r>
              <a:rPr lang="en-US" sz="2400" err="1"/>
              <a:t>será</a:t>
            </a:r>
            <a:r>
              <a:rPr lang="en-US" sz="2400"/>
              <a:t> </a:t>
            </a:r>
            <a:r>
              <a:rPr lang="en-US" sz="2400" err="1"/>
              <a:t>utilizado</a:t>
            </a:r>
            <a:r>
              <a:rPr lang="en-US" sz="2400"/>
              <a:t> para </a:t>
            </a:r>
            <a:r>
              <a:rPr lang="en-US" sz="2400" err="1"/>
              <a:t>identificar</a:t>
            </a:r>
            <a:r>
              <a:rPr lang="en-US" sz="2400"/>
              <a:t> e </a:t>
            </a:r>
            <a:r>
              <a:rPr lang="en-US" sz="2400" err="1"/>
              <a:t>filtrar</a:t>
            </a:r>
            <a:r>
              <a:rPr lang="en-US" sz="2400"/>
              <a:t> </a:t>
            </a:r>
            <a:r>
              <a:rPr lang="en-US" sz="2400" err="1"/>
              <a:t>valores</a:t>
            </a:r>
            <a:r>
              <a:rPr lang="en-US" sz="2400"/>
              <a:t> </a:t>
            </a:r>
            <a:r>
              <a:rPr lang="en-US" sz="2400" err="1"/>
              <a:t>duplicados</a:t>
            </a:r>
            <a:r>
              <a:rPr lang="en-US" sz="2400"/>
              <a:t>, </a:t>
            </a:r>
            <a:r>
              <a:rPr lang="en-US" sz="2400" err="1"/>
              <a:t>garantindo</a:t>
            </a:r>
            <a:r>
              <a:rPr lang="en-US" sz="2400"/>
              <a:t> a </a:t>
            </a:r>
            <a:r>
              <a:rPr lang="en-US" sz="2400" err="1"/>
              <a:t>eficiência</a:t>
            </a:r>
            <a:r>
              <a:rPr lang="en-US" sz="2400"/>
              <a:t> no </a:t>
            </a:r>
            <a:r>
              <a:rPr lang="en-US" sz="2400" err="1"/>
              <a:t>armazenamento</a:t>
            </a:r>
            <a:r>
              <a:rPr lang="en-US" sz="2400"/>
              <a:t> e </a:t>
            </a:r>
            <a:r>
              <a:rPr lang="en-US" sz="2400" err="1"/>
              <a:t>processamento</a:t>
            </a:r>
            <a:r>
              <a:rPr lang="en-US" sz="2400"/>
              <a:t> dos dados.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6818-C8F0-9DE7-BFF3-655B38AE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MinHash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2843-446F-F783-7C0C-4C25938F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68351"/>
            <a:ext cx="10363200" cy="31990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>
                <a:ea typeface="+mn-lt"/>
                <a:cs typeface="+mn-lt"/>
              </a:rPr>
              <a:t>O </a:t>
            </a:r>
            <a:r>
              <a:rPr lang="en-US" sz="2600" err="1">
                <a:ea typeface="+mn-lt"/>
                <a:cs typeface="+mn-lt"/>
              </a:rPr>
              <a:t>MinHash</a:t>
            </a:r>
            <a:r>
              <a:rPr lang="en-US" sz="2600">
                <a:ea typeface="+mn-lt"/>
                <a:cs typeface="+mn-lt"/>
              </a:rPr>
              <a:t> é um </a:t>
            </a:r>
            <a:r>
              <a:rPr lang="en-US" sz="2600" err="1">
                <a:ea typeface="+mn-lt"/>
                <a:cs typeface="+mn-lt"/>
              </a:rPr>
              <a:t>algoritmo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projetado</a:t>
            </a:r>
            <a:r>
              <a:rPr lang="en-US" sz="2600">
                <a:ea typeface="+mn-lt"/>
                <a:cs typeface="+mn-lt"/>
              </a:rPr>
              <a:t> para </a:t>
            </a:r>
            <a:r>
              <a:rPr lang="en-US" sz="2600" err="1">
                <a:ea typeface="+mn-lt"/>
                <a:cs typeface="+mn-lt"/>
              </a:rPr>
              <a:t>estimar</a:t>
            </a:r>
            <a:r>
              <a:rPr lang="en-US" sz="2600">
                <a:ea typeface="+mn-lt"/>
                <a:cs typeface="+mn-lt"/>
              </a:rPr>
              <a:t> a </a:t>
            </a:r>
            <a:r>
              <a:rPr lang="en-US" sz="2600" err="1">
                <a:ea typeface="+mn-lt"/>
                <a:cs typeface="+mn-lt"/>
              </a:rPr>
              <a:t>semelhança</a:t>
            </a:r>
            <a:r>
              <a:rPr lang="en-US" sz="2600">
                <a:ea typeface="+mn-lt"/>
                <a:cs typeface="+mn-lt"/>
              </a:rPr>
              <a:t> entre </a:t>
            </a:r>
            <a:r>
              <a:rPr lang="en-US" sz="2600" err="1">
                <a:ea typeface="+mn-lt"/>
                <a:cs typeface="+mn-lt"/>
              </a:rPr>
              <a:t>dois</a:t>
            </a:r>
            <a:r>
              <a:rPr lang="en-US" sz="2600">
                <a:ea typeface="+mn-lt"/>
                <a:cs typeface="+mn-lt"/>
              </a:rPr>
              <a:t> conjuntos de </a:t>
            </a:r>
            <a:r>
              <a:rPr lang="en-US" sz="2600" err="1">
                <a:ea typeface="+mn-lt"/>
                <a:cs typeface="+mn-lt"/>
              </a:rPr>
              <a:t>maneira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eficiente</a:t>
            </a:r>
            <a:r>
              <a:rPr lang="en-US" sz="2600">
                <a:ea typeface="+mn-lt"/>
                <a:cs typeface="+mn-lt"/>
              </a:rPr>
              <a:t>. Ele é </a:t>
            </a:r>
            <a:r>
              <a:rPr lang="en-US" sz="2600" err="1">
                <a:ea typeface="+mn-lt"/>
                <a:cs typeface="+mn-lt"/>
              </a:rPr>
              <a:t>amplamente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utilizado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em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áreas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como</a:t>
            </a:r>
            <a:r>
              <a:rPr lang="en-US" sz="260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recuperação</a:t>
            </a:r>
            <a:r>
              <a:rPr lang="en-US" sz="2600">
                <a:ea typeface="+mn-lt"/>
                <a:cs typeface="+mn-lt"/>
              </a:rPr>
              <a:t> de </a:t>
            </a:r>
            <a:r>
              <a:rPr lang="en-US" sz="2600" err="1">
                <a:ea typeface="+mn-lt"/>
                <a:cs typeface="+mn-lt"/>
              </a:rPr>
              <a:t>informações</a:t>
            </a:r>
            <a:r>
              <a:rPr lang="en-US" sz="260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detecção</a:t>
            </a:r>
            <a:r>
              <a:rPr lang="en-US" sz="2600">
                <a:ea typeface="+mn-lt"/>
                <a:cs typeface="+mn-lt"/>
              </a:rPr>
              <a:t> de </a:t>
            </a:r>
            <a:r>
              <a:rPr lang="en-US" sz="2600" err="1">
                <a:ea typeface="+mn-lt"/>
                <a:cs typeface="+mn-lt"/>
              </a:rPr>
              <a:t>plágio</a:t>
            </a:r>
            <a:r>
              <a:rPr lang="en-US" sz="2600">
                <a:ea typeface="+mn-lt"/>
                <a:cs typeface="+mn-lt"/>
              </a:rPr>
              <a:t>, </a:t>
            </a:r>
            <a:r>
              <a:rPr lang="en-US" sz="2600" err="1">
                <a:ea typeface="+mn-lt"/>
                <a:cs typeface="+mn-lt"/>
              </a:rPr>
              <a:t>análise</a:t>
            </a:r>
            <a:r>
              <a:rPr lang="en-US" sz="2600">
                <a:ea typeface="+mn-lt"/>
                <a:cs typeface="+mn-lt"/>
              </a:rPr>
              <a:t> de </a:t>
            </a:r>
            <a:r>
              <a:rPr lang="en-US" sz="2600" err="1">
                <a:ea typeface="+mn-lt"/>
                <a:cs typeface="+mn-lt"/>
              </a:rPr>
              <a:t>texto</a:t>
            </a:r>
          </a:p>
          <a:p>
            <a:endParaRPr lang="en-US" sz="2600"/>
          </a:p>
          <a:p>
            <a:r>
              <a:rPr lang="en-US" sz="2600"/>
              <a:t>Neste </a:t>
            </a:r>
            <a:r>
              <a:rPr lang="en-US" sz="2600" err="1"/>
              <a:t>projeto</a:t>
            </a:r>
            <a:r>
              <a:rPr lang="en-US" sz="2600"/>
              <a:t> é </a:t>
            </a:r>
            <a:r>
              <a:rPr lang="en-US" sz="2600" err="1"/>
              <a:t>aplicado</a:t>
            </a:r>
            <a:r>
              <a:rPr lang="en-US" sz="2600"/>
              <a:t> para </a:t>
            </a:r>
            <a:r>
              <a:rPr lang="en-US" sz="2600" err="1"/>
              <a:t>calcular</a:t>
            </a:r>
            <a:r>
              <a:rPr lang="en-US" sz="2600"/>
              <a:t> a </a:t>
            </a:r>
            <a:r>
              <a:rPr lang="en-US" sz="2600" err="1"/>
              <a:t>semelhança</a:t>
            </a:r>
            <a:r>
              <a:rPr lang="en-US" sz="2600"/>
              <a:t> entre conjuntos de dados </a:t>
            </a:r>
            <a:r>
              <a:rPr lang="en-US" sz="2600" err="1"/>
              <a:t>relacionados</a:t>
            </a:r>
            <a:r>
              <a:rPr lang="en-US" sz="2600"/>
              <a:t> </a:t>
            </a:r>
            <a:r>
              <a:rPr lang="en-US" sz="2600" err="1"/>
              <a:t>às</a:t>
            </a:r>
            <a:r>
              <a:rPr lang="en-US" sz="2600"/>
              <a:t> </a:t>
            </a:r>
            <a:r>
              <a:rPr lang="en-US" sz="2600" err="1"/>
              <a:t>concentrações</a:t>
            </a:r>
            <a:r>
              <a:rPr lang="en-US" sz="2600"/>
              <a:t> de CO₂, </a:t>
            </a:r>
            <a:r>
              <a:rPr lang="en-US" sz="2600" err="1"/>
              <a:t>permitindo</a:t>
            </a:r>
            <a:r>
              <a:rPr lang="en-US" sz="2600"/>
              <a:t> </a:t>
            </a:r>
            <a:r>
              <a:rPr lang="en-US" sz="2600" err="1"/>
              <a:t>análises</a:t>
            </a:r>
            <a:r>
              <a:rPr lang="en-US" sz="2600"/>
              <a:t> </a:t>
            </a:r>
            <a:r>
              <a:rPr lang="en-US" sz="2600" err="1"/>
              <a:t>comparativas</a:t>
            </a:r>
            <a:r>
              <a:rPr lang="en-US" sz="2600"/>
              <a:t> </a:t>
            </a:r>
            <a:r>
              <a:rPr lang="en-US" sz="2600" err="1"/>
              <a:t>mais</a:t>
            </a:r>
            <a:r>
              <a:rPr lang="en-US" sz="2600"/>
              <a:t> </a:t>
            </a:r>
            <a:r>
              <a:rPr lang="en-US" sz="2600" err="1"/>
              <a:t>rápidas</a:t>
            </a:r>
            <a:r>
              <a:rPr lang="en-US" sz="2600"/>
              <a:t> e </a:t>
            </a:r>
            <a:r>
              <a:rPr lang="en-US" sz="2600" err="1"/>
              <a:t>precisas</a:t>
            </a:r>
            <a:r>
              <a:rPr lang="en-US" sz="260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8A8D-4ADE-6E8F-C99A-DC38375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randview Display"/>
              </a:rPr>
              <a:t>Naïve Bayes</a:t>
            </a:r>
            <a:endParaRPr lang="en-US" b="1">
              <a:latin typeface="Grandview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92F-6B3F-3BA4-7B8F-7B1F21B6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 Naïve Bayes é um </a:t>
            </a:r>
            <a:r>
              <a:rPr lang="en-US" err="1">
                <a:ea typeface="+mn-lt"/>
                <a:cs typeface="+mn-lt"/>
              </a:rPr>
              <a:t>algoritmo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aprendizado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máquina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baseado</a:t>
            </a:r>
            <a:r>
              <a:rPr lang="en-US">
                <a:ea typeface="+mn-lt"/>
                <a:cs typeface="+mn-lt"/>
              </a:rPr>
              <a:t> no </a:t>
            </a:r>
            <a:r>
              <a:rPr lang="en-US" err="1">
                <a:ea typeface="+mn-lt"/>
                <a:cs typeface="+mn-lt"/>
              </a:rPr>
              <a:t>Teorema</a:t>
            </a:r>
            <a:r>
              <a:rPr lang="en-US">
                <a:ea typeface="+mn-lt"/>
                <a:cs typeface="+mn-lt"/>
              </a:rPr>
              <a:t> de Bayes, </a:t>
            </a:r>
            <a:r>
              <a:rPr lang="en-US" err="1">
                <a:ea typeface="+mn-lt"/>
                <a:cs typeface="+mn-lt"/>
              </a:rPr>
              <a:t>usado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principalmente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problemas</a:t>
            </a:r>
            <a:r>
              <a:rPr lang="en-US">
                <a:ea typeface="+mn-lt"/>
                <a:cs typeface="+mn-lt"/>
              </a:rPr>
              <a:t> de classificação.</a:t>
            </a:r>
            <a:endParaRPr lang="en-US" err="1"/>
          </a:p>
          <a:p>
            <a:endParaRPr lang="en-US"/>
          </a:p>
          <a:p>
            <a:r>
              <a:rPr lang="en-US"/>
              <a:t>Neste projeto vamos usar Naïve Bayes para classificar a qualidade do ar com base nas concentrações medidas.</a:t>
            </a:r>
          </a:p>
        </p:txBody>
      </p:sp>
    </p:spTree>
    <p:extLst>
      <p:ext uri="{BB962C8B-B14F-4D97-AF65-F5344CB8AC3E}">
        <p14:creationId xmlns:p14="http://schemas.microsoft.com/office/powerpoint/2010/main" val="358329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8A8D-4ADE-6E8F-C99A-DC38375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Grandview Display"/>
              </a:rPr>
              <a:t>Resultados</a:t>
            </a:r>
            <a:endParaRPr lang="en-US" err="1"/>
          </a:p>
        </p:txBody>
      </p:sp>
      <p:pic>
        <p:nvPicPr>
          <p:cNvPr id="7" name="Picture 6" descr="A graph showing a number of levels&#10;&#10;Description automatically generated">
            <a:extLst>
              <a:ext uri="{FF2B5EF4-FFF2-40B4-BE49-F238E27FC236}">
                <a16:creationId xmlns:a16="http://schemas.microsoft.com/office/drawing/2014/main" id="{ACAC9829-8016-CDF0-134C-68F8D987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76" y="2057874"/>
            <a:ext cx="8434085" cy="4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8A8D-4ADE-6E8F-C99A-DC38375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Grandview Display"/>
              </a:rPr>
              <a:t>Resultados</a:t>
            </a:r>
            <a:endParaRPr lang="en-US" err="1"/>
          </a:p>
        </p:txBody>
      </p:sp>
      <p:pic>
        <p:nvPicPr>
          <p:cNvPr id="3" name="Content Placeholder 2" descr="A graph of a graph&#10;&#10;Description automatically generated">
            <a:extLst>
              <a:ext uri="{FF2B5EF4-FFF2-40B4-BE49-F238E27FC236}">
                <a16:creationId xmlns:a16="http://schemas.microsoft.com/office/drawing/2014/main" id="{B201DBC3-AA11-EB11-7816-50E880936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21" y="2141638"/>
            <a:ext cx="8441315" cy="4259479"/>
          </a:xfrm>
        </p:spPr>
      </p:pic>
    </p:spTree>
    <p:extLst>
      <p:ext uri="{BB962C8B-B14F-4D97-AF65-F5344CB8AC3E}">
        <p14:creationId xmlns:p14="http://schemas.microsoft.com/office/powerpoint/2010/main" val="357902079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Aplicação de processamento do valor da qualidade do ar</vt:lpstr>
      <vt:lpstr>Objetivo</vt:lpstr>
      <vt:lpstr>Bloom filter</vt:lpstr>
      <vt:lpstr>MinHash</vt:lpstr>
      <vt:lpstr>Naïve Bayes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2024-12-03T14:35:39Z</dcterms:created>
  <dcterms:modified xsi:type="dcterms:W3CDTF">2024-12-15T22:24:38Z</dcterms:modified>
</cp:coreProperties>
</file>