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977F5-5DF4-314D-7C4D-DB8C3896E2D9}" v="40" dt="2023-12-22T10:18:04.358"/>
    <p1510:client id="{4B68343A-35AD-ADDE-D628-185250626561}" v="9" dt="2023-12-22T10:32:27.062"/>
    <p1510:client id="{8AD252EA-DEBB-96E1-412A-AC051D5E60C3}" v="69" dt="2023-12-22T09:36:01.655"/>
    <p1510:client id="{D849D15B-DC01-9615-2278-0BD0DA433D71}" v="10" dt="2023-12-22T10:31:13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C802AB4-1166-4C82-870B-ED71D8232BB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91200" y="726120"/>
            <a:ext cx="10324800" cy="144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PT" sz="1800" b="0" strike="noStrike" spc="-1">
              <a:solidFill>
                <a:schemeClr val="dk1"/>
              </a:solidFill>
              <a:latin typeface="Grandview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91200" y="2340000"/>
            <a:ext cx="10324800" cy="16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pt-PT" sz="2000" b="0" strike="noStrike" spc="-1">
              <a:solidFill>
                <a:schemeClr val="dk2"/>
              </a:solidFill>
              <a:latin typeface="Grandview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91200" y="4201920"/>
            <a:ext cx="10324800" cy="16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pt-PT" sz="2000" b="0" strike="noStrike" spc="-1">
              <a:solidFill>
                <a:schemeClr val="dk2"/>
              </a:solidFill>
              <a:latin typeface="Grandview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43896E8-3923-42A7-A69E-D62CA0C4470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91200" y="726120"/>
            <a:ext cx="10324800" cy="144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PT" sz="1800" b="0" strike="noStrike" spc="-1">
              <a:solidFill>
                <a:schemeClr val="dk1"/>
              </a:solidFill>
              <a:latin typeface="Grandview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91200" y="2340000"/>
            <a:ext cx="5038200" cy="16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pt-PT" sz="2000" b="0" strike="noStrike" spc="-1">
              <a:solidFill>
                <a:schemeClr val="dk2"/>
              </a:solidFill>
              <a:latin typeface="Grandview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981760" y="2340000"/>
            <a:ext cx="5038200" cy="16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pt-PT" sz="2000" b="0" strike="noStrike" spc="-1">
              <a:solidFill>
                <a:schemeClr val="dk2"/>
              </a:solidFill>
              <a:latin typeface="Grandview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91200" y="4201920"/>
            <a:ext cx="5038200" cy="16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pt-PT" sz="2000" b="0" strike="noStrike" spc="-1">
              <a:solidFill>
                <a:schemeClr val="dk2"/>
              </a:solidFill>
              <a:latin typeface="Grandview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5981760" y="4201920"/>
            <a:ext cx="5038200" cy="16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pt-PT" sz="2000" b="0" strike="noStrike" spc="-1">
              <a:solidFill>
                <a:schemeClr val="dk2"/>
              </a:solidFill>
              <a:latin typeface="Grandview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6BC2ED3-2FD4-45AC-BC5D-74C0A818A21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91200" y="726120"/>
            <a:ext cx="10324800" cy="144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PT" sz="1800" b="0" strike="noStrike" spc="-1">
              <a:solidFill>
                <a:schemeClr val="dk1"/>
              </a:solidFill>
              <a:latin typeface="Grandview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91200" y="2340000"/>
            <a:ext cx="3324240" cy="16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pt-PT" sz="2000" b="0" strike="noStrike" spc="-1">
              <a:solidFill>
                <a:schemeClr val="dk2"/>
              </a:solidFill>
              <a:latin typeface="Grandview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182120" y="2340000"/>
            <a:ext cx="3324240" cy="16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pt-PT" sz="2000" b="0" strike="noStrike" spc="-1">
              <a:solidFill>
                <a:schemeClr val="dk2"/>
              </a:solidFill>
              <a:latin typeface="Grandview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7673040" y="2340000"/>
            <a:ext cx="3324240" cy="16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pt-PT" sz="2000" b="0" strike="noStrike" spc="-1">
              <a:solidFill>
                <a:schemeClr val="dk2"/>
              </a:solidFill>
              <a:latin typeface="Grandview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/>
          </p:nvPr>
        </p:nvSpPr>
        <p:spPr>
          <a:xfrm>
            <a:off x="691200" y="4201920"/>
            <a:ext cx="3324240" cy="16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pt-PT" sz="2000" b="0" strike="noStrike" spc="-1">
              <a:solidFill>
                <a:schemeClr val="dk2"/>
              </a:solidFill>
              <a:latin typeface="Grandview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/>
          </p:nvPr>
        </p:nvSpPr>
        <p:spPr>
          <a:xfrm>
            <a:off x="4182120" y="4201920"/>
            <a:ext cx="3324240" cy="16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pt-PT" sz="2000" b="0" strike="noStrike" spc="-1">
              <a:solidFill>
                <a:schemeClr val="dk2"/>
              </a:solidFill>
              <a:latin typeface="Grandview"/>
            </a:endParaRPr>
          </a:p>
        </p:txBody>
      </p:sp>
      <p:sp>
        <p:nvSpPr>
          <p:cNvPr id="106" name="PlaceHolder 7"/>
          <p:cNvSpPr>
            <a:spLocks noGrp="1"/>
          </p:cNvSpPr>
          <p:nvPr>
            <p:ph/>
          </p:nvPr>
        </p:nvSpPr>
        <p:spPr>
          <a:xfrm>
            <a:off x="7673040" y="4201920"/>
            <a:ext cx="3324240" cy="16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pt-PT" sz="2000" b="0" strike="noStrike" spc="-1">
              <a:solidFill>
                <a:schemeClr val="dk2"/>
              </a:solidFill>
              <a:latin typeface="Grandview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2909191-FF9D-4FB9-A2EF-DF32B8A8F1E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91200" y="726120"/>
            <a:ext cx="10324800" cy="144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PT" sz="1800" b="0" strike="noStrike" spc="-1">
              <a:solidFill>
                <a:schemeClr val="dk1"/>
              </a:solidFill>
              <a:latin typeface="Grandview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691200" y="2340000"/>
            <a:ext cx="10324800" cy="356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AA03C71-35CA-4166-9C06-E3F6232E359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91200" y="726120"/>
            <a:ext cx="10324800" cy="144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PT" sz="1800" b="0" strike="noStrike" spc="-1">
              <a:solidFill>
                <a:schemeClr val="dk1"/>
              </a:solidFill>
              <a:latin typeface="Grandview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91200" y="2340000"/>
            <a:ext cx="10324800" cy="356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pt-PT" sz="2000" b="0" strike="noStrike" spc="-1">
              <a:solidFill>
                <a:schemeClr val="dk2"/>
              </a:solidFill>
              <a:latin typeface="Grandview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EF2554-4463-44C1-BB7A-ED7BF364334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91200" y="726120"/>
            <a:ext cx="10324800" cy="144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PT" sz="1800" b="0" strike="noStrike" spc="-1">
              <a:solidFill>
                <a:schemeClr val="dk1"/>
              </a:solidFill>
              <a:latin typeface="Grandview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91200" y="2340000"/>
            <a:ext cx="5038200" cy="356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pt-PT" sz="2000" b="0" strike="noStrike" spc="-1">
              <a:solidFill>
                <a:schemeClr val="dk2"/>
              </a:solidFill>
              <a:latin typeface="Grandview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981760" y="2340000"/>
            <a:ext cx="5038200" cy="356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pt-PT" sz="2000" b="0" strike="noStrike" spc="-1">
              <a:solidFill>
                <a:schemeClr val="dk2"/>
              </a:solidFill>
              <a:latin typeface="Grandview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EA7DCB9-6CAA-47B4-8BD7-C4FBCD382C7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91200" y="726120"/>
            <a:ext cx="10324800" cy="144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PT" sz="1800" b="0" strike="noStrike" spc="-1">
              <a:solidFill>
                <a:schemeClr val="dk1"/>
              </a:solidFill>
              <a:latin typeface="Grandview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EAE7347-19C8-4DE1-8CAF-35A4F5E8630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691200" y="726120"/>
            <a:ext cx="10324800" cy="668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35F1C2B-24E0-40E6-8327-2DA907FA378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91200" y="726120"/>
            <a:ext cx="10324800" cy="144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PT" sz="1800" b="0" strike="noStrike" spc="-1">
              <a:solidFill>
                <a:schemeClr val="dk1"/>
              </a:solidFill>
              <a:latin typeface="Grandview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91200" y="2340000"/>
            <a:ext cx="5038200" cy="16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pt-PT" sz="2000" b="0" strike="noStrike" spc="-1">
              <a:solidFill>
                <a:schemeClr val="dk2"/>
              </a:solidFill>
              <a:latin typeface="Grandview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981760" y="2340000"/>
            <a:ext cx="5038200" cy="356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pt-PT" sz="2000" b="0" strike="noStrike" spc="-1">
              <a:solidFill>
                <a:schemeClr val="dk2"/>
              </a:solidFill>
              <a:latin typeface="Grandview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91200" y="4201920"/>
            <a:ext cx="5038200" cy="16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pt-PT" sz="2000" b="0" strike="noStrike" spc="-1">
              <a:solidFill>
                <a:schemeClr val="dk2"/>
              </a:solidFill>
              <a:latin typeface="Grandview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14CAE4E-9882-4695-8B69-CBE3A49A8CC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91200" y="726120"/>
            <a:ext cx="10324800" cy="144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PT" sz="1800" b="0" strike="noStrike" spc="-1">
              <a:solidFill>
                <a:schemeClr val="dk1"/>
              </a:solidFill>
              <a:latin typeface="Grandview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91200" y="2340000"/>
            <a:ext cx="5038200" cy="356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pt-PT" sz="2000" b="0" strike="noStrike" spc="-1">
              <a:solidFill>
                <a:schemeClr val="dk2"/>
              </a:solidFill>
              <a:latin typeface="Grandview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5981760" y="2340000"/>
            <a:ext cx="5038200" cy="16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pt-PT" sz="2000" b="0" strike="noStrike" spc="-1">
              <a:solidFill>
                <a:schemeClr val="dk2"/>
              </a:solidFill>
              <a:latin typeface="Grandview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5981760" y="4201920"/>
            <a:ext cx="5038200" cy="16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pt-PT" sz="2000" b="0" strike="noStrike" spc="-1">
              <a:solidFill>
                <a:schemeClr val="dk2"/>
              </a:solidFill>
              <a:latin typeface="Grandview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5A36D8-C74A-4407-9D3F-40C09E26A98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91200" y="726120"/>
            <a:ext cx="10324800" cy="144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PT" sz="1800" b="0" strike="noStrike" spc="-1">
              <a:solidFill>
                <a:schemeClr val="dk1"/>
              </a:solidFill>
              <a:latin typeface="Grandview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91200" y="2340000"/>
            <a:ext cx="5038200" cy="16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pt-PT" sz="2000" b="0" strike="noStrike" spc="-1">
              <a:solidFill>
                <a:schemeClr val="dk2"/>
              </a:solidFill>
              <a:latin typeface="Grandview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981760" y="2340000"/>
            <a:ext cx="5038200" cy="16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pt-PT" sz="2000" b="0" strike="noStrike" spc="-1">
              <a:solidFill>
                <a:schemeClr val="dk2"/>
              </a:solidFill>
              <a:latin typeface="Grandview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91200" y="4201920"/>
            <a:ext cx="10324800" cy="169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pt-PT" sz="2000" b="0" strike="noStrike" spc="-1">
              <a:solidFill>
                <a:schemeClr val="dk2"/>
              </a:solidFill>
              <a:latin typeface="Grandview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31181E3-2943-4F53-B1BC-7083F20FBCF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120" y="0"/>
            <a:ext cx="12214440" cy="6857640"/>
            <a:chOff x="-6120" y="0"/>
            <a:chExt cx="12214440" cy="6857640"/>
          </a:xfrm>
        </p:grpSpPr>
        <p:cxnSp>
          <p:nvCxnSpPr>
            <p:cNvPr id="72" name="Straight Connector 39"/>
            <p:cNvCxnSpPr/>
            <p:nvPr/>
          </p:nvCxnSpPr>
          <p:spPr>
            <a:xfrm>
              <a:off x="-6120" y="668628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" name="Straight Connector 40"/>
            <p:cNvCxnSpPr/>
            <p:nvPr/>
          </p:nvCxnSpPr>
          <p:spPr>
            <a:xfrm>
              <a:off x="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" name="Straight Connector 41"/>
            <p:cNvCxnSpPr/>
            <p:nvPr/>
          </p:nvCxnSpPr>
          <p:spPr>
            <a:xfrm>
              <a:off x="119930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4" name="Straight Connector 42"/>
            <p:cNvCxnSpPr/>
            <p:nvPr/>
          </p:nvCxnSpPr>
          <p:spPr>
            <a:xfrm>
              <a:off x="1922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5" name="Straight Connector 43"/>
            <p:cNvCxnSpPr/>
            <p:nvPr/>
          </p:nvCxnSpPr>
          <p:spPr>
            <a:xfrm>
              <a:off x="11757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6" name="Straight Connector 44"/>
            <p:cNvCxnSpPr/>
            <p:nvPr/>
          </p:nvCxnSpPr>
          <p:spPr>
            <a:xfrm>
              <a:off x="215928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7" name="Straight Connector 47"/>
            <p:cNvCxnSpPr/>
            <p:nvPr/>
          </p:nvCxnSpPr>
          <p:spPr>
            <a:xfrm>
              <a:off x="31424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8" name="Straight Connector 48"/>
            <p:cNvCxnSpPr/>
            <p:nvPr/>
          </p:nvCxnSpPr>
          <p:spPr>
            <a:xfrm>
              <a:off x="41259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9" name="Straight Connector 49"/>
            <p:cNvCxnSpPr/>
            <p:nvPr/>
          </p:nvCxnSpPr>
          <p:spPr>
            <a:xfrm>
              <a:off x="510948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0" name="Straight Connector 50"/>
            <p:cNvCxnSpPr/>
            <p:nvPr/>
          </p:nvCxnSpPr>
          <p:spPr>
            <a:xfrm>
              <a:off x="60926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1" name="Straight Connector 51"/>
            <p:cNvCxnSpPr/>
            <p:nvPr/>
          </p:nvCxnSpPr>
          <p:spPr>
            <a:xfrm>
              <a:off x="70761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2" name="Straight Connector 52"/>
            <p:cNvCxnSpPr/>
            <p:nvPr/>
          </p:nvCxnSpPr>
          <p:spPr>
            <a:xfrm>
              <a:off x="805968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3" name="Straight Connector 53"/>
            <p:cNvCxnSpPr/>
            <p:nvPr/>
          </p:nvCxnSpPr>
          <p:spPr>
            <a:xfrm>
              <a:off x="90428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4" name="Straight Connector 54"/>
            <p:cNvCxnSpPr/>
            <p:nvPr/>
          </p:nvCxnSpPr>
          <p:spPr>
            <a:xfrm>
              <a:off x="100263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5" name="Straight Connector 55"/>
            <p:cNvCxnSpPr/>
            <p:nvPr/>
          </p:nvCxnSpPr>
          <p:spPr>
            <a:xfrm>
              <a:off x="1100952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6" name="Straight Connector 56"/>
            <p:cNvCxnSpPr/>
            <p:nvPr/>
          </p:nvCxnSpPr>
          <p:spPr>
            <a:xfrm>
              <a:off x="121856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7" name="Straight Connector 57"/>
            <p:cNvCxnSpPr/>
            <p:nvPr/>
          </p:nvCxnSpPr>
          <p:spPr>
            <a:xfrm>
              <a:off x="0" y="17136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8" name="Straight Connector 58"/>
            <p:cNvCxnSpPr/>
            <p:nvPr/>
          </p:nvCxnSpPr>
          <p:spPr>
            <a:xfrm>
              <a:off x="0" y="7142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9" name="Straight Connector 59"/>
            <p:cNvCxnSpPr/>
            <p:nvPr/>
          </p:nvCxnSpPr>
          <p:spPr>
            <a:xfrm>
              <a:off x="0" y="125712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0" name="Straight Connector 60"/>
            <p:cNvCxnSpPr/>
            <p:nvPr/>
          </p:nvCxnSpPr>
          <p:spPr>
            <a:xfrm>
              <a:off x="0" y="180000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1" name="Straight Connector 61"/>
            <p:cNvCxnSpPr/>
            <p:nvPr/>
          </p:nvCxnSpPr>
          <p:spPr>
            <a:xfrm>
              <a:off x="0" y="23432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2" name="Straight Connector 62"/>
            <p:cNvCxnSpPr/>
            <p:nvPr/>
          </p:nvCxnSpPr>
          <p:spPr>
            <a:xfrm>
              <a:off x="0" y="288612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3" name="Straight Connector 63"/>
            <p:cNvCxnSpPr/>
            <p:nvPr/>
          </p:nvCxnSpPr>
          <p:spPr>
            <a:xfrm>
              <a:off x="0" y="342900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4" name="Straight Connector 64"/>
            <p:cNvCxnSpPr/>
            <p:nvPr/>
          </p:nvCxnSpPr>
          <p:spPr>
            <a:xfrm>
              <a:off x="0" y="397188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5" name="Straight Connector 65"/>
            <p:cNvCxnSpPr/>
            <p:nvPr/>
          </p:nvCxnSpPr>
          <p:spPr>
            <a:xfrm>
              <a:off x="0" y="451476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6" name="Straight Connector 66"/>
            <p:cNvCxnSpPr/>
            <p:nvPr/>
          </p:nvCxnSpPr>
          <p:spPr>
            <a:xfrm>
              <a:off x="0" y="50576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7" name="Straight Connector 67"/>
            <p:cNvCxnSpPr/>
            <p:nvPr/>
          </p:nvCxnSpPr>
          <p:spPr>
            <a:xfrm>
              <a:off x="0" y="560052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8" name="Straight Connector 68"/>
            <p:cNvCxnSpPr/>
            <p:nvPr/>
          </p:nvCxnSpPr>
          <p:spPr>
            <a:xfrm>
              <a:off x="0" y="68576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9" name="Straight Connector 69"/>
            <p:cNvCxnSpPr/>
            <p:nvPr/>
          </p:nvCxnSpPr>
          <p:spPr>
            <a:xfrm>
              <a:off x="16560" y="614340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0" name="Straight Connector 70"/>
            <p:cNvCxnSpPr/>
            <p:nvPr/>
          </p:nvCxnSpPr>
          <p:spPr>
            <a:xfrm>
              <a:off x="684000" y="171360"/>
              <a:ext cx="360" cy="651204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1" name="Straight Connector 71"/>
            <p:cNvCxnSpPr/>
            <p:nvPr/>
          </p:nvCxnSpPr>
          <p:spPr>
            <a:xfrm>
              <a:off x="11508120" y="173160"/>
              <a:ext cx="360" cy="651168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</p:grpSp>
      <p:sp>
        <p:nvSpPr>
          <p:cNvPr id="32" name="Right Triangle 6" hidden="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0800" y="1516320"/>
            <a:ext cx="568080" cy="568080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Grandview"/>
            </a:endParaRPr>
          </a:p>
        </p:txBody>
      </p:sp>
      <p:grpSp>
        <p:nvGrpSpPr>
          <p:cNvPr id="33" name="Group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120" y="0"/>
            <a:ext cx="12214440" cy="6857640"/>
            <a:chOff x="-6120" y="0"/>
            <a:chExt cx="12214440" cy="6857640"/>
          </a:xfrm>
        </p:grpSpPr>
        <p:cxnSp>
          <p:nvCxnSpPr>
            <p:cNvPr id="34" name="Straight Connector 7"/>
            <p:cNvCxnSpPr/>
            <p:nvPr/>
          </p:nvCxnSpPr>
          <p:spPr>
            <a:xfrm>
              <a:off x="-6120" y="668628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5" name="Straight Connector 8"/>
            <p:cNvCxnSpPr/>
            <p:nvPr/>
          </p:nvCxnSpPr>
          <p:spPr>
            <a:xfrm>
              <a:off x="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6" name="Straight Connector 9"/>
            <p:cNvCxnSpPr/>
            <p:nvPr/>
          </p:nvCxnSpPr>
          <p:spPr>
            <a:xfrm>
              <a:off x="119930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7" name="Straight Connector 10"/>
            <p:cNvCxnSpPr/>
            <p:nvPr/>
          </p:nvCxnSpPr>
          <p:spPr>
            <a:xfrm>
              <a:off x="1922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8" name="Straight Connector 11"/>
            <p:cNvCxnSpPr/>
            <p:nvPr/>
          </p:nvCxnSpPr>
          <p:spPr>
            <a:xfrm>
              <a:off x="11757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9" name="Straight Connector 12"/>
            <p:cNvCxnSpPr/>
            <p:nvPr/>
          </p:nvCxnSpPr>
          <p:spPr>
            <a:xfrm>
              <a:off x="215928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40" name="Straight Connector 13"/>
            <p:cNvCxnSpPr/>
            <p:nvPr/>
          </p:nvCxnSpPr>
          <p:spPr>
            <a:xfrm>
              <a:off x="31424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41" name="Straight Connector 14"/>
            <p:cNvCxnSpPr/>
            <p:nvPr/>
          </p:nvCxnSpPr>
          <p:spPr>
            <a:xfrm>
              <a:off x="41259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42" name="Straight Connector 15"/>
            <p:cNvCxnSpPr/>
            <p:nvPr/>
          </p:nvCxnSpPr>
          <p:spPr>
            <a:xfrm>
              <a:off x="510948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43" name="Straight Connector 16"/>
            <p:cNvCxnSpPr/>
            <p:nvPr/>
          </p:nvCxnSpPr>
          <p:spPr>
            <a:xfrm>
              <a:off x="60926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44" name="Straight Connector 17"/>
            <p:cNvCxnSpPr/>
            <p:nvPr/>
          </p:nvCxnSpPr>
          <p:spPr>
            <a:xfrm>
              <a:off x="70761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45" name="Straight Connector 18"/>
            <p:cNvCxnSpPr/>
            <p:nvPr/>
          </p:nvCxnSpPr>
          <p:spPr>
            <a:xfrm>
              <a:off x="805968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46" name="Straight Connector 19"/>
            <p:cNvCxnSpPr/>
            <p:nvPr/>
          </p:nvCxnSpPr>
          <p:spPr>
            <a:xfrm>
              <a:off x="90428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47" name="Straight Connector 20"/>
            <p:cNvCxnSpPr/>
            <p:nvPr/>
          </p:nvCxnSpPr>
          <p:spPr>
            <a:xfrm>
              <a:off x="100263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48" name="Straight Connector 21"/>
            <p:cNvCxnSpPr/>
            <p:nvPr/>
          </p:nvCxnSpPr>
          <p:spPr>
            <a:xfrm>
              <a:off x="1100952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49" name="Straight Connector 22"/>
            <p:cNvCxnSpPr/>
            <p:nvPr/>
          </p:nvCxnSpPr>
          <p:spPr>
            <a:xfrm>
              <a:off x="121856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50" name="Straight Connector 23"/>
            <p:cNvCxnSpPr/>
            <p:nvPr/>
          </p:nvCxnSpPr>
          <p:spPr>
            <a:xfrm>
              <a:off x="0" y="17136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51" name="Straight Connector 24"/>
            <p:cNvCxnSpPr/>
            <p:nvPr/>
          </p:nvCxnSpPr>
          <p:spPr>
            <a:xfrm>
              <a:off x="0" y="7142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52" name="Straight Connector 25"/>
            <p:cNvCxnSpPr/>
            <p:nvPr/>
          </p:nvCxnSpPr>
          <p:spPr>
            <a:xfrm>
              <a:off x="0" y="125712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53" name="Straight Connector 26"/>
            <p:cNvCxnSpPr/>
            <p:nvPr/>
          </p:nvCxnSpPr>
          <p:spPr>
            <a:xfrm>
              <a:off x="0" y="180000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54" name="Straight Connector 27"/>
            <p:cNvCxnSpPr/>
            <p:nvPr/>
          </p:nvCxnSpPr>
          <p:spPr>
            <a:xfrm>
              <a:off x="0" y="23432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55" name="Straight Connector 28"/>
            <p:cNvCxnSpPr/>
            <p:nvPr/>
          </p:nvCxnSpPr>
          <p:spPr>
            <a:xfrm>
              <a:off x="0" y="288612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56" name="Straight Connector 29"/>
            <p:cNvCxnSpPr/>
            <p:nvPr/>
          </p:nvCxnSpPr>
          <p:spPr>
            <a:xfrm>
              <a:off x="0" y="342900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57" name="Straight Connector 30"/>
            <p:cNvCxnSpPr/>
            <p:nvPr/>
          </p:nvCxnSpPr>
          <p:spPr>
            <a:xfrm>
              <a:off x="0" y="397188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58" name="Straight Connector 31"/>
            <p:cNvCxnSpPr/>
            <p:nvPr/>
          </p:nvCxnSpPr>
          <p:spPr>
            <a:xfrm>
              <a:off x="0" y="451476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59" name="Straight Connector 32"/>
            <p:cNvCxnSpPr/>
            <p:nvPr/>
          </p:nvCxnSpPr>
          <p:spPr>
            <a:xfrm>
              <a:off x="0" y="50576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60" name="Straight Connector 33"/>
            <p:cNvCxnSpPr/>
            <p:nvPr/>
          </p:nvCxnSpPr>
          <p:spPr>
            <a:xfrm>
              <a:off x="0" y="560052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61" name="Straight Connector 34"/>
            <p:cNvCxnSpPr/>
            <p:nvPr/>
          </p:nvCxnSpPr>
          <p:spPr>
            <a:xfrm>
              <a:off x="0" y="68576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62" name="Straight Connector 35"/>
            <p:cNvCxnSpPr/>
            <p:nvPr/>
          </p:nvCxnSpPr>
          <p:spPr>
            <a:xfrm>
              <a:off x="16560" y="614340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63" name="Straight Connector 36"/>
            <p:cNvCxnSpPr/>
            <p:nvPr/>
          </p:nvCxnSpPr>
          <p:spPr>
            <a:xfrm>
              <a:off x="684000" y="171360"/>
              <a:ext cx="360" cy="651204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64" name="Straight Connector 37"/>
            <p:cNvCxnSpPr/>
            <p:nvPr/>
          </p:nvCxnSpPr>
          <p:spPr>
            <a:xfrm>
              <a:off x="11508120" y="173160"/>
              <a:ext cx="360" cy="651168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</p:grpSp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91200" y="722880"/>
            <a:ext cx="10495440" cy="2460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5400" b="0" strike="noStrike" spc="-1">
                <a:solidFill>
                  <a:schemeClr val="dk2"/>
                </a:solidFill>
                <a:latin typeface="Grandview"/>
              </a:rPr>
              <a:t>Click to edit Master title style</a:t>
            </a:r>
            <a:endParaRPr lang="pt-PT" sz="5400" b="0" strike="noStrike" spc="-1">
              <a:solidFill>
                <a:schemeClr val="dk1"/>
              </a:solidFill>
              <a:latin typeface="Grandview"/>
            </a:endParaRPr>
          </a:p>
        </p:txBody>
      </p:sp>
      <p:sp>
        <p:nvSpPr>
          <p:cNvPr id="66" name="Right Triangle 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0800" y="2608200"/>
            <a:ext cx="568080" cy="568080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Grandview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dt" idx="1"/>
          </p:nvPr>
        </p:nvSpPr>
        <p:spPr>
          <a:xfrm>
            <a:off x="683640" y="6215760"/>
            <a:ext cx="3843360" cy="416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900" b="0" strike="noStrike" spc="-1">
                <a:solidFill>
                  <a:schemeClr val="dk1">
                    <a:tint val="75000"/>
                  </a:schemeClr>
                </a:solidFill>
                <a:latin typeface="Grandvie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chemeClr val="dk1">
                    <a:tint val="75000"/>
                  </a:schemeClr>
                </a:solidFill>
                <a:latin typeface="Grandview"/>
              </a:rPr>
              <a:t>&lt;date/time&gt;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ftr" idx="2"/>
          </p:nvPr>
        </p:nvSpPr>
        <p:spPr>
          <a:xfrm>
            <a:off x="691200" y="236520"/>
            <a:ext cx="4114440" cy="416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9" name="PlaceHolder 4"/>
          <p:cNvSpPr>
            <a:spLocks noGrp="1"/>
          </p:cNvSpPr>
          <p:nvPr>
            <p:ph type="sldNum" idx="3"/>
          </p:nvPr>
        </p:nvSpPr>
        <p:spPr>
          <a:xfrm>
            <a:off x="11003760" y="6215760"/>
            <a:ext cx="978840" cy="416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US" sz="900" b="0" strike="noStrike" spc="-1">
                <a:solidFill>
                  <a:schemeClr val="dk1">
                    <a:tint val="75000"/>
                  </a:schemeClr>
                </a:solidFill>
                <a:latin typeface="Grandview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1CD042E3-D7F3-44A5-B536-2BA5D7FA2D0E}" type="slidenum">
              <a:rPr lang="en-US" sz="900" b="0" strike="noStrike" spc="-1">
                <a:solidFill>
                  <a:schemeClr val="dk1">
                    <a:tint val="75000"/>
                  </a:schemeClr>
                </a:solidFill>
                <a:latin typeface="Grandview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chemeClr val="dk2"/>
                </a:solidFill>
                <a:latin typeface="Grandview"/>
              </a:rPr>
              <a:t>Click to edit the outline text format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600" b="0" strike="noStrike" spc="-1">
                <a:solidFill>
                  <a:schemeClr val="dk2"/>
                </a:solidFill>
                <a:latin typeface="Grandview"/>
              </a:rPr>
              <a:t>Second Outline Level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400" b="0" strike="noStrike" spc="-1">
                <a:solidFill>
                  <a:schemeClr val="dk2"/>
                </a:solidFill>
                <a:latin typeface="Grandview"/>
              </a:rPr>
              <a:t>Third Outline Level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400" b="0" strike="noStrike" spc="-1">
                <a:solidFill>
                  <a:schemeClr val="dk2"/>
                </a:solidFill>
                <a:latin typeface="Grandview"/>
              </a:rPr>
              <a:t>Fourth Outline Level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chemeClr val="dk2"/>
                </a:solidFill>
                <a:latin typeface="Grandview"/>
              </a:rPr>
              <a:t>Fifth Outline Level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chemeClr val="dk2"/>
                </a:solidFill>
                <a:latin typeface="Grandview"/>
              </a:rPr>
              <a:t>Sixth Outline Level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chemeClr val="dk2"/>
                </a:solidFill>
                <a:latin typeface="Grandview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randview"/>
            </a:endParaRPr>
          </a:p>
        </p:txBody>
      </p:sp>
      <p:grpSp>
        <p:nvGrpSpPr>
          <p:cNvPr id="108" name="Group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120" y="0"/>
            <a:ext cx="12214440" cy="6857640"/>
            <a:chOff x="-6120" y="0"/>
            <a:chExt cx="12214440" cy="6857640"/>
          </a:xfrm>
        </p:grpSpPr>
        <p:cxnSp>
          <p:nvCxnSpPr>
            <p:cNvPr id="109" name="Straight Connector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6120" y="668628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10" name="Straight Connector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11" name="Straight Connector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9930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12" name="Straight Connector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922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13" name="Straight Connector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757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14" name="Straight Connector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215928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15" name="Straight Connector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31424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16" name="Straight Connector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41259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17" name="Straight Connector 2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510948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18" name="Straight Connector 2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0926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19" name="Straight Connector 2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70761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20" name="Straight Connector 2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805968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21" name="Straight Connector 3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0428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22" name="Straight Connector 3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0263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23" name="Straight Connector 3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00952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24" name="Straight Connector 3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21856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25" name="Straight Connector 3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7136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26" name="Straight Connector 3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7142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27" name="Straight Connector 3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25712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28" name="Straight Connector 3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80000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29" name="Straight Connector 3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23432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30" name="Straight Connector 3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288612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31" name="Straight Connector 4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342900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32" name="Straight Connector 4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397188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33" name="Straight Connector 4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451476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34" name="Straight Connector 4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50576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35" name="Straight Connector 4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560052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36" name="Straight Connector 4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68576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37" name="Straight Connector 4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6560" y="614340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38" name="Straight Connector 4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84000" y="171360"/>
              <a:ext cx="360" cy="651204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39" name="Straight Connector 4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508120" y="173160"/>
              <a:ext cx="360" cy="651168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</p:grp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654529" y="1533726"/>
            <a:ext cx="9654966" cy="947299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pt-PT" sz="5400" b="0" strike="noStrike" spc="-1">
                <a:solidFill>
                  <a:schemeClr val="dk2"/>
                </a:solidFill>
                <a:latin typeface="Grandview"/>
              </a:rPr>
              <a:t>BOBINAS DE HELMHOLTZ</a:t>
            </a:r>
            <a:endParaRPr lang="pt-PT" sz="5400" b="0" strike="noStrike" spc="-1">
              <a:solidFill>
                <a:schemeClr val="dk1"/>
              </a:solidFill>
              <a:latin typeface="Grandview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399683" y="3429929"/>
            <a:ext cx="2816505" cy="1033933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ctr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PT" sz="2000" b="0" strike="noStrike" spc="-1" dirty="0">
                <a:solidFill>
                  <a:schemeClr val="dk2"/>
                </a:solidFill>
                <a:latin typeface="Grandview"/>
              </a:rPr>
              <a:t>Luís Sousa 108583</a:t>
            </a:r>
            <a:endParaRPr lang="en-US" sz="2000" b="0" strike="noStrike" spc="-1" dirty="0">
              <a:solidFill>
                <a:schemeClr val="dk2"/>
              </a:solidFill>
              <a:latin typeface="Arial"/>
              <a:cs typeface="Arial"/>
            </a:endParaRPr>
          </a:p>
          <a:p>
            <a:pPr indent="0" algn="ctr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PT" sz="2000" b="0" strike="noStrike" spc="-1" dirty="0">
                <a:solidFill>
                  <a:schemeClr val="dk2"/>
                </a:solidFill>
                <a:latin typeface="Grandview"/>
              </a:rPr>
              <a:t>Daniel Narciso 114525</a:t>
            </a:r>
            <a:endParaRPr lang="en-US" sz="2000" b="0" strike="noStrike" spc="-1" dirty="0">
              <a:solidFill>
                <a:schemeClr val="dk2"/>
              </a:solidFill>
              <a:latin typeface="Arial"/>
              <a:cs typeface="Arial"/>
            </a:endParaRPr>
          </a:p>
        </p:txBody>
      </p:sp>
      <p:pic>
        <p:nvPicPr>
          <p:cNvPr id="8" name="Picture 7" descr="Collaborators • History of Mathematics and Mathematical Education">
            <a:extLst>
              <a:ext uri="{FF2B5EF4-FFF2-40B4-BE49-F238E27FC236}">
                <a16:creationId xmlns:a16="http://schemas.microsoft.com/office/drawing/2014/main" id="{F2F3D0FD-9677-6E77-0A1C-D81BCA111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938" y="98712"/>
            <a:ext cx="3270737" cy="9553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691200" y="726120"/>
            <a:ext cx="10324800" cy="144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pt-PT" sz="4400" b="0" strike="noStrike" spc="-1">
                <a:solidFill>
                  <a:schemeClr val="dk2"/>
                </a:solidFill>
                <a:latin typeface="Grandview"/>
              </a:rPr>
              <a:t>Metodologia</a:t>
            </a:r>
            <a:endParaRPr lang="pt-PT" sz="4400" b="0" strike="noStrike" spc="-1">
              <a:solidFill>
                <a:schemeClr val="dk1"/>
              </a:solidFill>
              <a:latin typeface="Grandview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691200" y="2340000"/>
            <a:ext cx="10324800" cy="3564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algn="just" defTabSz="914400">
              <a:lnSpc>
                <a:spcPct val="110000"/>
              </a:lnSpc>
              <a:spcBef>
                <a:spcPts val="1001"/>
              </a:spcBef>
              <a:buClr>
                <a:srgbClr val="8D87A6"/>
              </a:buClr>
              <a:buSzPct val="75000"/>
              <a:buFont typeface="Wingdings" charset="2"/>
              <a:buChar char=""/>
            </a:pPr>
            <a:r>
              <a:rPr lang="pt-PT" sz="1800" b="0" strike="noStrike" spc="-1">
                <a:solidFill>
                  <a:schemeClr val="dk1"/>
                </a:solidFill>
                <a:latin typeface="Calibri"/>
              </a:rPr>
              <a:t>Medir o raio das bobinas e ajustar a distância entre as mesmas para a do raio adquirido;</a:t>
            </a:r>
            <a:endParaRPr lang="pt-PT" sz="1800" b="0" strike="noStrike" spc="-1">
              <a:solidFill>
                <a:schemeClr val="dk2"/>
              </a:solidFill>
              <a:latin typeface="Grandview"/>
            </a:endParaRPr>
          </a:p>
          <a:p>
            <a:pPr marL="228600" indent="-228600" algn="just" defTabSz="914400">
              <a:lnSpc>
                <a:spcPct val="110000"/>
              </a:lnSpc>
              <a:spcBef>
                <a:spcPts val="1001"/>
              </a:spcBef>
              <a:buClr>
                <a:srgbClr val="8D87A6"/>
              </a:buClr>
              <a:buSzPct val="75000"/>
              <a:buFont typeface="Wingdings" charset="2"/>
              <a:buChar char=""/>
            </a:pPr>
            <a:r>
              <a:rPr lang="pt-PT" sz="1800" b="0" strike="noStrike" spc="-1">
                <a:solidFill>
                  <a:schemeClr val="dk1"/>
                </a:solidFill>
                <a:latin typeface="Calibri"/>
              </a:rPr>
              <a:t>Mudar os multímetros para medirem intensidade e tensão;</a:t>
            </a:r>
            <a:endParaRPr lang="pt-PT" sz="1800" b="0" strike="noStrike" spc="-1">
              <a:solidFill>
                <a:schemeClr val="dk2"/>
              </a:solidFill>
              <a:latin typeface="Grandview"/>
            </a:endParaRPr>
          </a:p>
          <a:p>
            <a:pPr marL="228600" indent="-228600" algn="just" defTabSz="914400">
              <a:lnSpc>
                <a:spcPct val="110000"/>
              </a:lnSpc>
              <a:spcBef>
                <a:spcPts val="1001"/>
              </a:spcBef>
              <a:buClr>
                <a:srgbClr val="8D87A6"/>
              </a:buClr>
              <a:buSzPct val="75000"/>
              <a:buFont typeface="Wingdings" charset="2"/>
              <a:buChar char=""/>
            </a:pPr>
            <a:r>
              <a:rPr lang="pt-PT" sz="1800" b="0" strike="noStrike" spc="-1">
                <a:solidFill>
                  <a:schemeClr val="dk1"/>
                </a:solidFill>
                <a:latin typeface="Calibri"/>
              </a:rPr>
              <a:t>Ajustar a resistência de modo a que a sua intensidade seja de 0,5 A;</a:t>
            </a:r>
            <a:endParaRPr lang="pt-PT" sz="1800" b="0" strike="noStrike" spc="-1">
              <a:solidFill>
                <a:schemeClr val="dk2"/>
              </a:solidFill>
              <a:latin typeface="Grandview"/>
            </a:endParaRPr>
          </a:p>
          <a:p>
            <a:pPr marL="228600" indent="-228600" algn="just" defTabSz="914400">
              <a:lnSpc>
                <a:spcPct val="110000"/>
              </a:lnSpc>
              <a:spcBef>
                <a:spcPts val="1001"/>
              </a:spcBef>
              <a:buClr>
                <a:srgbClr val="8D87A6"/>
              </a:buClr>
              <a:buSzPct val="75000"/>
              <a:buFont typeface="Wingdings" charset="2"/>
              <a:buChar char=""/>
            </a:pPr>
            <a:r>
              <a:rPr lang="pt-PT" sz="1800" b="0" strike="noStrike" spc="-1">
                <a:solidFill>
                  <a:schemeClr val="dk1"/>
                </a:solidFill>
                <a:latin typeface="Calibri"/>
              </a:rPr>
              <a:t>Inserir a sonda nas bobinas e efetuar as diversas medições para a bobina 1, bobina 2 e ambas as bobinas;</a:t>
            </a:r>
            <a:endParaRPr lang="pt-PT" sz="1800" b="0" strike="noStrike" spc="-1">
              <a:solidFill>
                <a:schemeClr val="dk2"/>
              </a:solidFill>
              <a:latin typeface="Grandview"/>
            </a:endParaRPr>
          </a:p>
          <a:p>
            <a:pPr marL="228600" indent="-228600" algn="just" defTabSz="914400">
              <a:lnSpc>
                <a:spcPct val="110000"/>
              </a:lnSpc>
              <a:spcBef>
                <a:spcPts val="1001"/>
              </a:spcBef>
              <a:buClr>
                <a:srgbClr val="8D87A6"/>
              </a:buClr>
              <a:buSzPct val="75000"/>
              <a:buFont typeface="Wingdings" charset="2"/>
              <a:buChar char=""/>
            </a:pPr>
            <a:r>
              <a:rPr lang="pt-PT" sz="1800" b="0" strike="noStrike" spc="-1">
                <a:solidFill>
                  <a:schemeClr val="dk1"/>
                </a:solidFill>
                <a:latin typeface="Calibri"/>
              </a:rPr>
              <a:t>Medir e registrar os valores da tensão em diferentes posições nos três circuitos respetivos;</a:t>
            </a:r>
            <a:endParaRPr lang="pt-PT" sz="1800" b="0" strike="noStrike" spc="-1">
              <a:solidFill>
                <a:schemeClr val="dk2"/>
              </a:solidFill>
              <a:latin typeface="Grandview"/>
            </a:endParaRPr>
          </a:p>
          <a:p>
            <a:pPr marL="228600" indent="-228600" algn="just" defTabSz="914400">
              <a:lnSpc>
                <a:spcPct val="110000"/>
              </a:lnSpc>
              <a:spcBef>
                <a:spcPts val="1001"/>
              </a:spcBef>
              <a:buClr>
                <a:srgbClr val="8D87A6"/>
              </a:buClr>
              <a:buSzPct val="75000"/>
              <a:buFont typeface="Wingdings" charset="2"/>
              <a:buChar char=""/>
            </a:pPr>
            <a:r>
              <a:rPr lang="pt-PT" sz="1800" b="0" strike="noStrike" spc="-1">
                <a:solidFill>
                  <a:schemeClr val="dk1"/>
                </a:solidFill>
                <a:latin typeface="Calibri"/>
              </a:rPr>
              <a:t>Calcular o campo magnético com os valores obtidos e verificar a existência do principio da sobreposição;</a:t>
            </a:r>
            <a:endParaRPr lang="pt-PT" sz="1800" b="0" strike="noStrike" spc="-1">
              <a:solidFill>
                <a:schemeClr val="dk2"/>
              </a:solidFill>
              <a:latin typeface="Grandview"/>
            </a:endParaRPr>
          </a:p>
          <a:p>
            <a:pPr marL="228600" indent="-228600" algn="just" defTabSz="914400">
              <a:lnSpc>
                <a:spcPct val="110000"/>
              </a:lnSpc>
              <a:spcBef>
                <a:spcPts val="1001"/>
              </a:spcBef>
              <a:buClr>
                <a:srgbClr val="8D87A6"/>
              </a:buClr>
              <a:buSzPct val="75000"/>
              <a:buFont typeface="Wingdings" charset="2"/>
              <a:buChar char=""/>
            </a:pPr>
            <a:r>
              <a:rPr lang="pt-PT" sz="1800" b="0" strike="noStrike" spc="-1">
                <a:solidFill>
                  <a:schemeClr val="dk1"/>
                </a:solidFill>
                <a:latin typeface="Calibri"/>
              </a:rPr>
              <a:t>Calcular uma estimativa do número de espiras da bobina.</a:t>
            </a:r>
            <a:endParaRPr lang="pt-PT" sz="1800" b="0" strike="noStrike" spc="-1">
              <a:solidFill>
                <a:schemeClr val="dk2"/>
              </a:solidFill>
              <a:latin typeface="Grandview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PT" sz="1800" b="0" strike="noStrike" spc="-1">
              <a:solidFill>
                <a:schemeClr val="dk2"/>
              </a:solidFill>
              <a:latin typeface="Grandview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PT" sz="1800" b="0" strike="noStrike" spc="-1">
              <a:solidFill>
                <a:schemeClr val="dk2"/>
              </a:solidFill>
              <a:latin typeface="Grandview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PT" sz="1800" b="0" strike="noStrike" spc="-1">
              <a:solidFill>
                <a:schemeClr val="dk2"/>
              </a:solidFill>
              <a:latin typeface="Grandvi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ítulo 1"/>
          <p:cNvSpPr/>
          <p:nvPr/>
        </p:nvSpPr>
        <p:spPr>
          <a:xfrm>
            <a:off x="691200" y="726120"/>
            <a:ext cx="10324800" cy="144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 defTabSz="914400">
              <a:lnSpc>
                <a:spcPct val="100000"/>
              </a:lnSpc>
            </a:pPr>
            <a:r>
              <a:rPr lang="pt-PT" sz="4400" b="0" strike="noStrike" spc="-1">
                <a:solidFill>
                  <a:schemeClr val="dk2"/>
                </a:solidFill>
                <a:latin typeface="Grandview"/>
              </a:rPr>
              <a:t>Representação gráfica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5" name="Picture 334"/>
          <p:cNvPicPr/>
          <p:nvPr/>
        </p:nvPicPr>
        <p:blipFill>
          <a:blip r:embed="rId2"/>
          <a:stretch/>
        </p:blipFill>
        <p:spPr>
          <a:xfrm>
            <a:off x="2286000" y="2391120"/>
            <a:ext cx="6667200" cy="4009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91200" y="726120"/>
            <a:ext cx="10324800" cy="144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pt-PT" sz="4400" b="0" strike="noStrike" spc="-1">
                <a:solidFill>
                  <a:schemeClr val="dk2"/>
                </a:solidFill>
                <a:latin typeface="Grandview"/>
              </a:rPr>
              <a:t>Princípio da sobreposição</a:t>
            </a:r>
            <a:endParaRPr lang="pt-PT" sz="4400" b="0" strike="noStrike" spc="-1">
              <a:solidFill>
                <a:schemeClr val="dk1"/>
              </a:solidFill>
              <a:latin typeface="Grandview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691200" y="2340000"/>
            <a:ext cx="10324800" cy="3564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algn="just" defTabSz="914400">
              <a:lnSpc>
                <a:spcPct val="110000"/>
              </a:lnSpc>
              <a:spcBef>
                <a:spcPts val="1001"/>
              </a:spcBef>
              <a:buClr>
                <a:srgbClr val="8D87A6"/>
              </a:buClr>
              <a:buSzPct val="75000"/>
              <a:buFont typeface="Wingdings" charset="2"/>
              <a:buChar char=""/>
            </a:pPr>
            <a:r>
              <a:rPr lang="pt-PT" sz="1800" b="0" strike="noStrike" spc="-1" dirty="0">
                <a:solidFill>
                  <a:schemeClr val="dk1"/>
                </a:solidFill>
                <a:latin typeface="Calibri"/>
                <a:ea typeface="Arial"/>
              </a:rPr>
              <a:t>Tendo previamente obtido o valor da tensão para várias distâncias e tendo em conta a fórmula seguinte: , conseguimos calcular o campo magnético para as várias distâncias medidas.</a:t>
            </a:r>
            <a:endParaRPr lang="pt-PT" sz="1800" b="0" strike="noStrike" spc="-1" dirty="0">
              <a:solidFill>
                <a:schemeClr val="dk2"/>
              </a:solidFill>
              <a:latin typeface="Grandvi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ítulo 2"/>
          <p:cNvSpPr/>
          <p:nvPr/>
        </p:nvSpPr>
        <p:spPr>
          <a:xfrm>
            <a:off x="691200" y="726120"/>
            <a:ext cx="10324800" cy="144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 defTabSz="914400">
              <a:lnSpc>
                <a:spcPct val="100000"/>
              </a:lnSpc>
            </a:pPr>
            <a:r>
              <a:rPr lang="pt-PT" sz="4400" b="0" strike="noStrike" spc="-1">
                <a:solidFill>
                  <a:schemeClr val="dk2"/>
                </a:solidFill>
                <a:latin typeface="Grandview"/>
              </a:rPr>
              <a:t>Princípio da sobreposição -representação gráfica 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9" name="Picture 338"/>
          <p:cNvPicPr/>
          <p:nvPr/>
        </p:nvPicPr>
        <p:blipFill>
          <a:blip r:embed="rId2"/>
          <a:stretch/>
        </p:blipFill>
        <p:spPr>
          <a:xfrm>
            <a:off x="933840" y="2354040"/>
            <a:ext cx="10267560" cy="4275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/>
          </p:nvPr>
        </p:nvSpPr>
        <p:spPr>
          <a:xfrm>
            <a:off x="3200400" y="2971800"/>
            <a:ext cx="4923000" cy="324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28600" indent="-228600" algn="just" defTabSz="914400">
              <a:lnSpc>
                <a:spcPct val="120000"/>
              </a:lnSpc>
              <a:spcBef>
                <a:spcPts val="1001"/>
              </a:spcBef>
              <a:buClr>
                <a:srgbClr val="8D87A6"/>
              </a:buClr>
              <a:buSzPct val="75000"/>
              <a:buFont typeface="Wingdings" charset="2"/>
              <a:buChar char=""/>
            </a:pPr>
            <a:r>
              <a:rPr lang="pt-PT" sz="1800" b="0" strike="noStrike" spc="-1">
                <a:solidFill>
                  <a:schemeClr val="dk1"/>
                </a:solidFill>
                <a:latin typeface="Calibri"/>
              </a:rPr>
              <a:t>O gráfico anterior representa o campo magnético em função da distância;</a:t>
            </a:r>
            <a:endParaRPr lang="pt-PT" sz="1800" b="0" strike="noStrike" spc="-1">
              <a:solidFill>
                <a:schemeClr val="dk2"/>
              </a:solidFill>
              <a:latin typeface="Grandview"/>
            </a:endParaRPr>
          </a:p>
          <a:p>
            <a:pPr marL="228600" indent="-228600" algn="just" defTabSz="914400">
              <a:lnSpc>
                <a:spcPct val="120000"/>
              </a:lnSpc>
              <a:spcBef>
                <a:spcPts val="1001"/>
              </a:spcBef>
              <a:buClr>
                <a:srgbClr val="8D87A6"/>
              </a:buClr>
              <a:buSzPct val="75000"/>
              <a:buFont typeface="Wingdings" charset="2"/>
              <a:buChar char=""/>
            </a:pPr>
            <a:r>
              <a:rPr lang="pt-PT" sz="1800" b="0" strike="noStrike" spc="-1">
                <a:solidFill>
                  <a:schemeClr val="dk1"/>
                </a:solidFill>
                <a:latin typeface="Calibri"/>
              </a:rPr>
              <a:t>Através destes gráficos (do anterior também), conseguimos confirmar a existência do princípio da sobreposição, onde o campo magnético total produzido por várias cargas é a soma dos campos magnéticos produzidos individualmente, conseguindo observar a sua quase sobreposição.</a:t>
            </a:r>
            <a:endParaRPr lang="pt-PT" sz="1800" b="0" strike="noStrike" spc="-1">
              <a:solidFill>
                <a:schemeClr val="dk2"/>
              </a:solidFill>
              <a:latin typeface="Grandview"/>
            </a:endParaRPr>
          </a:p>
        </p:txBody>
      </p:sp>
      <p:sp>
        <p:nvSpPr>
          <p:cNvPr id="341" name="Título 1"/>
          <p:cNvSpPr/>
          <p:nvPr/>
        </p:nvSpPr>
        <p:spPr>
          <a:xfrm>
            <a:off x="691200" y="726120"/>
            <a:ext cx="10324800" cy="144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 defTabSz="914400">
              <a:lnSpc>
                <a:spcPct val="100000"/>
              </a:lnSpc>
            </a:pPr>
            <a:r>
              <a:rPr lang="pt-PT" sz="4400" b="0" strike="noStrike" spc="-1">
                <a:solidFill>
                  <a:schemeClr val="dk2"/>
                </a:solidFill>
                <a:latin typeface="Grandview"/>
              </a:rPr>
              <a:t>Princípio da sobreposição -representação gráfica 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91200" y="726120"/>
            <a:ext cx="10324800" cy="144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pt-PT" sz="4400" b="0" strike="noStrike" spc="-1">
                <a:solidFill>
                  <a:schemeClr val="dk2"/>
                </a:solidFill>
                <a:latin typeface="Grandview"/>
              </a:rPr>
              <a:t>Cálculo do números de espiras</a:t>
            </a:r>
            <a:endParaRPr lang="pt-PT" sz="4400" b="0" strike="noStrike" spc="-1">
              <a:solidFill>
                <a:schemeClr val="dk1"/>
              </a:solidFill>
              <a:latin typeface="Grandview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691200" y="2340000"/>
            <a:ext cx="10324800" cy="3564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algn="just" defTabSz="914400">
              <a:lnSpc>
                <a:spcPct val="110000"/>
              </a:lnSpc>
              <a:spcBef>
                <a:spcPts val="1001"/>
              </a:spcBef>
              <a:buClr>
                <a:srgbClr val="8D87A6"/>
              </a:buClr>
              <a:buSzPct val="75000"/>
              <a:buFont typeface="Wingdings" charset="2"/>
              <a:buChar char=""/>
            </a:pPr>
            <a:r>
              <a:rPr lang="pt-PT" sz="1800" b="0" strike="noStrike" spc="-1" dirty="0">
                <a:solidFill>
                  <a:schemeClr val="dk1"/>
                </a:solidFill>
                <a:latin typeface="Calibri"/>
              </a:rPr>
              <a:t>De forma a calcular o número de espiras, temos de conhecer o valor teórico e prático do campo magnético;</a:t>
            </a:r>
            <a:endParaRPr lang="pt-PT" sz="1800" b="0" strike="noStrike" spc="-1" dirty="0">
              <a:solidFill>
                <a:schemeClr val="dk1"/>
              </a:solidFill>
              <a:latin typeface="Grandview"/>
            </a:endParaRPr>
          </a:p>
          <a:p>
            <a:pPr marL="228600" indent="-228600" algn="just">
              <a:lnSpc>
                <a:spcPct val="110000"/>
              </a:lnSpc>
              <a:spcBef>
                <a:spcPts val="1001"/>
              </a:spcBef>
              <a:buClr>
                <a:srgbClr val="8D87A6"/>
              </a:buClr>
              <a:buSzPct val="75000"/>
              <a:buFont typeface="Wingdings" charset="2"/>
              <a:buChar char=""/>
            </a:pPr>
            <a:r>
              <a:rPr lang="pt-PT" sz="2000" b="0" strike="noStrike" spc="-1" dirty="0">
                <a:solidFill>
                  <a:schemeClr val="dk1"/>
                </a:solidFill>
                <a:latin typeface="Calibri"/>
              </a:rPr>
              <a:t>Para o valor do campo magnético teórico,</a:t>
            </a:r>
            <a:r>
              <a:rPr lang="pt-PT" sz="2000" spc="-1" dirty="0">
                <a:solidFill>
                  <a:schemeClr val="dk1"/>
                </a:solidFill>
                <a:latin typeface="Calibri"/>
              </a:rPr>
              <a:t> </a:t>
            </a:r>
            <a:r>
              <a:rPr lang="pt-PT" sz="2000" b="0" strike="noStrike" spc="-1" dirty="0">
                <a:solidFill>
                  <a:schemeClr val="dk1"/>
                </a:solidFill>
                <a:latin typeface="Calibri"/>
              </a:rPr>
              <a:t> é necessário recorrer à fórmula: ;</a:t>
            </a:r>
            <a:endParaRPr lang="pt-PT" sz="2000" b="0" strike="noStrike" spc="-1" dirty="0">
              <a:solidFill>
                <a:schemeClr val="dk1"/>
              </a:solidFill>
              <a:latin typeface="Grandview"/>
            </a:endParaRPr>
          </a:p>
          <a:p>
            <a:pPr marL="228600" indent="-228600" algn="just" defTabSz="914400">
              <a:lnSpc>
                <a:spcPct val="110000"/>
              </a:lnSpc>
              <a:spcBef>
                <a:spcPts val="1001"/>
              </a:spcBef>
              <a:buClr>
                <a:srgbClr val="8D87A6"/>
              </a:buClr>
              <a:buSzPct val="75000"/>
              <a:buFont typeface="Wingdings" charset="2"/>
              <a:buChar char=""/>
            </a:pPr>
            <a:r>
              <a:rPr lang="pt-PT" sz="2000" b="0" strike="noStrike" spc="-1" dirty="0">
                <a:solidFill>
                  <a:schemeClr val="dk1"/>
                </a:solidFill>
                <a:latin typeface="Calibri"/>
              </a:rPr>
              <a:t>O valor para o número de espiras é: </a:t>
            </a:r>
            <a:r>
              <a:rPr lang="pt-PT" sz="1800" b="0" strike="noStrike" spc="-1" dirty="0">
                <a:solidFill>
                  <a:schemeClr val="dk2"/>
                </a:solidFill>
                <a:latin typeface="Arial"/>
              </a:rPr>
              <a:t>.</a:t>
            </a:r>
            <a:endParaRPr lang="pt-PT" sz="1800" b="0" strike="noStrike" spc="-1" dirty="0">
              <a:solidFill>
                <a:schemeClr val="dk2"/>
              </a:solidFill>
              <a:latin typeface="Grandview"/>
            </a:endParaRPr>
          </a:p>
          <a:p>
            <a:pPr indent="0" algn="just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pt-PT" sz="1800" b="0" strike="noStrike" spc="-1">
              <a:solidFill>
                <a:schemeClr val="dk2"/>
              </a:solidFill>
              <a:latin typeface="Grandview"/>
            </a:endParaRPr>
          </a:p>
          <a:p>
            <a:pPr indent="0" algn="just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pt-PT" sz="1800" b="0" strike="noStrike" spc="-1">
              <a:solidFill>
                <a:schemeClr val="dk2"/>
              </a:solidFill>
              <a:latin typeface="Grandview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pt-PT" sz="1800" b="0" strike="noStrike" spc="-1">
              <a:solidFill>
                <a:schemeClr val="dk2"/>
              </a:solidFill>
              <a:latin typeface="Grandvi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45660C-44FA-2DC6-B9BF-C098738AB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roup 240">
            <a:extLst>
              <a:ext uri="{FF2B5EF4-FFF2-40B4-BE49-F238E27FC236}">
                <a16:creationId xmlns:a16="http://schemas.microsoft.com/office/drawing/2014/main" id="{0E2A156A-6D32-7A67-3C1F-EC2A51A58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120" y="0"/>
            <a:ext cx="12214440" cy="6857640"/>
            <a:chOff x="-6120" y="0"/>
            <a:chExt cx="12214440" cy="6857640"/>
          </a:xfrm>
        </p:grpSpPr>
        <p:cxnSp>
          <p:nvCxnSpPr>
            <p:cNvPr id="260" name="Straight Connector 241">
              <a:extLst>
                <a:ext uri="{FF2B5EF4-FFF2-40B4-BE49-F238E27FC236}">
                  <a16:creationId xmlns:a16="http://schemas.microsoft.com/office/drawing/2014/main" id="{9CAA3994-436D-3B56-63EA-D0E725337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6120" y="668628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61" name="Straight Connector 242">
              <a:extLst>
                <a:ext uri="{FF2B5EF4-FFF2-40B4-BE49-F238E27FC236}">
                  <a16:creationId xmlns:a16="http://schemas.microsoft.com/office/drawing/2014/main" id="{B365F597-69F5-31FD-D32B-34ED5C97B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62" name="Straight Connector 243">
              <a:extLst>
                <a:ext uri="{FF2B5EF4-FFF2-40B4-BE49-F238E27FC236}">
                  <a16:creationId xmlns:a16="http://schemas.microsoft.com/office/drawing/2014/main" id="{C29E64F3-365A-AF19-FBE2-CC619FCDE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9930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63" name="Straight Connector 244">
              <a:extLst>
                <a:ext uri="{FF2B5EF4-FFF2-40B4-BE49-F238E27FC236}">
                  <a16:creationId xmlns:a16="http://schemas.microsoft.com/office/drawing/2014/main" id="{02AEFCBB-B506-97DA-CE30-14157B576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922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64" name="Straight Connector 245">
              <a:extLst>
                <a:ext uri="{FF2B5EF4-FFF2-40B4-BE49-F238E27FC236}">
                  <a16:creationId xmlns:a16="http://schemas.microsoft.com/office/drawing/2014/main" id="{E597ADDC-B84E-3571-4807-4390DADCF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757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65" name="Straight Connector 246">
              <a:extLst>
                <a:ext uri="{FF2B5EF4-FFF2-40B4-BE49-F238E27FC236}">
                  <a16:creationId xmlns:a16="http://schemas.microsoft.com/office/drawing/2014/main" id="{D23F641F-6962-3A9A-6D7A-37CB5BA59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215928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66" name="Straight Connector 247">
              <a:extLst>
                <a:ext uri="{FF2B5EF4-FFF2-40B4-BE49-F238E27FC236}">
                  <a16:creationId xmlns:a16="http://schemas.microsoft.com/office/drawing/2014/main" id="{C88B1A03-6B70-53F2-3B94-96FA825DF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31424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67" name="Straight Connector 248">
              <a:extLst>
                <a:ext uri="{FF2B5EF4-FFF2-40B4-BE49-F238E27FC236}">
                  <a16:creationId xmlns:a16="http://schemas.microsoft.com/office/drawing/2014/main" id="{A0468030-7617-0C45-D397-EC0362559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41259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68" name="Straight Connector 249">
              <a:extLst>
                <a:ext uri="{FF2B5EF4-FFF2-40B4-BE49-F238E27FC236}">
                  <a16:creationId xmlns:a16="http://schemas.microsoft.com/office/drawing/2014/main" id="{0775169D-A091-5874-2F96-C4618C71F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510948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69" name="Straight Connector 250">
              <a:extLst>
                <a:ext uri="{FF2B5EF4-FFF2-40B4-BE49-F238E27FC236}">
                  <a16:creationId xmlns:a16="http://schemas.microsoft.com/office/drawing/2014/main" id="{750E4846-BDFB-5F0C-C499-44061CB25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0926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70" name="Straight Connector 251">
              <a:extLst>
                <a:ext uri="{FF2B5EF4-FFF2-40B4-BE49-F238E27FC236}">
                  <a16:creationId xmlns:a16="http://schemas.microsoft.com/office/drawing/2014/main" id="{9D6F2381-C3AA-A9A3-5A32-F53ECF497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70761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71" name="Straight Connector 252">
              <a:extLst>
                <a:ext uri="{FF2B5EF4-FFF2-40B4-BE49-F238E27FC236}">
                  <a16:creationId xmlns:a16="http://schemas.microsoft.com/office/drawing/2014/main" id="{483E670A-2C08-A217-4F69-1321BDCE4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805968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72" name="Straight Connector 253">
              <a:extLst>
                <a:ext uri="{FF2B5EF4-FFF2-40B4-BE49-F238E27FC236}">
                  <a16:creationId xmlns:a16="http://schemas.microsoft.com/office/drawing/2014/main" id="{0E739098-CFA5-85BF-5B44-277BD4771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0428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73" name="Straight Connector 254">
              <a:extLst>
                <a:ext uri="{FF2B5EF4-FFF2-40B4-BE49-F238E27FC236}">
                  <a16:creationId xmlns:a16="http://schemas.microsoft.com/office/drawing/2014/main" id="{1AC2B6DE-17F3-CA93-103A-536D4F7C6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0263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74" name="Straight Connector 255">
              <a:extLst>
                <a:ext uri="{FF2B5EF4-FFF2-40B4-BE49-F238E27FC236}">
                  <a16:creationId xmlns:a16="http://schemas.microsoft.com/office/drawing/2014/main" id="{0FFA8384-F705-7CE3-5DBA-2C903666B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00952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75" name="Straight Connector 256">
              <a:extLst>
                <a:ext uri="{FF2B5EF4-FFF2-40B4-BE49-F238E27FC236}">
                  <a16:creationId xmlns:a16="http://schemas.microsoft.com/office/drawing/2014/main" id="{0F50828C-AC11-792B-9E50-5300E5EBB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21856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76" name="Straight Connector 257">
              <a:extLst>
                <a:ext uri="{FF2B5EF4-FFF2-40B4-BE49-F238E27FC236}">
                  <a16:creationId xmlns:a16="http://schemas.microsoft.com/office/drawing/2014/main" id="{47CCFA66-DF32-ADA6-4715-023D91B6E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7136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77" name="Straight Connector 258">
              <a:extLst>
                <a:ext uri="{FF2B5EF4-FFF2-40B4-BE49-F238E27FC236}">
                  <a16:creationId xmlns:a16="http://schemas.microsoft.com/office/drawing/2014/main" id="{0F5F98C0-EA9E-9E7A-BEEB-5A636D4DE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7142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78" name="Straight Connector 259">
              <a:extLst>
                <a:ext uri="{FF2B5EF4-FFF2-40B4-BE49-F238E27FC236}">
                  <a16:creationId xmlns:a16="http://schemas.microsoft.com/office/drawing/2014/main" id="{64B2F677-1D0D-1C99-FA7E-FBB83C2C3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25712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79" name="Straight Connector 260">
              <a:extLst>
                <a:ext uri="{FF2B5EF4-FFF2-40B4-BE49-F238E27FC236}">
                  <a16:creationId xmlns:a16="http://schemas.microsoft.com/office/drawing/2014/main" id="{10520041-42B6-6F54-8BCD-EBA759EBF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80000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80" name="Straight Connector 261">
              <a:extLst>
                <a:ext uri="{FF2B5EF4-FFF2-40B4-BE49-F238E27FC236}">
                  <a16:creationId xmlns:a16="http://schemas.microsoft.com/office/drawing/2014/main" id="{EE91F922-D137-D747-3FD1-BD09C9652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23432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81" name="Straight Connector 262">
              <a:extLst>
                <a:ext uri="{FF2B5EF4-FFF2-40B4-BE49-F238E27FC236}">
                  <a16:creationId xmlns:a16="http://schemas.microsoft.com/office/drawing/2014/main" id="{ADE72F69-97AC-B67D-F239-46F52EF0F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288612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82" name="Straight Connector 263">
              <a:extLst>
                <a:ext uri="{FF2B5EF4-FFF2-40B4-BE49-F238E27FC236}">
                  <a16:creationId xmlns:a16="http://schemas.microsoft.com/office/drawing/2014/main" id="{9D1B0E9B-E43E-7533-6557-45025EA50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342900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83" name="Straight Connector 264">
              <a:extLst>
                <a:ext uri="{FF2B5EF4-FFF2-40B4-BE49-F238E27FC236}">
                  <a16:creationId xmlns:a16="http://schemas.microsoft.com/office/drawing/2014/main" id="{6392B03E-C864-768A-0813-280B3C88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397188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84" name="Straight Connector 265">
              <a:extLst>
                <a:ext uri="{FF2B5EF4-FFF2-40B4-BE49-F238E27FC236}">
                  <a16:creationId xmlns:a16="http://schemas.microsoft.com/office/drawing/2014/main" id="{8338E5AB-E736-B5C7-F87A-78741E60D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451476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85" name="Straight Connector 266">
              <a:extLst>
                <a:ext uri="{FF2B5EF4-FFF2-40B4-BE49-F238E27FC236}">
                  <a16:creationId xmlns:a16="http://schemas.microsoft.com/office/drawing/2014/main" id="{BF00C41C-CDB5-3AF8-6948-ACFDF3D81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50576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86" name="Straight Connector 267">
              <a:extLst>
                <a:ext uri="{FF2B5EF4-FFF2-40B4-BE49-F238E27FC236}">
                  <a16:creationId xmlns:a16="http://schemas.microsoft.com/office/drawing/2014/main" id="{9C552917-30A3-0A3B-B76C-F02176C84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560052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87" name="Straight Connector 268">
              <a:extLst>
                <a:ext uri="{FF2B5EF4-FFF2-40B4-BE49-F238E27FC236}">
                  <a16:creationId xmlns:a16="http://schemas.microsoft.com/office/drawing/2014/main" id="{4D11BFAD-878B-ABD1-D834-555BA675A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68576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88" name="Straight Connector 269">
              <a:extLst>
                <a:ext uri="{FF2B5EF4-FFF2-40B4-BE49-F238E27FC236}">
                  <a16:creationId xmlns:a16="http://schemas.microsoft.com/office/drawing/2014/main" id="{68662AD7-559C-872E-83CE-3EB5E307C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6560" y="614340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89" name="Straight Connector 270">
              <a:extLst>
                <a:ext uri="{FF2B5EF4-FFF2-40B4-BE49-F238E27FC236}">
                  <a16:creationId xmlns:a16="http://schemas.microsoft.com/office/drawing/2014/main" id="{BBA96E9E-A4F1-CD72-ABBD-054B40FBC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84000" y="171360"/>
              <a:ext cx="360" cy="651204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90" name="Straight Connector 271">
              <a:extLst>
                <a:ext uri="{FF2B5EF4-FFF2-40B4-BE49-F238E27FC236}">
                  <a16:creationId xmlns:a16="http://schemas.microsoft.com/office/drawing/2014/main" id="{8FCD168C-F360-F3B9-7725-535DA3D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508120" y="173160"/>
              <a:ext cx="360" cy="651168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</p:grpSp>
      <p:sp>
        <p:nvSpPr>
          <p:cNvPr id="291" name="Right Triangle 273">
            <a:extLst>
              <a:ext uri="{FF2B5EF4-FFF2-40B4-BE49-F238E27FC236}">
                <a16:creationId xmlns:a16="http://schemas.microsoft.com/office/drawing/2014/main" id="{AB607722-2559-6D18-476F-C26CE5D9C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0800" y="2608200"/>
            <a:ext cx="568080" cy="568080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Grandview"/>
            </a:endParaRPr>
          </a:p>
        </p:txBody>
      </p:sp>
      <p:sp useBgFill="1">
        <p:nvSpPr>
          <p:cNvPr id="292" name="Rectangle 275">
            <a:extLst>
              <a:ext uri="{FF2B5EF4-FFF2-40B4-BE49-F238E27FC236}">
                <a16:creationId xmlns:a16="http://schemas.microsoft.com/office/drawing/2014/main" id="{3C6EFDC7-92FD-AA1C-C423-B42FE2617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randview"/>
            </a:endParaRPr>
          </a:p>
        </p:txBody>
      </p:sp>
      <p:grpSp>
        <p:nvGrpSpPr>
          <p:cNvPr id="293" name="Group 277">
            <a:extLst>
              <a:ext uri="{FF2B5EF4-FFF2-40B4-BE49-F238E27FC236}">
                <a16:creationId xmlns:a16="http://schemas.microsoft.com/office/drawing/2014/main" id="{760D09AA-E31F-D66E-E3AA-A48F0B957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120" y="0"/>
            <a:ext cx="12214440" cy="6857640"/>
            <a:chOff x="-6120" y="0"/>
            <a:chExt cx="12214440" cy="6857640"/>
          </a:xfrm>
        </p:grpSpPr>
        <p:cxnSp>
          <p:nvCxnSpPr>
            <p:cNvPr id="294" name="Straight Connector 278">
              <a:extLst>
                <a:ext uri="{FF2B5EF4-FFF2-40B4-BE49-F238E27FC236}">
                  <a16:creationId xmlns:a16="http://schemas.microsoft.com/office/drawing/2014/main" id="{B837016C-5322-FB32-6650-5313155A09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6120" y="668628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95" name="Straight Connector 279">
              <a:extLst>
                <a:ext uri="{FF2B5EF4-FFF2-40B4-BE49-F238E27FC236}">
                  <a16:creationId xmlns:a16="http://schemas.microsoft.com/office/drawing/2014/main" id="{B5327A2F-638A-7E6A-CC80-3077A8E51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96" name="Straight Connector 280">
              <a:extLst>
                <a:ext uri="{FF2B5EF4-FFF2-40B4-BE49-F238E27FC236}">
                  <a16:creationId xmlns:a16="http://schemas.microsoft.com/office/drawing/2014/main" id="{8E50C810-04FB-EE84-65D7-44A8B20DF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9930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97" name="Straight Connector 281">
              <a:extLst>
                <a:ext uri="{FF2B5EF4-FFF2-40B4-BE49-F238E27FC236}">
                  <a16:creationId xmlns:a16="http://schemas.microsoft.com/office/drawing/2014/main" id="{D4A64822-EDBD-6B6C-8D21-E10DE8BD4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922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98" name="Straight Connector 282">
              <a:extLst>
                <a:ext uri="{FF2B5EF4-FFF2-40B4-BE49-F238E27FC236}">
                  <a16:creationId xmlns:a16="http://schemas.microsoft.com/office/drawing/2014/main" id="{E4C10C0B-1C33-5BBC-D3C8-E49B3680F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757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99" name="Straight Connector 283">
              <a:extLst>
                <a:ext uri="{FF2B5EF4-FFF2-40B4-BE49-F238E27FC236}">
                  <a16:creationId xmlns:a16="http://schemas.microsoft.com/office/drawing/2014/main" id="{064C64F0-BBC8-52ED-E6B2-5778E4B13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215928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00" name="Straight Connector 284">
              <a:extLst>
                <a:ext uri="{FF2B5EF4-FFF2-40B4-BE49-F238E27FC236}">
                  <a16:creationId xmlns:a16="http://schemas.microsoft.com/office/drawing/2014/main" id="{8C3F8076-C30D-3342-B391-576C73F83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31424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01" name="Straight Connector 285">
              <a:extLst>
                <a:ext uri="{FF2B5EF4-FFF2-40B4-BE49-F238E27FC236}">
                  <a16:creationId xmlns:a16="http://schemas.microsoft.com/office/drawing/2014/main" id="{52C44436-00AE-3B53-1881-3B527407D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41259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02" name="Straight Connector 286">
              <a:extLst>
                <a:ext uri="{FF2B5EF4-FFF2-40B4-BE49-F238E27FC236}">
                  <a16:creationId xmlns:a16="http://schemas.microsoft.com/office/drawing/2014/main" id="{C744910D-A54E-8960-CD52-385D589D5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510948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03" name="Straight Connector 287">
              <a:extLst>
                <a:ext uri="{FF2B5EF4-FFF2-40B4-BE49-F238E27FC236}">
                  <a16:creationId xmlns:a16="http://schemas.microsoft.com/office/drawing/2014/main" id="{FAE045BA-2879-6338-7D0A-35B195E14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0926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04" name="Straight Connector 288">
              <a:extLst>
                <a:ext uri="{FF2B5EF4-FFF2-40B4-BE49-F238E27FC236}">
                  <a16:creationId xmlns:a16="http://schemas.microsoft.com/office/drawing/2014/main" id="{C7B9EEC9-B0D4-2BC1-5F0E-57776074A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70761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05" name="Straight Connector 289">
              <a:extLst>
                <a:ext uri="{FF2B5EF4-FFF2-40B4-BE49-F238E27FC236}">
                  <a16:creationId xmlns:a16="http://schemas.microsoft.com/office/drawing/2014/main" id="{0A09352C-835A-2BDD-6444-FB740BBC1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805968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06" name="Straight Connector 290">
              <a:extLst>
                <a:ext uri="{FF2B5EF4-FFF2-40B4-BE49-F238E27FC236}">
                  <a16:creationId xmlns:a16="http://schemas.microsoft.com/office/drawing/2014/main" id="{A4311FFC-F1F3-5FAC-D44C-F8CC90083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0428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07" name="Straight Connector 291">
              <a:extLst>
                <a:ext uri="{FF2B5EF4-FFF2-40B4-BE49-F238E27FC236}">
                  <a16:creationId xmlns:a16="http://schemas.microsoft.com/office/drawing/2014/main" id="{BA24BCD6-EDF2-2864-B440-A28508248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0263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08" name="Straight Connector 292">
              <a:extLst>
                <a:ext uri="{FF2B5EF4-FFF2-40B4-BE49-F238E27FC236}">
                  <a16:creationId xmlns:a16="http://schemas.microsoft.com/office/drawing/2014/main" id="{53884BE4-C66F-8790-FDF5-75B89A260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00952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09" name="Straight Connector 293">
              <a:extLst>
                <a:ext uri="{FF2B5EF4-FFF2-40B4-BE49-F238E27FC236}">
                  <a16:creationId xmlns:a16="http://schemas.microsoft.com/office/drawing/2014/main" id="{4F11DC6B-64ED-3447-7927-5923BB763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21856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10" name="Straight Connector 294">
              <a:extLst>
                <a:ext uri="{FF2B5EF4-FFF2-40B4-BE49-F238E27FC236}">
                  <a16:creationId xmlns:a16="http://schemas.microsoft.com/office/drawing/2014/main" id="{97450D73-AE32-585B-8393-E2BD0BEA3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7136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11" name="Straight Connector 295">
              <a:extLst>
                <a:ext uri="{FF2B5EF4-FFF2-40B4-BE49-F238E27FC236}">
                  <a16:creationId xmlns:a16="http://schemas.microsoft.com/office/drawing/2014/main" id="{0E66E4AC-B14C-8536-D431-39FC75223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7142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12" name="Straight Connector 296">
              <a:extLst>
                <a:ext uri="{FF2B5EF4-FFF2-40B4-BE49-F238E27FC236}">
                  <a16:creationId xmlns:a16="http://schemas.microsoft.com/office/drawing/2014/main" id="{895F5E6D-50B2-AC7D-F59A-471517220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25712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13" name="Straight Connector 297">
              <a:extLst>
                <a:ext uri="{FF2B5EF4-FFF2-40B4-BE49-F238E27FC236}">
                  <a16:creationId xmlns:a16="http://schemas.microsoft.com/office/drawing/2014/main" id="{DD191438-D28F-DB13-4146-C046C6E1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80000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14" name="Straight Connector 298">
              <a:extLst>
                <a:ext uri="{FF2B5EF4-FFF2-40B4-BE49-F238E27FC236}">
                  <a16:creationId xmlns:a16="http://schemas.microsoft.com/office/drawing/2014/main" id="{F3055C3A-B4B2-D579-13AB-0BF62DA74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23432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15" name="Straight Connector 299">
              <a:extLst>
                <a:ext uri="{FF2B5EF4-FFF2-40B4-BE49-F238E27FC236}">
                  <a16:creationId xmlns:a16="http://schemas.microsoft.com/office/drawing/2014/main" id="{9EEE9C9A-70A2-D2AE-317A-7A070CC95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288612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16" name="Straight Connector 300">
              <a:extLst>
                <a:ext uri="{FF2B5EF4-FFF2-40B4-BE49-F238E27FC236}">
                  <a16:creationId xmlns:a16="http://schemas.microsoft.com/office/drawing/2014/main" id="{C83A15DB-72D6-9DED-8F7F-CCCB81D99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342900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17" name="Straight Connector 301">
              <a:extLst>
                <a:ext uri="{FF2B5EF4-FFF2-40B4-BE49-F238E27FC236}">
                  <a16:creationId xmlns:a16="http://schemas.microsoft.com/office/drawing/2014/main" id="{00121E7A-C0FF-5785-020D-B0C4E553F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397188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18" name="Straight Connector 302">
              <a:extLst>
                <a:ext uri="{FF2B5EF4-FFF2-40B4-BE49-F238E27FC236}">
                  <a16:creationId xmlns:a16="http://schemas.microsoft.com/office/drawing/2014/main" id="{6A5BE3B3-BB90-8E84-5207-0E9694678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451476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19" name="Straight Connector 303">
              <a:extLst>
                <a:ext uri="{FF2B5EF4-FFF2-40B4-BE49-F238E27FC236}">
                  <a16:creationId xmlns:a16="http://schemas.microsoft.com/office/drawing/2014/main" id="{1A3474E0-9A0E-7EC7-0F2B-D58FE34AC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50576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20" name="Straight Connector 304">
              <a:extLst>
                <a:ext uri="{FF2B5EF4-FFF2-40B4-BE49-F238E27FC236}">
                  <a16:creationId xmlns:a16="http://schemas.microsoft.com/office/drawing/2014/main" id="{5DB56F08-9A64-5FE5-ECB7-49BADD3FD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560052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21" name="Straight Connector 305">
              <a:extLst>
                <a:ext uri="{FF2B5EF4-FFF2-40B4-BE49-F238E27FC236}">
                  <a16:creationId xmlns:a16="http://schemas.microsoft.com/office/drawing/2014/main" id="{620272EC-41F1-DC04-0531-9050C3A91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68576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22" name="Straight Connector 306">
              <a:extLst>
                <a:ext uri="{FF2B5EF4-FFF2-40B4-BE49-F238E27FC236}">
                  <a16:creationId xmlns:a16="http://schemas.microsoft.com/office/drawing/2014/main" id="{1F1B67CD-873E-CA52-E368-C89DFCFAC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6560" y="614340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23" name="Straight Connector 307">
              <a:extLst>
                <a:ext uri="{FF2B5EF4-FFF2-40B4-BE49-F238E27FC236}">
                  <a16:creationId xmlns:a16="http://schemas.microsoft.com/office/drawing/2014/main" id="{49E72CF7-D341-18DE-8907-43B75714E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84000" y="171360"/>
              <a:ext cx="360" cy="651204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24" name="Straight Connector 308">
              <a:extLst>
                <a:ext uri="{FF2B5EF4-FFF2-40B4-BE49-F238E27FC236}">
                  <a16:creationId xmlns:a16="http://schemas.microsoft.com/office/drawing/2014/main" id="{00854214-88C6-DB57-2DFF-7A8AA2566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508120" y="173160"/>
              <a:ext cx="360" cy="651168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</p:grpSp>
      <p:sp>
        <p:nvSpPr>
          <p:cNvPr id="4" name="PlaceHolder 1">
            <a:extLst>
              <a:ext uri="{FF2B5EF4-FFF2-40B4-BE49-F238E27FC236}">
                <a16:creationId xmlns:a16="http://schemas.microsoft.com/office/drawing/2014/main" id="{ABA7AAF9-7B58-E0F0-9D3E-6BF520CD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201" y="2855811"/>
            <a:ext cx="3041499" cy="1126841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pt-PT" sz="4400" b="0" strike="noStrike" spc="-1" dirty="0">
                <a:latin typeface="Grandview"/>
              </a:rPr>
              <a:t>Conclusão</a:t>
            </a: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0B467FF0-44D5-F7AE-5DDF-B2C83A00331C}"/>
              </a:ext>
            </a:extLst>
          </p:cNvPr>
          <p:cNvSpPr txBox="1">
            <a:spLocks/>
          </p:cNvSpPr>
          <p:nvPr/>
        </p:nvSpPr>
        <p:spPr>
          <a:xfrm>
            <a:off x="5925434" y="1998501"/>
            <a:ext cx="4696470" cy="2853609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F6F6F6"/>
              </a:buClr>
              <a:buSzPct val="75000"/>
              <a:buFont typeface="Wingdings" charset="2"/>
              <a:buChar char=""/>
            </a:pPr>
            <a:r>
              <a:rPr lang="pt-PT" sz="2000" spc="-1" dirty="0">
                <a:latin typeface="Calibri"/>
              </a:rPr>
              <a:t>Através da realização desta experiência prática, adquirimos mais conhecimentos sobre o funcionamento do </a:t>
            </a:r>
            <a:r>
              <a:rPr lang="pt-PT" sz="2000" spc="-1" err="1">
                <a:latin typeface="Calibri"/>
              </a:rPr>
              <a:t>solenóide</a:t>
            </a:r>
            <a:r>
              <a:rPr lang="pt-PT" sz="2000" spc="-1" dirty="0">
                <a:latin typeface="Calibri"/>
              </a:rPr>
              <a:t>, das bobinas de </a:t>
            </a:r>
            <a:r>
              <a:rPr lang="pt-PT" sz="2000" spc="-1" err="1">
                <a:latin typeface="Calibri"/>
              </a:rPr>
              <a:t>Helmholtz</a:t>
            </a:r>
            <a:r>
              <a:rPr lang="pt-PT" sz="2000" spc="-1" dirty="0">
                <a:latin typeface="Calibri"/>
              </a:rPr>
              <a:t> e o efeito que o campo magnético tem sobre elas.</a:t>
            </a:r>
            <a:endParaRPr lang="pt-PT" sz="2000" spc="-1" dirty="0">
              <a:latin typeface="Grandview"/>
            </a:endParaRPr>
          </a:p>
        </p:txBody>
      </p:sp>
    </p:spTree>
    <p:extLst>
      <p:ext uri="{BB962C8B-B14F-4D97-AF65-F5344CB8AC3E}">
        <p14:creationId xmlns:p14="http://schemas.microsoft.com/office/powerpoint/2010/main" val="226658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91200" y="726120"/>
            <a:ext cx="10324800" cy="144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pt-PT" sz="4400" b="0" strike="noStrike" spc="-1">
                <a:solidFill>
                  <a:schemeClr val="dk2"/>
                </a:solidFill>
                <a:latin typeface="Grandview"/>
              </a:rPr>
              <a:t>Objetivos</a:t>
            </a:r>
            <a:endParaRPr lang="pt-PT" sz="4400" b="0" strike="noStrike" spc="-1">
              <a:solidFill>
                <a:schemeClr val="dk1"/>
              </a:solidFill>
              <a:latin typeface="Grandview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91200" y="2340000"/>
            <a:ext cx="10324800" cy="3564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algn="just" defTabSz="914400">
              <a:lnSpc>
                <a:spcPct val="110000"/>
              </a:lnSpc>
              <a:spcBef>
                <a:spcPts val="1001"/>
              </a:spcBef>
              <a:buClr>
                <a:srgbClr val="8D87A6"/>
              </a:buClr>
              <a:buSzPct val="75000"/>
              <a:buFont typeface="Wingdings" charset="2"/>
              <a:buChar char="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</a:rPr>
              <a:t>Calibrar uma sonda de efeito de Hall por meio de um solenoide padrão;</a:t>
            </a:r>
            <a:endParaRPr lang="pt-PT" sz="1800" b="0" strike="noStrike" spc="-1" dirty="0">
              <a:solidFill>
                <a:schemeClr val="dk2"/>
              </a:solidFill>
              <a:latin typeface="Grandview"/>
            </a:endParaRPr>
          </a:p>
          <a:p>
            <a:pPr marL="228600" indent="-228600" algn="just" defTabSz="914400">
              <a:lnSpc>
                <a:spcPct val="110000"/>
              </a:lnSpc>
              <a:spcBef>
                <a:spcPts val="1001"/>
              </a:spcBef>
              <a:buClr>
                <a:srgbClr val="8D87A6"/>
              </a:buClr>
              <a:buSzPct val="75000"/>
              <a:buFont typeface="Wingdings" charset="2"/>
              <a:buChar char="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</a:rPr>
              <a:t>Calcular a constante de calibração, </a:t>
            </a:r>
            <a:r>
              <a:rPr lang="pt-PT" sz="1800" spc="-1" dirty="0" err="1">
                <a:solidFill>
                  <a:srgbClr val="000000"/>
                </a:solidFill>
                <a:latin typeface="Calibri"/>
              </a:rPr>
              <a:t>Cc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</a:rPr>
              <a:t>;</a:t>
            </a:r>
            <a:endParaRPr lang="pt-PT" sz="1800" b="0" strike="noStrike" spc="-1" dirty="0">
              <a:solidFill>
                <a:schemeClr val="dk2"/>
              </a:solidFill>
              <a:latin typeface="Grandview"/>
            </a:endParaRPr>
          </a:p>
          <a:p>
            <a:pPr marL="228600" indent="-228600" algn="just" defTabSz="914400">
              <a:lnSpc>
                <a:spcPct val="110000"/>
              </a:lnSpc>
              <a:spcBef>
                <a:spcPts val="1001"/>
              </a:spcBef>
              <a:buClr>
                <a:srgbClr val="8D87A6"/>
              </a:buClr>
              <a:buSzPct val="75000"/>
              <a:buFont typeface="Wingdings" charset="2"/>
              <a:buChar char="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</a:rPr>
              <a:t>Verificar o princípio da sobreposição;</a:t>
            </a:r>
            <a:endParaRPr lang="pt-PT" sz="1800" b="0" strike="noStrike" spc="-1" dirty="0">
              <a:solidFill>
                <a:schemeClr val="dk2"/>
              </a:solidFill>
              <a:latin typeface="Grandview"/>
            </a:endParaRPr>
          </a:p>
          <a:p>
            <a:pPr marL="228600" indent="-228600" algn="just" defTabSz="914400">
              <a:lnSpc>
                <a:spcPct val="110000"/>
              </a:lnSpc>
              <a:spcBef>
                <a:spcPts val="1001"/>
              </a:spcBef>
              <a:buClr>
                <a:srgbClr val="8D87A6"/>
              </a:buClr>
              <a:buSzPct val="75000"/>
              <a:buFont typeface="Wingdings" charset="2"/>
              <a:buChar char=""/>
            </a:pPr>
            <a:r>
              <a:rPr lang="pt-PT" sz="1800" b="0" strike="noStrike" spc="-1" dirty="0">
                <a:solidFill>
                  <a:schemeClr val="dk2"/>
                </a:solidFill>
                <a:latin typeface="Calibri"/>
              </a:rPr>
              <a:t>Medir o campo magnético;</a:t>
            </a:r>
            <a:endParaRPr lang="pt-PT" sz="1800" b="0" strike="noStrike" spc="-1" dirty="0">
              <a:solidFill>
                <a:schemeClr val="dk2"/>
              </a:solidFill>
              <a:latin typeface="Grandview"/>
            </a:endParaRPr>
          </a:p>
          <a:p>
            <a:pPr marL="228600" indent="-228600" algn="just" defTabSz="914400">
              <a:lnSpc>
                <a:spcPct val="110000"/>
              </a:lnSpc>
              <a:spcBef>
                <a:spcPts val="1001"/>
              </a:spcBef>
              <a:buClr>
                <a:srgbClr val="8D87A6"/>
              </a:buClr>
              <a:buSzPct val="75000"/>
              <a:buFont typeface="Wingdings" charset="2"/>
              <a:buChar char=""/>
            </a:pPr>
            <a:r>
              <a:rPr lang="pt-PT" sz="1800" b="0" strike="noStrike" spc="-1" dirty="0">
                <a:solidFill>
                  <a:schemeClr val="dk2"/>
                </a:solidFill>
                <a:latin typeface="Calibri"/>
              </a:rPr>
              <a:t>Estimar o número de espiras.</a:t>
            </a:r>
            <a:endParaRPr lang="pt-PT" sz="1800" b="0" strike="noStrike" spc="-1" dirty="0">
              <a:solidFill>
                <a:schemeClr val="dk2"/>
              </a:solidFill>
              <a:latin typeface="Grandvi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8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120" y="0"/>
            <a:ext cx="12214440" cy="6857640"/>
            <a:chOff x="-6120" y="0"/>
            <a:chExt cx="12214440" cy="6857640"/>
          </a:xfrm>
        </p:grpSpPr>
        <p:cxnSp>
          <p:nvCxnSpPr>
            <p:cNvPr id="147" name="Straight Connector 8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6120" y="668628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48" name="Straight Connector 8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49" name="Straight Connector 8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9930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50" name="Straight Connector 8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922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51" name="Straight Connector 8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757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52" name="Straight Connector 8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215928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53" name="Straight Connector 9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31424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54" name="Straight Connector 9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41259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55" name="Straight Connector 9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510948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56" name="Straight Connector 9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0926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57" name="Straight Connector 9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70761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58" name="Straight Connector 9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805968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59" name="Straight Connector 9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0428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60" name="Straight Connector 9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0263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61" name="Straight Connector 9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00952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62" name="Straight Connector 9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21856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63" name="Straight Connector 10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7136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64" name="Straight Connector 10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7142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65" name="Straight Connector 10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25712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66" name="Straight Connector 10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80000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67" name="Straight Connector 10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23432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68" name="Straight Connector 10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288612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69" name="Straight Connector 10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342900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70" name="Straight Connector 10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397188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71" name="Straight Connector 10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451476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72" name="Straight Connector 10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50576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73" name="Straight Connector 1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560052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74" name="Straight Connector 1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68576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75" name="Straight Connector 1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6560" y="614340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76" name="Straight Connector 1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84000" y="171360"/>
              <a:ext cx="360" cy="651204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77" name="Straight Connector 1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508120" y="173160"/>
              <a:ext cx="360" cy="651168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</p:grpSp>
      <p:sp>
        <p:nvSpPr>
          <p:cNvPr id="178" name="Right Triangle 1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0800" y="2608200"/>
            <a:ext cx="568080" cy="568080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Grandview"/>
            </a:endParaRPr>
          </a:p>
        </p:txBody>
      </p:sp>
      <p:sp useBgFill="1">
        <p:nvSpPr>
          <p:cNvPr id="179" name="Rectangle 1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randview"/>
            </a:endParaRPr>
          </a:p>
        </p:txBody>
      </p:sp>
      <p:grpSp>
        <p:nvGrpSpPr>
          <p:cNvPr id="180" name="Group 1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120" y="0"/>
            <a:ext cx="12214440" cy="6857640"/>
            <a:chOff x="-6120" y="0"/>
            <a:chExt cx="12214440" cy="6857640"/>
          </a:xfrm>
        </p:grpSpPr>
        <p:cxnSp>
          <p:nvCxnSpPr>
            <p:cNvPr id="181" name="Straight Connector 1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6120" y="668628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82" name="Straight Connector 1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83" name="Straight Connector 1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9930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84" name="Straight Connector 1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922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85" name="Straight Connector 1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757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86" name="Straight Connector 12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215928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87" name="Straight Connector 12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31424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88" name="Straight Connector 12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41259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89" name="Straight Connector 12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510948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90" name="Straight Connector 13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0926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91" name="Straight Connector 13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70761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92" name="Straight Connector 13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805968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93" name="Straight Connector 13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0428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94" name="Straight Connector 13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0263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95" name="Straight Connector 13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00952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96" name="Straight Connector 13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21856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97" name="Straight Connector 13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7136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98" name="Straight Connector 13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7142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199" name="Straight Connector 13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25712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00" name="Straight Connector 14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80000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01" name="Straight Connector 14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23432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02" name="Straight Connector 14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288612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03" name="Straight Connector 14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342900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04" name="Straight Connector 14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397188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05" name="Straight Connector 14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451476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06" name="Straight Connector 14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50576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07" name="Straight Connector 14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560052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08" name="Straight Connector 14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68576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09" name="Straight Connector 14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6560" y="614340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10" name="Straight Connector 15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84000" y="171360"/>
              <a:ext cx="360" cy="651204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11" name="Straight Connector 15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508120" y="173160"/>
              <a:ext cx="360" cy="651168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</p:grpSp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84360" y="747000"/>
            <a:ext cx="11526738" cy="5415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 err="1">
                <a:solidFill>
                  <a:schemeClr val="dk2"/>
                </a:solidFill>
                <a:latin typeface="Grandview"/>
              </a:rPr>
              <a:t>Parte</a:t>
            </a:r>
            <a:r>
              <a:rPr lang="en-US" sz="5400" b="0" strike="noStrike" spc="-1" dirty="0">
                <a:solidFill>
                  <a:schemeClr val="dk2"/>
                </a:solidFill>
                <a:latin typeface="Grandview"/>
              </a:rPr>
              <a:t> A </a:t>
            </a:r>
            <a:br>
              <a:rPr lang="en-US" sz="5400" spc="-1" dirty="0">
                <a:solidFill>
                  <a:schemeClr val="dk2"/>
                </a:solidFill>
                <a:latin typeface="Grandview"/>
              </a:rPr>
            </a:br>
            <a:r>
              <a:rPr lang="en-US" sz="5400" b="0" strike="noStrike" spc="-1">
                <a:solidFill>
                  <a:schemeClr val="dk2"/>
                </a:solidFill>
                <a:latin typeface="Grandview"/>
              </a:rPr>
              <a:t>Calibração</a:t>
            </a:r>
            <a:r>
              <a:rPr lang="en-US" sz="5400" b="0" strike="noStrike" spc="-1" dirty="0">
                <a:solidFill>
                  <a:schemeClr val="dk2"/>
                </a:solidFill>
                <a:latin typeface="Grandview"/>
              </a:rPr>
              <a:t> da </a:t>
            </a:r>
            <a:r>
              <a:rPr lang="en-US" sz="5400" b="0" strike="noStrike" spc="-1" dirty="0" err="1">
                <a:solidFill>
                  <a:schemeClr val="dk2"/>
                </a:solidFill>
                <a:latin typeface="Grandview"/>
              </a:rPr>
              <a:t>sonda</a:t>
            </a:r>
            <a:r>
              <a:rPr lang="en-US" sz="5400" b="0" strike="noStrike" spc="-1" dirty="0">
                <a:solidFill>
                  <a:schemeClr val="dk2"/>
                </a:solidFill>
                <a:latin typeface="Grandview"/>
              </a:rPr>
              <a:t> de Hall</a:t>
            </a:r>
            <a:endParaRPr lang="pt-PT" sz="5400" b="0" strike="noStrike" spc="-1">
              <a:solidFill>
                <a:schemeClr val="dk2"/>
              </a:solidFill>
              <a:latin typeface="Grandvi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91200" y="726120"/>
            <a:ext cx="10324800" cy="144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pt-PT" sz="4400" b="0" strike="noStrike" spc="-1">
                <a:solidFill>
                  <a:schemeClr val="dk2"/>
                </a:solidFill>
                <a:latin typeface="Grandview"/>
              </a:rPr>
              <a:t>Solenóide Padrão</a:t>
            </a:r>
            <a:endParaRPr lang="pt-PT" sz="4400" b="0" strike="noStrike" spc="-1">
              <a:solidFill>
                <a:schemeClr val="dk1"/>
              </a:solidFill>
              <a:latin typeface="Grandview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91200" y="2340000"/>
            <a:ext cx="10324800" cy="3564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algn="just" defTabSz="914400">
              <a:lnSpc>
                <a:spcPct val="110000"/>
              </a:lnSpc>
              <a:spcBef>
                <a:spcPts val="1001"/>
              </a:spcBef>
              <a:buClr>
                <a:srgbClr val="8D87A6"/>
              </a:buClr>
              <a:buSzPct val="75000"/>
              <a:buFont typeface="Wingdings" charset="2"/>
              <a:buChar char=""/>
            </a:pPr>
            <a:r>
              <a:rPr lang="pt-PT" sz="2000" b="0" strike="noStrike" spc="-1">
                <a:solidFill>
                  <a:schemeClr val="dk2"/>
                </a:solidFill>
                <a:latin typeface="Calibri"/>
              </a:rPr>
              <a:t>Lei de Ampère: </a:t>
            </a:r>
            <a:r>
              <a:rPr lang="pt-PT" sz="1800" b="0" strike="noStrike" spc="-1">
                <a:solidFill>
                  <a:schemeClr val="dk2"/>
                </a:solidFill>
                <a:latin typeface="Arial"/>
                <a:ea typeface="Arial"/>
              </a:rPr>
              <a:t>, sendo o número de espiras por unidade de comprimento de solenóide,  a corrente que percorre o solenóide e a constante de permeabilidade magnética do vácuo, .</a:t>
            </a:r>
            <a:endParaRPr lang="pt-PT" sz="1800" b="0" strike="noStrike" spc="-1">
              <a:solidFill>
                <a:schemeClr val="dk2"/>
              </a:solidFill>
              <a:latin typeface="Grandview"/>
            </a:endParaRPr>
          </a:p>
        </p:txBody>
      </p:sp>
      <p:pic>
        <p:nvPicPr>
          <p:cNvPr id="218" name="Picture 217"/>
          <p:cNvPicPr/>
          <p:nvPr/>
        </p:nvPicPr>
        <p:blipFill>
          <a:blip r:embed="rId2"/>
          <a:stretch/>
        </p:blipFill>
        <p:spPr>
          <a:xfrm>
            <a:off x="1721520" y="3657600"/>
            <a:ext cx="7879680" cy="2514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91200" y="726120"/>
            <a:ext cx="10324800" cy="144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pt-PT" sz="4400" b="0" strike="noStrike" spc="-1">
                <a:solidFill>
                  <a:schemeClr val="dk2"/>
                </a:solidFill>
                <a:latin typeface="Grandview"/>
              </a:rPr>
              <a:t>Metodologia</a:t>
            </a:r>
            <a:endParaRPr lang="pt-PT" sz="4400" b="0" strike="noStrike" spc="-1">
              <a:solidFill>
                <a:schemeClr val="dk1"/>
              </a:solidFill>
              <a:latin typeface="Grandview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91200" y="2340000"/>
            <a:ext cx="10324800" cy="3564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8D87A6"/>
              </a:buClr>
              <a:buSzPct val="75000"/>
              <a:buFont typeface="Wingdings" charset="2"/>
              <a:buChar char=""/>
            </a:pPr>
            <a:r>
              <a:rPr lang="pt-PT" sz="1800" b="0" strike="noStrike" spc="-1">
                <a:solidFill>
                  <a:schemeClr val="dk2"/>
                </a:solidFill>
                <a:latin typeface="Calibri"/>
              </a:rPr>
              <a:t>Ligar os terminais da sonda e o voltímetro à entrada e à saída do amplificador, respetivamente;</a:t>
            </a:r>
            <a:endParaRPr lang="pt-PT" sz="1800" b="0" strike="noStrike" spc="-1">
              <a:solidFill>
                <a:schemeClr val="dk2"/>
              </a:solidFill>
              <a:latin typeface="Grandview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8D87A6"/>
              </a:buClr>
              <a:buSzPct val="75000"/>
              <a:buFont typeface="Wingdings" charset="2"/>
              <a:buChar char=""/>
            </a:pPr>
            <a:r>
              <a:rPr lang="pt-PT" sz="1800" b="0" strike="noStrike" spc="-1">
                <a:solidFill>
                  <a:schemeClr val="dk2"/>
                </a:solidFill>
                <a:latin typeface="Calibri"/>
              </a:rPr>
              <a:t>Registar o comprimento do solenóide e o número de espiras por unidade de comprimento de solenóide;</a:t>
            </a:r>
            <a:endParaRPr lang="pt-PT" sz="1800" b="0" strike="noStrike" spc="-1">
              <a:solidFill>
                <a:schemeClr val="dk2"/>
              </a:solidFill>
              <a:latin typeface="Grandview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8D87A6"/>
              </a:buClr>
              <a:buSzPct val="75000"/>
              <a:buFont typeface="Wingdings" charset="2"/>
              <a:buChar char=""/>
            </a:pPr>
            <a:r>
              <a:rPr lang="pt-PT" sz="1800" b="0" strike="noStrike" spc="-1">
                <a:solidFill>
                  <a:schemeClr val="dk2"/>
                </a:solidFill>
                <a:latin typeface="Calibri"/>
              </a:rPr>
              <a:t>Verificar a ausência do campo magnético, caso contrário regular o potenciómetro;</a:t>
            </a:r>
            <a:endParaRPr lang="pt-PT" sz="1800" b="0" strike="noStrike" spc="-1">
              <a:solidFill>
                <a:schemeClr val="dk2"/>
              </a:solidFill>
              <a:latin typeface="Grandview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8D87A6"/>
              </a:buClr>
              <a:buSzPct val="75000"/>
              <a:buFont typeface="Wingdings" charset="2"/>
              <a:buChar char=""/>
            </a:pPr>
            <a:r>
              <a:rPr lang="pt-PT" sz="1800" b="0" strike="noStrike" spc="-1">
                <a:solidFill>
                  <a:schemeClr val="dk2"/>
                </a:solidFill>
                <a:latin typeface="Calibri"/>
              </a:rPr>
              <a:t>Inserir a sonda no solenóide e fazer variar a corrente;</a:t>
            </a:r>
            <a:endParaRPr lang="pt-PT" sz="1800" b="0" strike="noStrike" spc="-1">
              <a:solidFill>
                <a:schemeClr val="dk2"/>
              </a:solidFill>
              <a:latin typeface="Grandview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8D87A6"/>
              </a:buClr>
              <a:buSzPct val="75000"/>
              <a:buFont typeface="Wingdings" charset="2"/>
              <a:buChar char=""/>
            </a:pPr>
            <a:r>
              <a:rPr lang="pt-PT" sz="1800" b="0" strike="noStrike" spc="-1">
                <a:solidFill>
                  <a:schemeClr val="dk2"/>
                </a:solidFill>
                <a:latin typeface="Calibri"/>
              </a:rPr>
              <a:t>Registar a tensão.</a:t>
            </a:r>
            <a:endParaRPr lang="pt-PT" sz="1800" b="0" strike="noStrike" spc="-1">
              <a:solidFill>
                <a:schemeClr val="dk2"/>
              </a:solidFill>
              <a:latin typeface="Grandview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pt-PT" sz="1800" b="0" strike="noStrike" spc="-1">
              <a:solidFill>
                <a:schemeClr val="dk2"/>
              </a:solidFill>
              <a:latin typeface="Grandvi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1" name="Rectangle 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randview"/>
            </a:endParaRPr>
          </a:p>
        </p:txBody>
      </p:sp>
      <p:grpSp>
        <p:nvGrpSpPr>
          <p:cNvPr id="222" name="Group 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120" y="0"/>
            <a:ext cx="12214440" cy="6857640"/>
            <a:chOff x="-6120" y="0"/>
            <a:chExt cx="12214440" cy="6857640"/>
          </a:xfrm>
        </p:grpSpPr>
        <p:cxnSp>
          <p:nvCxnSpPr>
            <p:cNvPr id="223" name="Straight Connector 5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6120" y="668628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24" name="Straight Connector 5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25" name="Straight Connector 5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9930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26" name="Straight Connector 5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922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27" name="Straight Connector 5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757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28" name="Straight Connector 5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215928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29" name="Straight Connector 5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31424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30" name="Straight Connector 6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41259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31" name="Straight Connector 6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510948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32" name="Straight Connector 6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0926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33" name="Straight Connector 6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70761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34" name="Straight Connector 6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805968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35" name="Straight Connector 6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0428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36" name="Straight Connector 6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0263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37" name="Straight Connector 6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00952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38" name="Straight Connector 6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21856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39" name="Straight Connector 6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7136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40" name="Straight Connector 7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7142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41" name="Straight Connector 7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25712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42" name="Straight Connector 7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80000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43" name="Straight Connector 7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23432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44" name="Straight Connector 7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288612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45" name="Straight Connector 7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342900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46" name="Straight Connector 7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397188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47" name="Straight Connector 7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451476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48" name="Straight Connector 7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50576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49" name="Straight Connector 7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560052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50" name="Straight Connector 8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68576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51" name="Straight Connector 8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6560" y="614340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52" name="Straight Connector 8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84000" y="171360"/>
              <a:ext cx="360" cy="651204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53" name="Straight Connector 8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508120" y="173160"/>
              <a:ext cx="360" cy="651168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</p:grpSp>
      <p:sp>
        <p:nvSpPr>
          <p:cNvPr id="254" name="Right Triangle 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0800" y="1512720"/>
            <a:ext cx="568080" cy="568080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Grandview"/>
            </a:endParaRPr>
          </a:p>
        </p:txBody>
      </p:sp>
      <p:sp>
        <p:nvSpPr>
          <p:cNvPr id="255" name="Título 1"/>
          <p:cNvSpPr/>
          <p:nvPr/>
        </p:nvSpPr>
        <p:spPr>
          <a:xfrm>
            <a:off x="691200" y="726120"/>
            <a:ext cx="10324800" cy="144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 defTabSz="914400">
              <a:lnSpc>
                <a:spcPct val="100000"/>
              </a:lnSpc>
            </a:pPr>
            <a:r>
              <a:rPr lang="pt-PT" sz="4400" b="0" strike="noStrike" spc="-1">
                <a:solidFill>
                  <a:schemeClr val="dk2"/>
                </a:solidFill>
                <a:latin typeface="Grandview"/>
              </a:rPr>
              <a:t>Representação gráfica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6" name="Picture 255"/>
          <p:cNvPicPr/>
          <p:nvPr/>
        </p:nvPicPr>
        <p:blipFill>
          <a:blip r:embed="rId2"/>
          <a:stretch/>
        </p:blipFill>
        <p:spPr>
          <a:xfrm>
            <a:off x="2514600" y="2438640"/>
            <a:ext cx="6368040" cy="3844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91200" y="726120"/>
            <a:ext cx="10324800" cy="144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pt-PT" sz="4400" b="0" strike="noStrike" spc="-1">
                <a:solidFill>
                  <a:schemeClr val="dk2"/>
                </a:solidFill>
                <a:latin typeface="Grandview"/>
              </a:rPr>
              <a:t>Constante de calibração e erro</a:t>
            </a:r>
            <a:endParaRPr lang="pt-PT" sz="4400" b="0" strike="noStrike" spc="-1">
              <a:solidFill>
                <a:schemeClr val="dk1"/>
              </a:solidFill>
              <a:latin typeface="Grandview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691200" y="2340000"/>
            <a:ext cx="10324800" cy="3564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8D87A6"/>
              </a:buClr>
              <a:buSzPct val="75000"/>
              <a:buFont typeface="Wingdings" charset="2"/>
              <a:buChar char=""/>
            </a:pPr>
            <a:r>
              <a:rPr lang="pt-PT" sz="1800" b="0" strike="noStrike" spc="-1" dirty="0">
                <a:solidFill>
                  <a:schemeClr val="dk2"/>
                </a:solidFill>
                <a:latin typeface="Calibri"/>
                <a:ea typeface="Arial"/>
              </a:rPr>
              <a:t>Ao conhecer o declive da reta determinamos: ;</a:t>
            </a:r>
            <a:endParaRPr lang="pt-PT" sz="1800" b="0" strike="noStrike" spc="-1" dirty="0">
              <a:solidFill>
                <a:schemeClr val="dk2"/>
              </a:solidFill>
              <a:latin typeface="Grandview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8D87A6"/>
              </a:buClr>
              <a:buSzPct val="75000"/>
              <a:buFont typeface="Wingdings" charset="2"/>
              <a:buChar char=""/>
            </a:pPr>
            <a:r>
              <a:rPr lang="pt-PT" sz="1800" b="0" strike="noStrike" spc="-1" dirty="0">
                <a:solidFill>
                  <a:schemeClr val="dk2"/>
                </a:solidFill>
                <a:latin typeface="Calibri"/>
                <a:ea typeface="Arial"/>
              </a:rPr>
              <a:t>Para calcular o </a:t>
            </a:r>
            <a:r>
              <a:rPr lang="pt-PT" sz="1800" spc="-1" dirty="0">
                <a:solidFill>
                  <a:schemeClr val="dk2"/>
                </a:solidFill>
                <a:latin typeface="Calibri"/>
                <a:ea typeface="Arial"/>
              </a:rPr>
              <a:t>erro então</a:t>
            </a:r>
            <a:r>
              <a:rPr lang="pt-PT" sz="1800" b="0" strike="noStrike" spc="-1" dirty="0">
                <a:solidFill>
                  <a:schemeClr val="dk2"/>
                </a:solidFill>
                <a:latin typeface="Calibri"/>
                <a:ea typeface="Arial"/>
              </a:rPr>
              <a:t>: .</a:t>
            </a:r>
            <a:endParaRPr lang="pt-PT" sz="1800" b="0" strike="noStrike" spc="-1" dirty="0">
              <a:solidFill>
                <a:schemeClr val="dk2"/>
              </a:solidFill>
              <a:latin typeface="Grandview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PT" sz="2000" b="0" strike="noStrike" spc="-1">
              <a:solidFill>
                <a:schemeClr val="dk2"/>
              </a:solidFill>
              <a:latin typeface="Grandvi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roup 2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120" y="0"/>
            <a:ext cx="12214440" cy="6857640"/>
            <a:chOff x="-6120" y="0"/>
            <a:chExt cx="12214440" cy="6857640"/>
          </a:xfrm>
        </p:grpSpPr>
        <p:cxnSp>
          <p:nvCxnSpPr>
            <p:cNvPr id="260" name="Straight Connector 24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6120" y="668628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61" name="Straight Connector 24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62" name="Straight Connector 24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9930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63" name="Straight Connector 24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922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64" name="Straight Connector 24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757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65" name="Straight Connector 24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215928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66" name="Straight Connector 24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31424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67" name="Straight Connector 24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41259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68" name="Straight Connector 24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510948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69" name="Straight Connector 25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0926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70" name="Straight Connector 25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70761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71" name="Straight Connector 25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805968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72" name="Straight Connector 25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0428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73" name="Straight Connector 25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0263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74" name="Straight Connector 25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00952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75" name="Straight Connector 25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21856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76" name="Straight Connector 25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7136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77" name="Straight Connector 25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7142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78" name="Straight Connector 25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25712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79" name="Straight Connector 26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80000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80" name="Straight Connector 26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23432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81" name="Straight Connector 26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288612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82" name="Straight Connector 26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342900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83" name="Straight Connector 26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397188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84" name="Straight Connector 26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451476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85" name="Straight Connector 26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50576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86" name="Straight Connector 26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560052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87" name="Straight Connector 26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68576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88" name="Straight Connector 26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6560" y="614340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89" name="Straight Connector 27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84000" y="171360"/>
              <a:ext cx="360" cy="651204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90" name="Straight Connector 27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508120" y="173160"/>
              <a:ext cx="360" cy="651168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</p:grpSp>
      <p:sp>
        <p:nvSpPr>
          <p:cNvPr id="291" name="Right Triangle 2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0800" y="2608200"/>
            <a:ext cx="568080" cy="568080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Grandview"/>
            </a:endParaRPr>
          </a:p>
        </p:txBody>
      </p:sp>
      <p:sp useBgFill="1">
        <p:nvSpPr>
          <p:cNvPr id="292" name="Rectangle 27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randview"/>
            </a:endParaRPr>
          </a:p>
        </p:txBody>
      </p:sp>
      <p:grpSp>
        <p:nvGrpSpPr>
          <p:cNvPr id="293" name="Group 27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120" y="0"/>
            <a:ext cx="12214440" cy="6857640"/>
            <a:chOff x="-6120" y="0"/>
            <a:chExt cx="12214440" cy="6857640"/>
          </a:xfrm>
        </p:grpSpPr>
        <p:cxnSp>
          <p:nvCxnSpPr>
            <p:cNvPr id="294" name="Straight Connector 27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6120" y="668628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95" name="Straight Connector 27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96" name="Straight Connector 28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9930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97" name="Straight Connector 28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922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98" name="Straight Connector 28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757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299" name="Straight Connector 28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215928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00" name="Straight Connector 28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31424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01" name="Straight Connector 28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41259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02" name="Straight Connector 28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510948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03" name="Straight Connector 28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0926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04" name="Straight Connector 28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70761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05" name="Straight Connector 28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805968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06" name="Straight Connector 29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0428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07" name="Straight Connector 29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02636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08" name="Straight Connector 29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00952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09" name="Straight Connector 29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2185640" y="0"/>
              <a:ext cx="360" cy="685800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10" name="Straight Connector 29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7136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11" name="Straight Connector 29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7142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12" name="Straight Connector 29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25712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13" name="Straight Connector 29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80000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14" name="Straight Connector 29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23432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15" name="Straight Connector 29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288612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16" name="Straight Connector 30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342900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17" name="Straight Connector 30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397188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18" name="Straight Connector 30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451476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19" name="Straight Connector 30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50576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20" name="Straight Connector 30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560052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21" name="Straight Connector 30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685764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22" name="Straight Connector 30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6560" y="6143400"/>
              <a:ext cx="12192120" cy="36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23" name="Straight Connector 30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84000" y="171360"/>
              <a:ext cx="360" cy="651204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  <p:cxnSp>
          <p:nvCxnSpPr>
            <p:cNvPr id="324" name="Straight Connector 30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508120" y="173160"/>
              <a:ext cx="360" cy="6511680"/>
            </a:xfrm>
            <a:prstGeom prst="straightConnector1">
              <a:avLst/>
            </a:prstGeom>
            <a:ln w="12700">
              <a:solidFill>
                <a:srgbClr val="BCBCBC">
                  <a:alpha val="30000"/>
                </a:srgbClr>
              </a:solidFill>
              <a:prstDash val="sysDot"/>
            </a:ln>
          </p:spPr>
        </p:cxnSp>
      </p:grpSp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84360" y="747000"/>
            <a:ext cx="10754969" cy="5415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lang="en-US" sz="5400" b="0" strike="noStrike" spc="-1" dirty="0" err="1">
                <a:solidFill>
                  <a:schemeClr val="dk2"/>
                </a:solidFill>
                <a:latin typeface="Grandview"/>
              </a:rPr>
              <a:t>Parte</a:t>
            </a:r>
            <a:r>
              <a:rPr lang="en-US" sz="5400" b="0" strike="noStrike" spc="-1" dirty="0">
                <a:solidFill>
                  <a:schemeClr val="dk2"/>
                </a:solidFill>
                <a:latin typeface="Grandview"/>
              </a:rPr>
              <a:t> B </a:t>
            </a:r>
            <a:br>
              <a:rPr lang="en-US" sz="5400" spc="-1" dirty="0">
                <a:solidFill>
                  <a:schemeClr val="dk2"/>
                </a:solidFill>
                <a:latin typeface="Grandview"/>
              </a:rPr>
            </a:br>
            <a:r>
              <a:rPr lang="en-US" sz="5400" b="0" strike="noStrike" spc="-1">
                <a:solidFill>
                  <a:schemeClr val="dk2"/>
                </a:solidFill>
                <a:latin typeface="Grandview"/>
              </a:rPr>
              <a:t>Princípio</a:t>
            </a:r>
            <a:r>
              <a:rPr lang="en-US" sz="5400" b="0" strike="noStrike" spc="-1" dirty="0">
                <a:solidFill>
                  <a:schemeClr val="dk2"/>
                </a:solidFill>
                <a:latin typeface="Grandview"/>
              </a:rPr>
              <a:t> da </a:t>
            </a:r>
            <a:r>
              <a:rPr lang="en-US" sz="5400" b="0" strike="noStrike" spc="-1" dirty="0" err="1">
                <a:solidFill>
                  <a:schemeClr val="dk2"/>
                </a:solidFill>
                <a:latin typeface="Grandview"/>
              </a:rPr>
              <a:t>sobreposição</a:t>
            </a:r>
            <a:endParaRPr lang="pt-PT" sz="5400" b="0" strike="noStrike" spc="-1">
              <a:solidFill>
                <a:schemeClr val="dk2"/>
              </a:solidFill>
              <a:latin typeface="Grandvi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691200" y="726120"/>
            <a:ext cx="10324800" cy="144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pt-PT" sz="4400" b="0" strike="noStrike" spc="-1">
                <a:solidFill>
                  <a:schemeClr val="dk2"/>
                </a:solidFill>
                <a:latin typeface="Grandview"/>
              </a:rPr>
              <a:t>Bobinas de Helmholtz</a:t>
            </a:r>
            <a:endParaRPr lang="pt-PT" sz="4400" b="0" strike="noStrike" spc="-1">
              <a:solidFill>
                <a:schemeClr val="dk1"/>
              </a:solidFill>
              <a:latin typeface="Grandview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691200" y="2340000"/>
            <a:ext cx="10324800" cy="3564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algn="just" defTabSz="914400">
              <a:lnSpc>
                <a:spcPct val="110000"/>
              </a:lnSpc>
              <a:spcBef>
                <a:spcPts val="1001"/>
              </a:spcBef>
              <a:buClr>
                <a:srgbClr val="8D87A6"/>
              </a:buClr>
              <a:buSzPct val="75000"/>
              <a:buFont typeface="Wingdings" charset="2"/>
              <a:buChar char=""/>
            </a:pPr>
            <a:r>
              <a:rPr lang="pt-PT" sz="1800" b="0" strike="noStrike" spc="-1">
                <a:solidFill>
                  <a:schemeClr val="dk2"/>
                </a:solidFill>
                <a:latin typeface="Calibri"/>
                <a:ea typeface="Arial"/>
              </a:rPr>
              <a:t>Duas bobinas com uma distância entre elas igual ao seu raio;</a:t>
            </a:r>
            <a:endParaRPr lang="pt-PT" sz="1800" b="0" strike="noStrike" spc="-1">
              <a:solidFill>
                <a:schemeClr val="dk2"/>
              </a:solidFill>
              <a:latin typeface="Grandview"/>
            </a:endParaRPr>
          </a:p>
          <a:p>
            <a:pPr marL="228600" indent="-228600" algn="just" defTabSz="914400">
              <a:lnSpc>
                <a:spcPct val="110000"/>
              </a:lnSpc>
              <a:spcBef>
                <a:spcPts val="1001"/>
              </a:spcBef>
              <a:buClr>
                <a:srgbClr val="8D87A6"/>
              </a:buClr>
              <a:buSzPct val="75000"/>
              <a:buFont typeface="Wingdings" charset="2"/>
              <a:buChar char=""/>
            </a:pPr>
            <a:r>
              <a:rPr lang="pt-PT" sz="1800" b="0" strike="noStrike" spc="-1">
                <a:solidFill>
                  <a:schemeClr val="dk2"/>
                </a:solidFill>
                <a:latin typeface="Calibri"/>
                <a:ea typeface="Arial"/>
              </a:rPr>
              <a:t>Mesmo número de espiras para ambos os enrolamentos, sendo percorridos por correntes iguais com o mesmo sentido;</a:t>
            </a:r>
            <a:endParaRPr lang="pt-PT" sz="1800" b="0" strike="noStrike" spc="-1">
              <a:solidFill>
                <a:schemeClr val="dk2"/>
              </a:solidFill>
              <a:latin typeface="Grandview"/>
            </a:endParaRPr>
          </a:p>
          <a:p>
            <a:pPr indent="0" algn="just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pt-PT" sz="1800" b="0" strike="noStrike" spc="-1">
              <a:solidFill>
                <a:schemeClr val="dk2"/>
              </a:solidFill>
              <a:latin typeface="Grandview"/>
            </a:endParaRPr>
          </a:p>
          <a:p>
            <a:pPr indent="0" algn="just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pt-PT" sz="1800" b="0" strike="noStrike" spc="-1">
              <a:solidFill>
                <a:schemeClr val="dk2"/>
              </a:solidFill>
              <a:latin typeface="Grandview"/>
            </a:endParaRPr>
          </a:p>
        </p:txBody>
      </p:sp>
      <p:pic>
        <p:nvPicPr>
          <p:cNvPr id="331" name="Imagem 5"/>
          <p:cNvPicPr/>
          <p:nvPr/>
        </p:nvPicPr>
        <p:blipFill>
          <a:blip r:embed="rId2"/>
          <a:stretch/>
        </p:blipFill>
        <p:spPr>
          <a:xfrm>
            <a:off x="4424760" y="3807720"/>
            <a:ext cx="2857320" cy="232380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rgbClr val="000000"/>
      </a:dk1>
      <a:lt1>
        <a:srgbClr val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757</Words>
  <Application>Microsoft Office PowerPoint</Application>
  <PresentationFormat>Widescreen</PresentationFormat>
  <Paragraphs>62</Paragraphs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CosineVTI</vt:lpstr>
      <vt:lpstr>BOBINAS DE HELMHOLTZ</vt:lpstr>
      <vt:lpstr>Objetivos</vt:lpstr>
      <vt:lpstr>Parte A  Calibração da sonda de Hall</vt:lpstr>
      <vt:lpstr>Solenóide Padrão</vt:lpstr>
      <vt:lpstr>Metodologia</vt:lpstr>
      <vt:lpstr>PowerPoint Presentation</vt:lpstr>
      <vt:lpstr>Constante de calibração e erro</vt:lpstr>
      <vt:lpstr>Parte B  Princípio da sobreposição</vt:lpstr>
      <vt:lpstr>Bobinas de Helmholtz</vt:lpstr>
      <vt:lpstr>Metodologia</vt:lpstr>
      <vt:lpstr>PowerPoint Presentation</vt:lpstr>
      <vt:lpstr>Princípio da sobreposição</vt:lpstr>
      <vt:lpstr>PowerPoint Presentation</vt:lpstr>
      <vt:lpstr>PowerPoint Presentation</vt:lpstr>
      <vt:lpstr>Cálculo do números de espiras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BOBINAS DE HELMHOLTZ</dc:title>
  <dc:subject/>
  <dc:creator>João Gaspar</dc:creator>
  <dc:description/>
  <cp:lastModifiedBy/>
  <cp:revision>99</cp:revision>
  <dcterms:created xsi:type="dcterms:W3CDTF">2022-12-21T11:26:18Z</dcterms:created>
  <dcterms:modified xsi:type="dcterms:W3CDTF">2023-12-22T10:32:28Z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Ecrã Panorâmico</vt:lpwstr>
  </property>
  <property fmtid="{D5CDD505-2E9C-101B-9397-08002B2CF9AE}" pid="3" name="Slides">
    <vt:i4>15</vt:i4>
  </property>
</Properties>
</file>