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6" r:id="rId3"/>
    <p:sldId id="269" r:id="rId4"/>
    <p:sldId id="272" r:id="rId5"/>
    <p:sldId id="271"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270" r:id="rId3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5E"/>
    <a:srgbClr val="71FFB1"/>
    <a:srgbClr val="FF5B5B"/>
    <a:srgbClr val="FF1D1D"/>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085" autoAdjust="0"/>
  </p:normalViewPr>
  <p:slideViewPr>
    <p:cSldViewPr>
      <p:cViewPr varScale="1">
        <p:scale>
          <a:sx n="120" d="100"/>
          <a:sy n="120" d="100"/>
        </p:scale>
        <p:origin x="1666"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17ADB7-80C2-412E-8C0A-3381AC13A346}" type="datetimeFigureOut">
              <a:rPr lang="es-ES" smtClean="0"/>
              <a:pPr/>
              <a:t>06/09/2019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0FFB5-8029-4FD4-B323-C3444E51BC3D}"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26</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27</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28</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29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30</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31</a:t>
            </a:fld>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32</a:t>
            </a:fld>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33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64D0FFB5-8029-4FD4-B323-C3444E51BC3D}"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
        <p:nvSpPr>
          <p:cNvPr id="7" name="Line 7"/>
          <p:cNvSpPr>
            <a:spLocks noChangeShapeType="1"/>
          </p:cNvSpPr>
          <p:nvPr userDrawn="1"/>
        </p:nvSpPr>
        <p:spPr bwMode="auto">
          <a:xfrm>
            <a:off x="395288" y="692150"/>
            <a:ext cx="8280400" cy="0"/>
          </a:xfrm>
          <a:prstGeom prst="line">
            <a:avLst/>
          </a:prstGeom>
          <a:noFill/>
          <a:ln w="76200">
            <a:solidFill>
              <a:schemeClr val="tx1"/>
            </a:solidFill>
            <a:round/>
            <a:headEnd/>
            <a:tailEnd/>
          </a:ln>
          <a:effectLst/>
        </p:spPr>
        <p:txBody>
          <a:bodyPr/>
          <a:lstStyle/>
          <a:p>
            <a:endParaRPr lang="es-ES"/>
          </a:p>
        </p:txBody>
      </p:sp>
      <p:sp>
        <p:nvSpPr>
          <p:cNvPr id="10" name="Rectangle 6"/>
          <p:cNvSpPr txBox="1">
            <a:spLocks noChangeArrowheads="1"/>
          </p:cNvSpPr>
          <p:nvPr userDrawn="1"/>
        </p:nvSpPr>
        <p:spPr bwMode="auto">
          <a:xfrm>
            <a:off x="6553200" y="6121401"/>
            <a:ext cx="2133600" cy="47625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lvl1pPr algn="r">
              <a:defRPr sz="4000" u="none">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4000" b="0" i="0" u="none" strike="noStrike" kern="1200" cap="none" spc="0" normalizeH="0" baseline="0" noProof="0" dirty="0">
                <a:ln>
                  <a:noFill/>
                </a:ln>
                <a:solidFill>
                  <a:schemeClr val="tx1">
                    <a:tint val="75000"/>
                  </a:schemeClr>
                </a:solidFill>
                <a:effectLst/>
                <a:uLnTx/>
                <a:uFillTx/>
                <a:latin typeface="+mn-lt"/>
                <a:ea typeface="+mn-ea"/>
                <a:cs typeface="+mn-cs"/>
              </a:rPr>
              <a:t>0</a:t>
            </a:r>
            <a:fld id="{08C03C3B-AFD0-467F-9333-5180076927D0}" type="slidenum">
              <a:rPr kumimoji="0" lang="es-ES" sz="4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4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Line 8"/>
          <p:cNvSpPr>
            <a:spLocks noChangeShapeType="1"/>
          </p:cNvSpPr>
          <p:nvPr userDrawn="1"/>
        </p:nvSpPr>
        <p:spPr bwMode="auto">
          <a:xfrm>
            <a:off x="395288" y="6408738"/>
            <a:ext cx="8280400" cy="0"/>
          </a:xfrm>
          <a:prstGeom prst="line">
            <a:avLst/>
          </a:prstGeom>
          <a:noFill/>
          <a:ln w="76200">
            <a:solidFill>
              <a:schemeClr val="tx1"/>
            </a:solidFill>
            <a:round/>
            <a:headEnd/>
            <a:tailEnd/>
          </a:ln>
          <a:effectLst/>
        </p:spPr>
        <p:txBody>
          <a:bodyPr/>
          <a:lstStyle/>
          <a:p>
            <a:endParaRPr lang="es-ES"/>
          </a:p>
        </p:txBody>
      </p:sp>
      <p:sp>
        <p:nvSpPr>
          <p:cNvPr id="12" name="Line 10"/>
          <p:cNvSpPr>
            <a:spLocks noChangeShapeType="1"/>
          </p:cNvSpPr>
          <p:nvPr userDrawn="1"/>
        </p:nvSpPr>
        <p:spPr bwMode="auto">
          <a:xfrm>
            <a:off x="395288" y="6165850"/>
            <a:ext cx="8280400" cy="0"/>
          </a:xfrm>
          <a:prstGeom prst="line">
            <a:avLst/>
          </a:prstGeom>
          <a:noFill/>
          <a:ln w="38100">
            <a:solidFill>
              <a:schemeClr val="tx1"/>
            </a:solidFill>
            <a:round/>
            <a:headEnd/>
            <a:tailEnd/>
          </a:ln>
          <a:effectLst/>
        </p:spPr>
        <p:txBody>
          <a:bodyPr/>
          <a:lstStyle/>
          <a:p>
            <a:endParaRPr lang="es-ES"/>
          </a:p>
        </p:txBody>
      </p:sp>
      <p:pic>
        <p:nvPicPr>
          <p:cNvPr id="13" name="Picture 2" descr="flash"/>
          <p:cNvPicPr>
            <a:picLocks noChangeAspect="1" noChangeArrowheads="1" noCrop="1"/>
          </p:cNvPicPr>
          <p:nvPr userDrawn="1"/>
        </p:nvPicPr>
        <p:blipFill>
          <a:blip r:embed="rId2" cstate="print"/>
          <a:srcRect/>
          <a:stretch>
            <a:fillRect/>
          </a:stretch>
        </p:blipFill>
        <p:spPr bwMode="auto">
          <a:xfrm>
            <a:off x="6798726" y="-142900"/>
            <a:ext cx="345042" cy="714356"/>
          </a:xfrm>
          <a:prstGeom prst="rect">
            <a:avLst/>
          </a:prstGeom>
          <a:noFill/>
        </p:spPr>
      </p:pic>
      <p:pic>
        <p:nvPicPr>
          <p:cNvPr id="1026" name="Imagen 2"/>
          <p:cNvPicPr>
            <a:picLocks noChangeAspect="1" noChangeArrowheads="1"/>
          </p:cNvPicPr>
          <p:nvPr userDrawn="1"/>
        </p:nvPicPr>
        <p:blipFill>
          <a:blip r:embed="rId3" cstate="print"/>
          <a:srcRect/>
          <a:stretch>
            <a:fillRect/>
          </a:stretch>
        </p:blipFill>
        <p:spPr bwMode="auto">
          <a:xfrm>
            <a:off x="7786710" y="163042"/>
            <a:ext cx="857256" cy="408439"/>
          </a:xfrm>
          <a:prstGeom prst="rect">
            <a:avLst/>
          </a:prstGeom>
          <a:noFill/>
          <a:ln w="9525">
            <a:noFill/>
            <a:miter lim="800000"/>
            <a:headEnd/>
            <a:tailEnd/>
          </a:ln>
        </p:spPr>
      </p:pic>
      <p:pic>
        <p:nvPicPr>
          <p:cNvPr id="1028" name="Picture 4"/>
          <p:cNvPicPr>
            <a:picLocks noChangeAspect="1" noChangeArrowheads="1"/>
          </p:cNvPicPr>
          <p:nvPr userDrawn="1"/>
        </p:nvPicPr>
        <p:blipFill>
          <a:blip r:embed="rId4" cstate="print"/>
          <a:srcRect/>
          <a:stretch>
            <a:fillRect/>
          </a:stretch>
        </p:blipFill>
        <p:spPr bwMode="auto">
          <a:xfrm>
            <a:off x="7215206" y="111088"/>
            <a:ext cx="519190" cy="46039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9"/>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1"/>
            <a:ext cx="7772400" cy="1362076"/>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2" y="273051"/>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928678"/>
            <a:ext cx="8229600" cy="1143000"/>
          </a:xfrm>
        </p:spPr>
        <p:txBody>
          <a:bodyPr/>
          <a:lstStyle/>
          <a:p>
            <a:r>
              <a:rPr lang="es-ES" dirty="0"/>
              <a:t>Haga clic para modificar el estilo de título del patrón</a:t>
            </a:r>
          </a:p>
        </p:txBody>
      </p:sp>
      <p:sp>
        <p:nvSpPr>
          <p:cNvPr id="3" name="2 Marcador de contenido"/>
          <p:cNvSpPr>
            <a:spLocks noGrp="1"/>
          </p:cNvSpPr>
          <p:nvPr>
            <p:ph idx="1"/>
          </p:nvPr>
        </p:nvSpPr>
        <p:spPr>
          <a:xfrm>
            <a:off x="457200" y="2214554"/>
            <a:ext cx="8229600" cy="3911609"/>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
        <p:nvSpPr>
          <p:cNvPr id="7" name="Line 7"/>
          <p:cNvSpPr>
            <a:spLocks noChangeShapeType="1"/>
          </p:cNvSpPr>
          <p:nvPr userDrawn="1"/>
        </p:nvSpPr>
        <p:spPr bwMode="auto">
          <a:xfrm>
            <a:off x="395288" y="692150"/>
            <a:ext cx="8280400" cy="0"/>
          </a:xfrm>
          <a:prstGeom prst="line">
            <a:avLst/>
          </a:prstGeom>
          <a:noFill/>
          <a:ln w="76200">
            <a:solidFill>
              <a:schemeClr val="tx1"/>
            </a:solidFill>
            <a:round/>
            <a:headEnd/>
            <a:tailEnd/>
          </a:ln>
          <a:effectLst/>
        </p:spPr>
        <p:txBody>
          <a:bodyPr/>
          <a:lstStyle/>
          <a:p>
            <a:endParaRPr lang="es-ES"/>
          </a:p>
        </p:txBody>
      </p:sp>
      <p:sp>
        <p:nvSpPr>
          <p:cNvPr id="10" name="Rectangle 6"/>
          <p:cNvSpPr txBox="1">
            <a:spLocks noChangeArrowheads="1"/>
          </p:cNvSpPr>
          <p:nvPr userDrawn="1"/>
        </p:nvSpPr>
        <p:spPr bwMode="auto">
          <a:xfrm>
            <a:off x="6553200" y="6121401"/>
            <a:ext cx="2133600" cy="47625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lvl1pPr algn="r">
              <a:defRPr sz="4000" u="none">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4000" b="0" i="0" u="none" strike="noStrike" kern="1200" cap="none" spc="0" normalizeH="0" baseline="0" noProof="0" dirty="0">
                <a:ln>
                  <a:noFill/>
                </a:ln>
                <a:solidFill>
                  <a:schemeClr val="tx1">
                    <a:tint val="75000"/>
                  </a:schemeClr>
                </a:solidFill>
                <a:effectLst/>
                <a:uLnTx/>
                <a:uFillTx/>
                <a:latin typeface="+mn-lt"/>
                <a:ea typeface="+mn-ea"/>
                <a:cs typeface="+mn-cs"/>
              </a:rPr>
              <a:t>0</a:t>
            </a:r>
            <a:fld id="{08C03C3B-AFD0-467F-9333-5180076927D0}" type="slidenum">
              <a:rPr kumimoji="0" lang="es-ES" sz="4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4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Line 8"/>
          <p:cNvSpPr>
            <a:spLocks noChangeShapeType="1"/>
          </p:cNvSpPr>
          <p:nvPr userDrawn="1"/>
        </p:nvSpPr>
        <p:spPr bwMode="auto">
          <a:xfrm>
            <a:off x="395288" y="6408738"/>
            <a:ext cx="8280400" cy="0"/>
          </a:xfrm>
          <a:prstGeom prst="line">
            <a:avLst/>
          </a:prstGeom>
          <a:noFill/>
          <a:ln w="76200">
            <a:solidFill>
              <a:schemeClr val="tx1"/>
            </a:solidFill>
            <a:round/>
            <a:headEnd/>
            <a:tailEnd/>
          </a:ln>
          <a:effectLst/>
        </p:spPr>
        <p:txBody>
          <a:bodyPr/>
          <a:lstStyle/>
          <a:p>
            <a:endParaRPr lang="es-ES"/>
          </a:p>
        </p:txBody>
      </p:sp>
      <p:sp>
        <p:nvSpPr>
          <p:cNvPr id="12" name="Line 10"/>
          <p:cNvSpPr>
            <a:spLocks noChangeShapeType="1"/>
          </p:cNvSpPr>
          <p:nvPr userDrawn="1"/>
        </p:nvSpPr>
        <p:spPr bwMode="auto">
          <a:xfrm>
            <a:off x="395288" y="6165850"/>
            <a:ext cx="8280400" cy="0"/>
          </a:xfrm>
          <a:prstGeom prst="line">
            <a:avLst/>
          </a:prstGeom>
          <a:noFill/>
          <a:ln w="38100">
            <a:solidFill>
              <a:schemeClr val="tx1"/>
            </a:solidFill>
            <a:round/>
            <a:headEnd/>
            <a:tailEnd/>
          </a:ln>
          <a:effectLst/>
        </p:spPr>
        <p:txBody>
          <a:bodyPr/>
          <a:lstStyle/>
          <a:p>
            <a:endParaRPr lang="es-ES"/>
          </a:p>
        </p:txBody>
      </p:sp>
      <p:pic>
        <p:nvPicPr>
          <p:cNvPr id="14" name="Picture 2" descr="flash"/>
          <p:cNvPicPr>
            <a:picLocks noChangeAspect="1" noChangeArrowheads="1" noCrop="1"/>
          </p:cNvPicPr>
          <p:nvPr userDrawn="1"/>
        </p:nvPicPr>
        <p:blipFill>
          <a:blip r:embed="rId2" cstate="print"/>
          <a:srcRect/>
          <a:stretch>
            <a:fillRect/>
          </a:stretch>
        </p:blipFill>
        <p:spPr bwMode="auto">
          <a:xfrm>
            <a:off x="6798726" y="-142900"/>
            <a:ext cx="345042" cy="714356"/>
          </a:xfrm>
          <a:prstGeom prst="rect">
            <a:avLst/>
          </a:prstGeom>
          <a:noFill/>
        </p:spPr>
      </p:pic>
      <p:pic>
        <p:nvPicPr>
          <p:cNvPr id="15" name="Imagen 2"/>
          <p:cNvPicPr>
            <a:picLocks noChangeAspect="1" noChangeArrowheads="1"/>
          </p:cNvPicPr>
          <p:nvPr userDrawn="1"/>
        </p:nvPicPr>
        <p:blipFill>
          <a:blip r:embed="rId3" cstate="print"/>
          <a:srcRect/>
          <a:stretch>
            <a:fillRect/>
          </a:stretch>
        </p:blipFill>
        <p:spPr bwMode="auto">
          <a:xfrm>
            <a:off x="7786710" y="163042"/>
            <a:ext cx="857256" cy="408439"/>
          </a:xfrm>
          <a:prstGeom prst="rect">
            <a:avLst/>
          </a:prstGeom>
          <a:noFill/>
          <a:ln w="9525">
            <a:noFill/>
            <a:miter lim="800000"/>
            <a:headEnd/>
            <a:tailEnd/>
          </a:ln>
        </p:spPr>
      </p:pic>
      <p:pic>
        <p:nvPicPr>
          <p:cNvPr id="16" name="Picture 4"/>
          <p:cNvPicPr>
            <a:picLocks noChangeAspect="1" noChangeArrowheads="1"/>
          </p:cNvPicPr>
          <p:nvPr userDrawn="1"/>
        </p:nvPicPr>
        <p:blipFill>
          <a:blip r:embed="rId4" cstate="print"/>
          <a:srcRect/>
          <a:stretch>
            <a:fillRect/>
          </a:stretch>
        </p:blipFill>
        <p:spPr bwMode="auto">
          <a:xfrm>
            <a:off x="7215206" y="111088"/>
            <a:ext cx="519190" cy="46039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9"/>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1AB535F-D866-4471-BDDA-4865BC4F9AB8}"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24B898D-839B-4E15-BD8E-5717C24A9F34}"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1"/>
            <a:ext cx="7772400" cy="1362076"/>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2" y="273051"/>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F2084E6-D04D-466A-93B3-37023F7B1925}" type="datetimeFigureOut">
              <a:rPr lang="es-ES" smtClean="0"/>
              <a:pPr/>
              <a:t>06/09/2019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5D32890-CB31-40D0-BE05-AFAD5082D441}"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084E6-D04D-466A-93B3-37023F7B1925}" type="datetimeFigureOut">
              <a:rPr lang="es-ES" smtClean="0"/>
              <a:pPr/>
              <a:t>06/09/2019</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32890-CB31-40D0-BE05-AFAD5082D441}"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B535F-D866-4471-BDDA-4865BC4F9AB8}" type="datetimeFigureOut">
              <a:rPr lang="es-ES" smtClean="0"/>
              <a:pPr/>
              <a:t>06/09/2019</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B898D-839B-4E15-BD8E-5717C24A9F34}"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928726" y="2786058"/>
            <a:ext cx="3328995" cy="3343500"/>
          </a:xfrm>
          <a:prstGeom prst="rect">
            <a:avLst/>
          </a:prstGeom>
          <a:noFill/>
          <a:ln w="9525">
            <a:noFill/>
            <a:miter lim="800000"/>
            <a:headEnd/>
            <a:tailEnd/>
          </a:ln>
          <a:effectLst/>
        </p:spPr>
      </p:pic>
      <p:sp>
        <p:nvSpPr>
          <p:cNvPr id="4" name="Rectangle 3"/>
          <p:cNvSpPr>
            <a:spLocks noGrp="1" noChangeArrowheads="1"/>
          </p:cNvSpPr>
          <p:nvPr>
            <p:ph type="subTitle" idx="1"/>
          </p:nvPr>
        </p:nvSpPr>
        <p:spPr>
          <a:xfrm>
            <a:off x="323850" y="5214950"/>
            <a:ext cx="8391554" cy="1006476"/>
          </a:xfrm>
        </p:spPr>
        <p:txBody>
          <a:bodyPr>
            <a:normAutofit/>
          </a:bodyPr>
          <a:lstStyle/>
          <a:p>
            <a:pPr algn="l"/>
            <a:r>
              <a:rPr lang="es-ES" dirty="0">
                <a:solidFill>
                  <a:schemeClr val="tx1"/>
                </a:solidFill>
                <a:latin typeface="Georgia" pitchFamily="18" charset="0"/>
              </a:rPr>
              <a:t>Tema 11 - Mapeado de Texturas</a:t>
            </a:r>
          </a:p>
          <a:p>
            <a:pPr algn="l"/>
            <a:r>
              <a:rPr lang="es-ES" sz="1600" dirty="0">
                <a:solidFill>
                  <a:schemeClr val="tx1"/>
                </a:solidFill>
                <a:latin typeface="Georgia" pitchFamily="18" charset="0"/>
              </a:rPr>
              <a:t>Animación Digital – Ingeniería Informática. </a:t>
            </a:r>
          </a:p>
        </p:txBody>
      </p:sp>
      <p:sp>
        <p:nvSpPr>
          <p:cNvPr id="5" name="Line 5"/>
          <p:cNvSpPr>
            <a:spLocks noChangeShapeType="1"/>
          </p:cNvSpPr>
          <p:nvPr/>
        </p:nvSpPr>
        <p:spPr bwMode="auto">
          <a:xfrm>
            <a:off x="395288" y="5176856"/>
            <a:ext cx="8280400" cy="0"/>
          </a:xfrm>
          <a:prstGeom prst="line">
            <a:avLst/>
          </a:prstGeom>
          <a:noFill/>
          <a:ln w="127000">
            <a:solidFill>
              <a:schemeClr val="tx1"/>
            </a:solidFill>
            <a:round/>
            <a:headEnd/>
            <a:tailEnd/>
          </a:ln>
          <a:effectLst/>
        </p:spPr>
        <p:txBody>
          <a:bodyPr/>
          <a:lstStyle/>
          <a:p>
            <a:endParaRPr lang="es-ES"/>
          </a:p>
        </p:txBody>
      </p:sp>
      <p:pic>
        <p:nvPicPr>
          <p:cNvPr id="2050" name="Imagen 2"/>
          <p:cNvPicPr>
            <a:picLocks noChangeAspect="1" noChangeArrowheads="1"/>
          </p:cNvPicPr>
          <p:nvPr/>
        </p:nvPicPr>
        <p:blipFill>
          <a:blip r:embed="rId4" cstate="print"/>
          <a:srcRect/>
          <a:stretch>
            <a:fillRect/>
          </a:stretch>
        </p:blipFill>
        <p:spPr bwMode="auto">
          <a:xfrm>
            <a:off x="1071540" y="3357562"/>
            <a:ext cx="3598519" cy="1714512"/>
          </a:xfrm>
          <a:prstGeom prst="rect">
            <a:avLst/>
          </a:prstGeom>
          <a:noFill/>
          <a:ln w="9525">
            <a:noFill/>
            <a:miter lim="800000"/>
            <a:headEnd/>
            <a:tailEnd/>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Tipos de mapeado</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_tradnl" sz="2400" dirty="0"/>
              <a:t>Mapeado plano	</a:t>
            </a:r>
          </a:p>
          <a:p>
            <a:r>
              <a:rPr lang="es-ES_tradnl" sz="2400" dirty="0"/>
              <a:t>Mapeado cúbico</a:t>
            </a:r>
          </a:p>
          <a:p>
            <a:r>
              <a:rPr lang="es-ES_tradnl" sz="2400" dirty="0"/>
              <a:t>Mapeado esférico</a:t>
            </a:r>
          </a:p>
          <a:p>
            <a:r>
              <a:rPr lang="es-ES_tradnl" sz="2400" dirty="0"/>
              <a:t>Mapeado cilíndrico</a:t>
            </a:r>
          </a:p>
          <a:p>
            <a:r>
              <a:rPr lang="es-ES_tradnl" sz="2400" dirty="0"/>
              <a:t>Mapeado UV</a:t>
            </a:r>
            <a:endParaRPr lang="es-ES" sz="2400"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Ejemplo Texturas en </a:t>
            </a:r>
            <a:r>
              <a:rPr lang="es-ES_tradnl" sz="3600" dirty="0" err="1"/>
              <a:t>OpenGL</a:t>
            </a:r>
            <a:r>
              <a:rPr lang="es-ES_tradnl" sz="3600" dirty="0"/>
              <a:t> (I)</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_tradnl" dirty="0"/>
              <a:t>Activación del mapeado de texturas</a:t>
            </a:r>
          </a:p>
          <a:p>
            <a:pPr lvl="1"/>
            <a:r>
              <a:rPr lang="es-ES_tradnl" sz="2400" dirty="0" err="1"/>
              <a:t>glEnable</a:t>
            </a:r>
            <a:r>
              <a:rPr lang="es-ES_tradnl" sz="2400" dirty="0"/>
              <a:t>(GL_TEXTURE_2D)</a:t>
            </a:r>
          </a:p>
          <a:p>
            <a:r>
              <a:rPr lang="es-ES_tradnl" dirty="0"/>
              <a:t>Especificar la textura</a:t>
            </a:r>
          </a:p>
          <a:p>
            <a:pPr lvl="1"/>
            <a:r>
              <a:rPr lang="es-ES" sz="2400" dirty="0" err="1"/>
              <a:t>void</a:t>
            </a:r>
            <a:r>
              <a:rPr lang="es-ES" sz="2400" dirty="0"/>
              <a:t> glTexImage2D( </a:t>
            </a:r>
            <a:r>
              <a:rPr lang="es-ES" sz="2400" dirty="0" err="1"/>
              <a:t>GLenum</a:t>
            </a:r>
            <a:r>
              <a:rPr lang="es-ES" sz="2400" i="1" dirty="0"/>
              <a:t> target</a:t>
            </a:r>
            <a:r>
              <a:rPr lang="es-ES" sz="2400" dirty="0"/>
              <a:t>, </a:t>
            </a:r>
            <a:r>
              <a:rPr lang="es-ES" sz="2400" dirty="0" err="1"/>
              <a:t>GLint</a:t>
            </a:r>
            <a:r>
              <a:rPr lang="es-ES" sz="2400" i="1" dirty="0"/>
              <a:t> </a:t>
            </a:r>
            <a:r>
              <a:rPr lang="es-ES" sz="2400" i="1" dirty="0" err="1"/>
              <a:t>level</a:t>
            </a:r>
            <a:r>
              <a:rPr lang="es-ES" sz="2400" dirty="0"/>
              <a:t>, </a:t>
            </a:r>
            <a:r>
              <a:rPr lang="es-ES" sz="2400" dirty="0" err="1"/>
              <a:t>GLint</a:t>
            </a:r>
            <a:r>
              <a:rPr lang="es-ES" sz="2400" i="1" dirty="0"/>
              <a:t> </a:t>
            </a:r>
            <a:r>
              <a:rPr lang="es-ES" sz="2400" i="1" dirty="0" err="1"/>
              <a:t>components</a:t>
            </a:r>
            <a:r>
              <a:rPr lang="es-ES" sz="2400" dirty="0"/>
              <a:t>, </a:t>
            </a:r>
            <a:r>
              <a:rPr lang="es-ES" sz="2400" dirty="0" err="1"/>
              <a:t>GLsizei</a:t>
            </a:r>
            <a:r>
              <a:rPr lang="es-ES" sz="2400" i="1" dirty="0"/>
              <a:t> </a:t>
            </a:r>
            <a:r>
              <a:rPr lang="es-ES" sz="2400" i="1" dirty="0" err="1"/>
              <a:t>width</a:t>
            </a:r>
            <a:r>
              <a:rPr lang="es-ES" sz="2400" dirty="0"/>
              <a:t>, </a:t>
            </a:r>
            <a:r>
              <a:rPr lang="es-ES" sz="2400" dirty="0" err="1"/>
              <a:t>GLsizei</a:t>
            </a:r>
            <a:r>
              <a:rPr lang="es-ES" sz="2400" i="1" dirty="0"/>
              <a:t> </a:t>
            </a:r>
            <a:r>
              <a:rPr lang="es-ES" sz="2400" i="1" dirty="0" err="1"/>
              <a:t>height</a:t>
            </a:r>
            <a:r>
              <a:rPr lang="es-ES" sz="2400" dirty="0"/>
              <a:t>, </a:t>
            </a:r>
            <a:r>
              <a:rPr lang="es-ES" sz="2400" dirty="0" err="1"/>
              <a:t>GLint</a:t>
            </a:r>
            <a:r>
              <a:rPr lang="es-ES" sz="2400" i="1" dirty="0"/>
              <a:t> </a:t>
            </a:r>
            <a:r>
              <a:rPr lang="es-ES" sz="2400" i="1" dirty="0" err="1"/>
              <a:t>border</a:t>
            </a:r>
            <a:r>
              <a:rPr lang="es-ES" sz="2400" dirty="0"/>
              <a:t>, </a:t>
            </a:r>
            <a:r>
              <a:rPr lang="es-ES" sz="2400" dirty="0" err="1"/>
              <a:t>GLenum</a:t>
            </a:r>
            <a:r>
              <a:rPr lang="es-ES" sz="2400" i="1" dirty="0"/>
              <a:t> </a:t>
            </a:r>
            <a:r>
              <a:rPr lang="es-ES" sz="2400" i="1" dirty="0" err="1"/>
              <a:t>format</a:t>
            </a:r>
            <a:r>
              <a:rPr lang="es-ES" sz="2400" dirty="0"/>
              <a:t>, </a:t>
            </a:r>
            <a:r>
              <a:rPr lang="es-ES" sz="2400" dirty="0" err="1"/>
              <a:t>GLenum</a:t>
            </a:r>
            <a:r>
              <a:rPr lang="es-ES" sz="2400" i="1" dirty="0"/>
              <a:t> </a:t>
            </a:r>
            <a:r>
              <a:rPr lang="es-ES" sz="2400" i="1" dirty="0" err="1"/>
              <a:t>type</a:t>
            </a:r>
            <a:r>
              <a:rPr lang="es-ES" sz="2400" dirty="0"/>
              <a:t>, </a:t>
            </a:r>
            <a:r>
              <a:rPr lang="es-ES" sz="2400" dirty="0" err="1"/>
              <a:t>const</a:t>
            </a:r>
            <a:r>
              <a:rPr lang="es-ES" sz="2400" dirty="0"/>
              <a:t> </a:t>
            </a:r>
            <a:r>
              <a:rPr lang="es-ES" sz="2400" dirty="0" err="1"/>
              <a:t>GLvoid</a:t>
            </a:r>
            <a:r>
              <a:rPr lang="es-ES" sz="2400" i="1" dirty="0"/>
              <a:t> *</a:t>
            </a:r>
            <a:r>
              <a:rPr lang="es-ES" sz="2400" i="1" dirty="0" err="1"/>
              <a:t>pixels</a:t>
            </a:r>
            <a:r>
              <a:rPr lang="es-ES" sz="2400" i="1" dirty="0"/>
              <a:t> </a:t>
            </a:r>
            <a:r>
              <a:rPr lang="es-ES" sz="2400" dirty="0"/>
              <a:t>);</a:t>
            </a:r>
            <a:endParaRPr lang="es-ES_tradnl" sz="2400" dirty="0"/>
          </a:p>
          <a:p>
            <a:pPr lvl="1"/>
            <a:r>
              <a:rPr lang="es-ES_tradnl" sz="2400" dirty="0"/>
              <a:t>Parámetro </a:t>
            </a:r>
            <a:r>
              <a:rPr lang="es-ES_tradnl" sz="2400" dirty="0" err="1"/>
              <a:t>pixels</a:t>
            </a:r>
            <a:r>
              <a:rPr lang="es-ES_tradnl" sz="2400" dirty="0"/>
              <a:t> es la imagen en si. Se tratará bien de una imagen en si o bien del resultado de un procedimiento</a:t>
            </a:r>
            <a:endParaRPr lang="es-ES_tradnl"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Ejemplo Texturas en </a:t>
            </a:r>
            <a:r>
              <a:rPr lang="es-ES_tradnl" sz="3600" dirty="0" err="1"/>
              <a:t>OpenGL</a:t>
            </a:r>
            <a:r>
              <a:rPr lang="es-ES_tradnl" sz="3600" dirty="0"/>
              <a:t> (II)</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_tradnl" dirty="0"/>
              <a:t>Mapear la textura</a:t>
            </a:r>
          </a:p>
          <a:p>
            <a:pPr lvl="1"/>
            <a:r>
              <a:rPr lang="es-ES_tradnl" dirty="0"/>
              <a:t>Indicar la correspondencia entre los vértices del objeto y las posiciones de la</a:t>
            </a:r>
          </a:p>
          <a:p>
            <a:pPr lvl="2"/>
            <a:r>
              <a:rPr lang="es-ES_tradnl" dirty="0"/>
              <a:t> texturaglTexCoord2f(0.0, 1.0); </a:t>
            </a:r>
            <a:r>
              <a:rPr lang="es-ES_tradnl" dirty="0" err="1"/>
              <a:t>glVertex</a:t>
            </a:r>
            <a:r>
              <a:rPr lang="es-ES_tradnl" dirty="0"/>
              <a:t>(-1.0,1.0,0.0);</a:t>
            </a:r>
          </a:p>
          <a:p>
            <a:r>
              <a:rPr lang="es-ES_tradnl" dirty="0"/>
              <a:t>Indicar como se va aplicar la textura</a:t>
            </a:r>
          </a:p>
          <a:p>
            <a:pPr lvl="1"/>
            <a:r>
              <a:rPr lang="es-ES_tradnl" dirty="0"/>
              <a:t>Repetir la imagen, opciones de filtrado, </a:t>
            </a:r>
            <a:r>
              <a:rPr lang="es-ES_tradnl" dirty="0" err="1"/>
              <a:t>mipmap</a:t>
            </a:r>
            <a:r>
              <a:rPr lang="es-ES_tradnl" dirty="0"/>
              <a:t>...</a:t>
            </a:r>
          </a:p>
          <a:p>
            <a:pPr lvl="2"/>
            <a:r>
              <a:rPr lang="es-ES" dirty="0" err="1"/>
              <a:t>void</a:t>
            </a:r>
            <a:r>
              <a:rPr lang="es-ES" dirty="0"/>
              <a:t> </a:t>
            </a:r>
            <a:r>
              <a:rPr lang="es-ES" dirty="0" err="1"/>
              <a:t>glTexParameterf</a:t>
            </a:r>
            <a:r>
              <a:rPr lang="es-ES" dirty="0"/>
              <a:t>( </a:t>
            </a:r>
            <a:r>
              <a:rPr lang="es-ES" dirty="0" err="1"/>
              <a:t>GLenum</a:t>
            </a:r>
            <a:r>
              <a:rPr lang="es-ES" i="1" dirty="0"/>
              <a:t> target</a:t>
            </a:r>
            <a:r>
              <a:rPr lang="es-ES" dirty="0"/>
              <a:t>, </a:t>
            </a:r>
            <a:r>
              <a:rPr lang="es-ES" dirty="0" err="1"/>
              <a:t>GLenum</a:t>
            </a:r>
            <a:r>
              <a:rPr lang="es-ES" i="1" dirty="0"/>
              <a:t> </a:t>
            </a:r>
            <a:r>
              <a:rPr lang="es-ES" i="1" dirty="0" err="1"/>
              <a:t>pname</a:t>
            </a:r>
            <a:r>
              <a:rPr lang="es-ES" dirty="0"/>
              <a:t>, </a:t>
            </a:r>
            <a:r>
              <a:rPr lang="es-ES" dirty="0" err="1"/>
              <a:t>GLfloat</a:t>
            </a:r>
            <a:r>
              <a:rPr lang="es-ES" i="1" dirty="0"/>
              <a:t> </a:t>
            </a:r>
            <a:r>
              <a:rPr lang="es-ES" i="1" dirty="0" err="1"/>
              <a:t>param</a:t>
            </a:r>
            <a:r>
              <a:rPr lang="es-ES" i="1" dirty="0"/>
              <a:t> </a:t>
            </a:r>
            <a:r>
              <a:rPr lang="es-ES" dirty="0"/>
              <a:t>);</a:t>
            </a:r>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Aspectos avanzados</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lnSpcReduction="10000"/>
          </a:bodyPr>
          <a:lstStyle/>
          <a:p>
            <a:r>
              <a:rPr lang="es-ES" dirty="0"/>
              <a:t>Comportamiento de texturas con objetos animados</a:t>
            </a:r>
          </a:p>
          <a:p>
            <a:r>
              <a:rPr lang="es-ES" dirty="0"/>
              <a:t>Mejoras de visualización</a:t>
            </a:r>
          </a:p>
          <a:p>
            <a:r>
              <a:rPr lang="es-ES" dirty="0"/>
              <a:t>Disminución de tamaño de texturas en memoria</a:t>
            </a:r>
          </a:p>
          <a:p>
            <a:r>
              <a:rPr lang="es-ES" dirty="0"/>
              <a:t>Texturas rugosas</a:t>
            </a:r>
          </a:p>
          <a:p>
            <a:r>
              <a:rPr lang="es-ES" dirty="0"/>
              <a:t>Transparencia</a:t>
            </a:r>
          </a:p>
          <a:p>
            <a:r>
              <a:rPr lang="es-ES" dirty="0"/>
              <a:t>Efectos de reflexión</a:t>
            </a:r>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err="1"/>
              <a:t>Mip-Mapping</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t>Cambio resolución de texturas a medida que observador se acerca o aleja del objeto</a:t>
            </a:r>
          </a:p>
          <a:p>
            <a:r>
              <a:rPr lang="es-ES" dirty="0"/>
              <a:t>Dada una imagen proporcionar texturas de resoluciones menores en potencias de dos(</a:t>
            </a:r>
            <a:r>
              <a:rPr lang="es-ES" dirty="0" err="1"/>
              <a:t>mip</a:t>
            </a:r>
            <a:r>
              <a:rPr lang="es-ES" dirty="0"/>
              <a:t> </a:t>
            </a:r>
            <a:r>
              <a:rPr lang="es-ES" dirty="0" err="1"/>
              <a:t>maps</a:t>
            </a:r>
            <a:r>
              <a:rPr lang="es-ES" dirty="0"/>
              <a:t>).</a:t>
            </a:r>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Ejemplo </a:t>
            </a:r>
            <a:r>
              <a:rPr lang="es-ES_tradnl" sz="3600" dirty="0" err="1"/>
              <a:t>Mip-Maps</a:t>
            </a:r>
            <a:endParaRPr lang="es-ES" sz="3600" dirty="0">
              <a:latin typeface="Georgia" pitchFamily="18" charset="0"/>
            </a:endParaRPr>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7" name="Picture 3" descr="C:\asignaturasuni\igrafica\MipMap_Example_STS101.jpg"/>
          <p:cNvPicPr>
            <a:picLocks noGrp="1" noChangeAspect="1" noChangeArrowheads="1"/>
          </p:cNvPicPr>
          <p:nvPr>
            <p:ph idx="1"/>
          </p:nvPr>
        </p:nvPicPr>
        <p:blipFill>
          <a:blip r:embed="rId3" cstate="print"/>
          <a:srcRect/>
          <a:stretch>
            <a:fillRect/>
          </a:stretch>
        </p:blipFill>
        <p:spPr bwMode="auto">
          <a:xfrm>
            <a:off x="2133600" y="2544763"/>
            <a:ext cx="4876800" cy="3251200"/>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err="1"/>
              <a:t>Mip-Mapping</a:t>
            </a:r>
            <a:r>
              <a:rPr lang="es-ES_tradnl" sz="3600" dirty="0"/>
              <a:t> con </a:t>
            </a:r>
            <a:r>
              <a:rPr lang="es-ES_tradnl" sz="3600" dirty="0" err="1"/>
              <a:t>OpenGL</a:t>
            </a:r>
            <a:r>
              <a:rPr lang="es-ES_tradnl" sz="3600" dirty="0"/>
              <a:t> (I)</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fontScale="85000" lnSpcReduction="20000"/>
          </a:bodyPr>
          <a:lstStyle/>
          <a:p>
            <a:pPr>
              <a:lnSpc>
                <a:spcPct val="90000"/>
              </a:lnSpc>
            </a:pPr>
            <a:r>
              <a:rPr lang="es-ES" i="1" dirty="0">
                <a:cs typeface="Times New Roman" charset="0"/>
              </a:rPr>
              <a:t>glTexImage1D()  ó glTexImage2D()</a:t>
            </a:r>
            <a:r>
              <a:rPr lang="es-ES" dirty="0"/>
              <a:t>  asignando un nivel a cada textura</a:t>
            </a:r>
          </a:p>
          <a:p>
            <a:pPr>
              <a:lnSpc>
                <a:spcPct val="90000"/>
              </a:lnSpc>
            </a:pPr>
            <a:r>
              <a:rPr lang="es-ES" dirty="0"/>
              <a:t>Filtros</a:t>
            </a:r>
          </a:p>
          <a:p>
            <a:pPr>
              <a:lnSpc>
                <a:spcPct val="90000"/>
              </a:lnSpc>
              <a:buFont typeface="Wingdings" pitchFamily="2" charset="2"/>
              <a:buNone/>
            </a:pPr>
            <a:r>
              <a:rPr lang="es-ES" dirty="0"/>
              <a:t> 	G</a:t>
            </a:r>
            <a:r>
              <a:rPr lang="es-ES" b="1" dirty="0">
                <a:cs typeface="Times New Roman" charset="0"/>
              </a:rPr>
              <a:t>L_NEAREST_MIPMAP_NEAREST</a:t>
            </a:r>
            <a:r>
              <a:rPr lang="es-ES" dirty="0">
                <a:cs typeface="Times New Roman" charset="0"/>
              </a:rPr>
              <a:t> Utiliza la imagen más cercana a la resolución de la pantalla.</a:t>
            </a:r>
          </a:p>
          <a:p>
            <a:pPr>
              <a:lnSpc>
                <a:spcPct val="90000"/>
              </a:lnSpc>
              <a:buFont typeface="Wingdings" pitchFamily="2" charset="2"/>
              <a:buNone/>
            </a:pPr>
            <a:r>
              <a:rPr lang="es-ES" dirty="0">
                <a:cs typeface="Times New Roman" charset="0"/>
              </a:rPr>
              <a:t>	</a:t>
            </a:r>
            <a:r>
              <a:rPr lang="es-ES" b="1" dirty="0">
                <a:cs typeface="Times New Roman" charset="0"/>
              </a:rPr>
              <a:t>GL_NEAREST_MIPMAP_LINEAR </a:t>
            </a:r>
            <a:r>
              <a:rPr lang="es-ES" dirty="0">
                <a:cs typeface="Times New Roman" charset="0"/>
              </a:rPr>
              <a:t>Utiliza la imagen más cercana a la resolución de la pantalla</a:t>
            </a:r>
            <a:r>
              <a:rPr lang="es-ES" b="1" dirty="0">
                <a:cs typeface="Times New Roman" charset="0"/>
              </a:rPr>
              <a:t> </a:t>
            </a:r>
          </a:p>
          <a:p>
            <a:pPr>
              <a:lnSpc>
                <a:spcPct val="90000"/>
              </a:lnSpc>
              <a:buFont typeface="Wingdings" pitchFamily="2" charset="2"/>
              <a:buNone/>
            </a:pPr>
            <a:r>
              <a:rPr lang="es-ES" b="1" dirty="0">
                <a:cs typeface="Times New Roman" charset="0"/>
              </a:rPr>
              <a:t>     GL_LINEAR_MIPMAP_NEAREST </a:t>
            </a:r>
            <a:r>
              <a:rPr lang="es-ES" dirty="0">
                <a:cs typeface="Times New Roman" charset="0"/>
              </a:rPr>
              <a:t>Interpola linealmente entre las dos imágenes más cercanas a la resolución de la pantalla </a:t>
            </a:r>
          </a:p>
          <a:p>
            <a:pPr>
              <a:lnSpc>
                <a:spcPct val="90000"/>
              </a:lnSpc>
              <a:buFont typeface="Wingdings" pitchFamily="2" charset="2"/>
              <a:buNone/>
            </a:pPr>
            <a:r>
              <a:rPr lang="es-ES" b="1" dirty="0">
                <a:cs typeface="Times New Roman" charset="0"/>
              </a:rPr>
              <a:t>     GL_LINEAR_MIPMAP_LINEAR </a:t>
            </a:r>
            <a:r>
              <a:rPr lang="es-ES" dirty="0">
                <a:cs typeface="Times New Roman" charset="0"/>
              </a:rPr>
              <a:t>Interpola linealmente entre las dos imágenes más cercanas a la resolución de la pantalla </a:t>
            </a:r>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err="1"/>
              <a:t>Mip-Mapping</a:t>
            </a:r>
            <a:r>
              <a:rPr lang="es-ES_tradnl" sz="3600" dirty="0"/>
              <a:t> con </a:t>
            </a:r>
            <a:r>
              <a:rPr lang="es-ES_tradnl" sz="3600" dirty="0" err="1"/>
              <a:t>OpenGL</a:t>
            </a:r>
            <a:r>
              <a:rPr lang="es-ES_tradnl" sz="3600" dirty="0"/>
              <a:t> (II)</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cs typeface="Times New Roman" charset="0"/>
              </a:rPr>
              <a:t>gluBuild1DMipmaps y gluBuild2Dmipmaps</a:t>
            </a:r>
            <a:r>
              <a:rPr lang="es-ES" dirty="0"/>
              <a:t>  generan </a:t>
            </a:r>
            <a:r>
              <a:rPr lang="es-ES" dirty="0" err="1"/>
              <a:t>mip-maps</a:t>
            </a:r>
            <a:r>
              <a:rPr lang="es-ES" dirty="0"/>
              <a:t> a partir de la textura de máxima resolución</a:t>
            </a:r>
            <a:endParaRPr lang="es-ES_tradnl"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Filtrado bilineal y </a:t>
            </a:r>
            <a:r>
              <a:rPr lang="es-ES_tradnl" sz="3600" dirty="0" err="1"/>
              <a:t>trilineal</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t>Se utilizan para aumentar la calidad de las imágenes representadas</a:t>
            </a:r>
          </a:p>
          <a:p>
            <a:r>
              <a:rPr lang="es-ES" dirty="0"/>
              <a:t>Filtrado </a:t>
            </a:r>
            <a:r>
              <a:rPr lang="es-ES" dirty="0" err="1"/>
              <a:t>bi</a:t>
            </a:r>
            <a:r>
              <a:rPr lang="es-ES" dirty="0"/>
              <a:t>-lineal pixel como media de los </a:t>
            </a:r>
            <a:r>
              <a:rPr lang="es-ES" dirty="0" err="1"/>
              <a:t>pixels</a:t>
            </a:r>
            <a:r>
              <a:rPr lang="es-ES" dirty="0"/>
              <a:t> que le rodean en el eje x e y.</a:t>
            </a:r>
          </a:p>
          <a:p>
            <a:r>
              <a:rPr lang="es-ES" dirty="0"/>
              <a:t>Filtrado </a:t>
            </a:r>
            <a:r>
              <a:rPr lang="es-ES" dirty="0" err="1"/>
              <a:t>tri</a:t>
            </a:r>
            <a:r>
              <a:rPr lang="es-ES" dirty="0"/>
              <a:t>-lineal además del </a:t>
            </a:r>
            <a:r>
              <a:rPr lang="es-ES" dirty="0" err="1"/>
              <a:t>bi</a:t>
            </a:r>
            <a:r>
              <a:rPr lang="es-ES" dirty="0"/>
              <a:t>-lineal se aplica al eje z utilizando dos </a:t>
            </a:r>
            <a:r>
              <a:rPr lang="es-ES" dirty="0" err="1"/>
              <a:t>mip-maps</a:t>
            </a:r>
            <a:endParaRPr lang="es-ES"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Ejemplo filtrado bilineal y </a:t>
            </a:r>
            <a:r>
              <a:rPr lang="es-ES_tradnl" sz="3600" dirty="0" err="1"/>
              <a:t>trilineal</a:t>
            </a:r>
            <a:endParaRPr lang="es-ES" sz="3600" dirty="0">
              <a:latin typeface="Georgia" pitchFamily="18" charset="0"/>
            </a:endParaRPr>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6" name="Picture 3" descr="C:\asignaturasuni\igrafica\filtros\ptsampl.jpg"/>
          <p:cNvPicPr>
            <a:picLocks noChangeAspect="1" noChangeArrowheads="1"/>
          </p:cNvPicPr>
          <p:nvPr/>
        </p:nvPicPr>
        <p:blipFill>
          <a:blip r:embed="rId3" cstate="print"/>
          <a:srcRect/>
          <a:stretch>
            <a:fillRect/>
          </a:stretch>
        </p:blipFill>
        <p:spPr>
          <a:xfrm>
            <a:off x="820741" y="1714488"/>
            <a:ext cx="3260725" cy="4114800"/>
          </a:xfrm>
          <a:prstGeom prst="rect">
            <a:avLst/>
          </a:prstGeom>
          <a:noFill/>
          <a:ln/>
        </p:spPr>
      </p:pic>
      <p:pic>
        <p:nvPicPr>
          <p:cNvPr id="7" name="Picture 4" descr="C:\asignaturasuni\igrafica\filtros\bilinear.jpg"/>
          <p:cNvPicPr>
            <a:picLocks noChangeAspect="1" noChangeArrowheads="1"/>
          </p:cNvPicPr>
          <p:nvPr/>
        </p:nvPicPr>
        <p:blipFill>
          <a:blip r:embed="rId4" cstate="print"/>
          <a:srcRect/>
          <a:stretch>
            <a:fillRect/>
          </a:stretch>
        </p:blipFill>
        <p:spPr bwMode="auto">
          <a:xfrm>
            <a:off x="5000628" y="1714488"/>
            <a:ext cx="3292475" cy="4114800"/>
          </a:xfrm>
          <a:prstGeom prst="rect">
            <a:avLst/>
          </a:prstGeom>
          <a:noFill/>
          <a:ln w="9525">
            <a:noFill/>
            <a:miter lim="800000"/>
            <a:headEnd/>
            <a:tailEnd/>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 sz="3600" dirty="0">
                <a:latin typeface="Georgia" pitchFamily="18" charset="0"/>
              </a:rPr>
              <a:t>Índice</a:t>
            </a:r>
          </a:p>
        </p:txBody>
      </p:sp>
      <p:sp>
        <p:nvSpPr>
          <p:cNvPr id="3" name="2 Marcador de contenido"/>
          <p:cNvSpPr>
            <a:spLocks noGrp="1"/>
          </p:cNvSpPr>
          <p:nvPr>
            <p:ph idx="1"/>
          </p:nvPr>
        </p:nvSpPr>
        <p:spPr>
          <a:xfrm>
            <a:off x="457200" y="1714488"/>
            <a:ext cx="8229600" cy="4411675"/>
          </a:xfrm>
        </p:spPr>
        <p:txBody>
          <a:bodyPr>
            <a:normAutofit fontScale="85000" lnSpcReduction="20000"/>
          </a:bodyPr>
          <a:lstStyle/>
          <a:p>
            <a:r>
              <a:rPr lang="es-ES_tradnl" sz="4000" dirty="0"/>
              <a:t>Introducción</a:t>
            </a:r>
          </a:p>
          <a:p>
            <a:r>
              <a:rPr lang="es-ES_tradnl" sz="4000" dirty="0"/>
              <a:t>Tipos de texturas</a:t>
            </a:r>
          </a:p>
          <a:p>
            <a:r>
              <a:rPr lang="es-ES_tradnl" sz="4000" dirty="0"/>
              <a:t>Aspectos generales</a:t>
            </a:r>
          </a:p>
          <a:p>
            <a:r>
              <a:rPr lang="es-ES_tradnl" sz="4000" dirty="0"/>
              <a:t>Tipos de mapeado</a:t>
            </a:r>
          </a:p>
          <a:p>
            <a:r>
              <a:rPr lang="es-ES_tradnl" sz="4000" dirty="0"/>
              <a:t>Ejemplo texturas en </a:t>
            </a:r>
            <a:r>
              <a:rPr lang="es-ES_tradnl" sz="4000" dirty="0" err="1"/>
              <a:t>OpenGL</a:t>
            </a:r>
            <a:endParaRPr lang="es-ES_tradnl" sz="4000" dirty="0"/>
          </a:p>
          <a:p>
            <a:r>
              <a:rPr lang="es-ES" sz="4000" dirty="0"/>
              <a:t>Aspectos avanzados</a:t>
            </a:r>
            <a:endParaRPr lang="es-ES_tradnl" sz="4000" dirty="0"/>
          </a:p>
          <a:p>
            <a:r>
              <a:rPr lang="es-ES" sz="4000" dirty="0"/>
              <a:t>Tarjetas gráficas</a:t>
            </a:r>
            <a:endParaRPr lang="es-ES_tradnl" sz="4000" dirty="0"/>
          </a:p>
          <a:p>
            <a:r>
              <a:rPr lang="es-ES_tradnl" sz="4000" dirty="0"/>
              <a:t>Conclusión</a:t>
            </a:r>
            <a:endParaRPr lang="es-ES" sz="4000"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Anti-</a:t>
            </a:r>
            <a:r>
              <a:rPr lang="es-ES_tradnl" sz="3600" dirty="0" err="1"/>
              <a:t>aliasing</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cs typeface="Times New Roman" charset="0"/>
              </a:rPr>
              <a:t>se puede observar en animaciones o en juegos como aparecen los bordes de los objetos dentados</a:t>
            </a:r>
            <a:r>
              <a:rPr lang="es-ES" dirty="0"/>
              <a:t> (</a:t>
            </a:r>
            <a:r>
              <a:rPr lang="es-ES" dirty="0" err="1"/>
              <a:t>aliasing</a:t>
            </a:r>
            <a:r>
              <a:rPr lang="es-ES" dirty="0"/>
              <a:t>)</a:t>
            </a:r>
          </a:p>
          <a:p>
            <a:r>
              <a:rPr lang="es-ES" dirty="0"/>
              <a:t>Técnicas de anti-</a:t>
            </a:r>
            <a:r>
              <a:rPr lang="es-ES" dirty="0" err="1"/>
              <a:t>aliasing</a:t>
            </a:r>
            <a:endParaRPr lang="es-ES" dirty="0"/>
          </a:p>
          <a:p>
            <a:pPr lvl="1"/>
            <a:r>
              <a:rPr lang="es-ES" sz="2000" dirty="0">
                <a:cs typeface="Times New Roman" charset="0"/>
              </a:rPr>
              <a:t>Anti-</a:t>
            </a:r>
            <a:r>
              <a:rPr lang="es-ES" sz="2000" dirty="0" err="1">
                <a:cs typeface="Times New Roman" charset="0"/>
              </a:rPr>
              <a:t>aliasing</a:t>
            </a:r>
            <a:r>
              <a:rPr lang="es-ES" sz="2000" dirty="0">
                <a:cs typeface="Times New Roman" charset="0"/>
              </a:rPr>
              <a:t> de contornos</a:t>
            </a:r>
          </a:p>
          <a:p>
            <a:pPr lvl="1"/>
            <a:r>
              <a:rPr lang="es-ES" sz="2000" dirty="0">
                <a:cs typeface="Times New Roman" charset="0"/>
              </a:rPr>
              <a:t>Anti-</a:t>
            </a:r>
            <a:r>
              <a:rPr lang="es-ES" sz="2000" dirty="0" err="1">
                <a:cs typeface="Times New Roman" charset="0"/>
              </a:rPr>
              <a:t>aliasing</a:t>
            </a:r>
            <a:r>
              <a:rPr lang="es-ES" sz="2000" dirty="0">
                <a:cs typeface="Times New Roman" charset="0"/>
              </a:rPr>
              <a:t> en la pantalla completa</a:t>
            </a:r>
          </a:p>
          <a:p>
            <a:pPr lvl="1"/>
            <a:r>
              <a:rPr lang="es-ES" sz="2000" dirty="0" err="1">
                <a:cs typeface="Times New Roman" charset="0"/>
              </a:rPr>
              <a:t>High</a:t>
            </a:r>
            <a:r>
              <a:rPr lang="es-ES" sz="2000" dirty="0">
                <a:cs typeface="Times New Roman" charset="0"/>
              </a:rPr>
              <a:t> </a:t>
            </a:r>
            <a:r>
              <a:rPr lang="es-ES" sz="2000" dirty="0" err="1">
                <a:cs typeface="Times New Roman" charset="0"/>
              </a:rPr>
              <a:t>Resolution</a:t>
            </a:r>
            <a:r>
              <a:rPr lang="es-ES" sz="2000" dirty="0">
                <a:cs typeface="Times New Roman" charset="0"/>
              </a:rPr>
              <a:t> Anti-</a:t>
            </a:r>
            <a:r>
              <a:rPr lang="es-ES" sz="2000" dirty="0" err="1">
                <a:cs typeface="Times New Roman" charset="0"/>
              </a:rPr>
              <a:t>aliasing</a:t>
            </a:r>
            <a:endParaRPr lang="es-ES" sz="2000" dirty="0">
              <a:cs typeface="Times New Roman" charset="0"/>
            </a:endParaRPr>
          </a:p>
          <a:p>
            <a:pPr lvl="1"/>
            <a:r>
              <a:rPr lang="es-ES" sz="2000" dirty="0" err="1">
                <a:cs typeface="Times New Roman" charset="0"/>
              </a:rPr>
              <a:t>Pseudo</a:t>
            </a:r>
            <a:r>
              <a:rPr lang="es-ES" sz="2000" dirty="0">
                <a:cs typeface="Times New Roman" charset="0"/>
              </a:rPr>
              <a:t> full </a:t>
            </a:r>
            <a:r>
              <a:rPr lang="es-ES" sz="2000" dirty="0" err="1">
                <a:cs typeface="Times New Roman" charset="0"/>
              </a:rPr>
              <a:t>scene</a:t>
            </a:r>
            <a:r>
              <a:rPr lang="es-ES" sz="2000" dirty="0">
                <a:cs typeface="Times New Roman" charset="0"/>
              </a:rPr>
              <a:t> Anti-</a:t>
            </a:r>
            <a:r>
              <a:rPr lang="es-ES" sz="2000" dirty="0" err="1">
                <a:cs typeface="Times New Roman" charset="0"/>
              </a:rPr>
              <a:t>aliasing</a:t>
            </a:r>
            <a:endParaRPr lang="es-ES" sz="2000" dirty="0">
              <a:cs typeface="Times New Roman" charset="0"/>
            </a:endParaRPr>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Anti-</a:t>
            </a:r>
            <a:r>
              <a:rPr lang="es-ES_tradnl" sz="3600" dirty="0" err="1"/>
              <a:t>aliasing</a:t>
            </a:r>
            <a:r>
              <a:rPr lang="es-ES_tradnl" sz="3600" dirty="0"/>
              <a:t> en </a:t>
            </a:r>
            <a:r>
              <a:rPr lang="es-ES_tradnl" sz="3600" dirty="0" err="1"/>
              <a:t>OpenGL</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err="1"/>
              <a:t>glEnable</a:t>
            </a:r>
            <a:r>
              <a:rPr lang="es-ES" dirty="0"/>
              <a:t> con </a:t>
            </a:r>
            <a:r>
              <a:rPr lang="es-ES" dirty="0" err="1"/>
              <a:t>parametro</a:t>
            </a:r>
            <a:r>
              <a:rPr lang="es-ES" dirty="0"/>
              <a:t>:</a:t>
            </a:r>
          </a:p>
          <a:p>
            <a:pPr lvl="1"/>
            <a:r>
              <a:rPr lang="en-GB" dirty="0">
                <a:cs typeface="Times New Roman" charset="0"/>
              </a:rPr>
              <a:t>GL_POINT_SMOOTH</a:t>
            </a:r>
            <a:endParaRPr lang="es-ES" dirty="0">
              <a:cs typeface="Times New Roman" charset="0"/>
            </a:endParaRPr>
          </a:p>
          <a:p>
            <a:pPr lvl="1"/>
            <a:r>
              <a:rPr lang="en-GB" dirty="0">
                <a:cs typeface="Times New Roman" charset="0"/>
              </a:rPr>
              <a:t>GL_LINE_SMOOTH</a:t>
            </a:r>
            <a:endParaRPr lang="es-ES" dirty="0">
              <a:cs typeface="Times New Roman" charset="0"/>
            </a:endParaRPr>
          </a:p>
          <a:p>
            <a:pPr lvl="1"/>
            <a:r>
              <a:rPr lang="es-ES" dirty="0">
                <a:cs typeface="Times New Roman" charset="0"/>
              </a:rPr>
              <a:t>GL_POLYGON_SMOOTH</a:t>
            </a:r>
            <a:r>
              <a:rPr lang="es-ES" dirty="0"/>
              <a:t> </a:t>
            </a:r>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 sz="3600" dirty="0">
                <a:latin typeface="Georgia" pitchFamily="18" charset="0"/>
              </a:rPr>
              <a:t>Ejemplo Anti-</a:t>
            </a:r>
            <a:r>
              <a:rPr lang="es-ES" sz="3600" dirty="0" err="1">
                <a:latin typeface="Georgia" pitchFamily="18" charset="0"/>
              </a:rPr>
              <a:t>aliasing</a:t>
            </a:r>
            <a:endParaRPr lang="es-ES" sz="3600" dirty="0">
              <a:latin typeface="Georgia" pitchFamily="18" charset="0"/>
            </a:endParaRPr>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1028" name="Picture 4"/>
          <p:cNvPicPr>
            <a:picLocks noChangeAspect="1" noChangeArrowheads="1"/>
          </p:cNvPicPr>
          <p:nvPr/>
        </p:nvPicPr>
        <p:blipFill>
          <a:blip r:embed="rId3" cstate="print"/>
          <a:srcRect/>
          <a:stretch>
            <a:fillRect/>
          </a:stretch>
        </p:blipFill>
        <p:spPr bwMode="auto">
          <a:xfrm>
            <a:off x="714348" y="2071678"/>
            <a:ext cx="3733800" cy="3581400"/>
          </a:xfrm>
          <a:prstGeom prst="rect">
            <a:avLst/>
          </a:prstGeom>
          <a:noFill/>
        </p:spPr>
      </p:pic>
      <p:pic>
        <p:nvPicPr>
          <p:cNvPr id="1029" name="Picture 5"/>
          <p:cNvPicPr>
            <a:picLocks noChangeAspect="1" noChangeArrowheads="1"/>
          </p:cNvPicPr>
          <p:nvPr/>
        </p:nvPicPr>
        <p:blipFill>
          <a:blip r:embed="rId4" cstate="print"/>
          <a:srcRect/>
          <a:stretch>
            <a:fillRect/>
          </a:stretch>
        </p:blipFill>
        <p:spPr bwMode="auto">
          <a:xfrm>
            <a:off x="4524348" y="2071678"/>
            <a:ext cx="3848100" cy="3597275"/>
          </a:xfrm>
          <a:prstGeom prst="rect">
            <a:avLst/>
          </a:prstGeom>
          <a:noFill/>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Compresión de texturas</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t>Cuánto más detalle existe en la textura más ocupa en memoria.</a:t>
            </a:r>
          </a:p>
          <a:p>
            <a:r>
              <a:rPr lang="es-ES" dirty="0"/>
              <a:t>Técnicas de compresión de texturas</a:t>
            </a:r>
          </a:p>
          <a:p>
            <a:pPr>
              <a:buFont typeface="Wingdings" pitchFamily="2" charset="2"/>
              <a:buNone/>
            </a:pPr>
            <a:r>
              <a:rPr lang="es-ES" dirty="0"/>
              <a:t>	- Solución S3: División imágenes en 4 porciones(reducción 1/6 tamaño)</a:t>
            </a:r>
          </a:p>
          <a:p>
            <a:pPr>
              <a:buNone/>
            </a:pPr>
            <a:endParaRPr lang="es-ES"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err="1"/>
              <a:t>Bump-mapping</a:t>
            </a:r>
            <a:r>
              <a:rPr lang="es-ES_tradnl" sz="3600" dirty="0"/>
              <a:t> (I)</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cs typeface="Times New Roman" charset="0"/>
              </a:rPr>
              <a:t>Consiste en darle una textura de rugosidad a un objeto. Los colores cercanos al negro se convertirán en hendiduras y los cercanos al blanco, serán protuberancias.</a:t>
            </a:r>
            <a:r>
              <a:rPr lang="es-ES" dirty="0"/>
              <a:t> </a:t>
            </a:r>
          </a:p>
          <a:p>
            <a:pPr>
              <a:buNone/>
            </a:pPr>
            <a:endParaRPr lang="es-ES"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err="1"/>
              <a:t>Bump-mapping</a:t>
            </a:r>
            <a:r>
              <a:rPr lang="es-ES_tradnl" sz="3600" dirty="0"/>
              <a:t> (II)</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pPr>
              <a:lnSpc>
                <a:spcPct val="90000"/>
              </a:lnSpc>
            </a:pPr>
            <a:r>
              <a:rPr lang="es-ES" dirty="0">
                <a:cs typeface="Times New Roman" charset="0"/>
              </a:rPr>
              <a:t>Utiliza un espacio 2D de textura, que en este caso contiene vectores normales en lugar de color. Al mapear esta textura sobre una superficie, el vector normal de ésta se modifica según el valor encontrado en la textura.</a:t>
            </a:r>
            <a:r>
              <a:rPr lang="es-ES" dirty="0"/>
              <a:t> </a:t>
            </a:r>
          </a:p>
          <a:p>
            <a:pPr>
              <a:lnSpc>
                <a:spcPct val="90000"/>
              </a:lnSpc>
            </a:pPr>
            <a:r>
              <a:rPr lang="es-ES" dirty="0"/>
              <a:t>Efectos de iluminación generados por el vector normal</a:t>
            </a:r>
            <a:endParaRPr lang="es-ES_tradnl" dirty="0"/>
          </a:p>
          <a:p>
            <a:pPr>
              <a:buNone/>
            </a:pPr>
            <a:endParaRPr lang="es-ES"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err="1"/>
              <a:t>Alpha</a:t>
            </a:r>
            <a:r>
              <a:rPr lang="es-ES_tradnl" sz="3600" dirty="0"/>
              <a:t> </a:t>
            </a:r>
            <a:r>
              <a:rPr lang="es-ES_tradnl" sz="3600" dirty="0" err="1"/>
              <a:t>Blending</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cs typeface="Times New Roman" charset="0"/>
              </a:rPr>
              <a:t>Permite crear objetos transparentes</a:t>
            </a:r>
            <a:r>
              <a:rPr lang="es-ES" dirty="0"/>
              <a:t> </a:t>
            </a:r>
          </a:p>
          <a:p>
            <a:r>
              <a:rPr lang="es-ES" dirty="0"/>
              <a:t>Uso del canal alfa</a:t>
            </a:r>
          </a:p>
          <a:p>
            <a:r>
              <a:rPr lang="es-ES" dirty="0">
                <a:cs typeface="Times New Roman" charset="0"/>
              </a:rPr>
              <a:t>Un objeto puede tener diferentes niveles de transparencia</a:t>
            </a:r>
            <a:r>
              <a:rPr lang="es-ES" dirty="0"/>
              <a:t> </a:t>
            </a:r>
          </a:p>
          <a:p>
            <a:pPr>
              <a:buNone/>
            </a:pPr>
            <a:endParaRPr lang="es-ES"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err="1"/>
              <a:t>Alpha</a:t>
            </a:r>
            <a:r>
              <a:rPr lang="es-ES_tradnl" sz="3600" dirty="0"/>
              <a:t> </a:t>
            </a:r>
            <a:r>
              <a:rPr lang="es-ES_tradnl" sz="3600" dirty="0" err="1"/>
              <a:t>Blending</a:t>
            </a:r>
            <a:r>
              <a:rPr lang="es-ES_tradnl" sz="3600" dirty="0"/>
              <a:t> en </a:t>
            </a:r>
            <a:r>
              <a:rPr lang="es-ES_tradnl" sz="3600" dirty="0" err="1"/>
              <a:t>OpenGL</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t>Función </a:t>
            </a:r>
            <a:r>
              <a:rPr lang="es-ES" dirty="0" err="1">
                <a:cs typeface="Times New Roman" charset="0"/>
              </a:rPr>
              <a:t>glBlendFunc</a:t>
            </a:r>
            <a:r>
              <a:rPr lang="es-ES" dirty="0">
                <a:cs typeface="Times New Roman" charset="0"/>
              </a:rPr>
              <a:t>()</a:t>
            </a:r>
          </a:p>
          <a:p>
            <a:r>
              <a:rPr lang="es-ES" dirty="0">
                <a:cs typeface="Times New Roman" charset="0"/>
              </a:rPr>
              <a:t>Habilitar </a:t>
            </a:r>
            <a:r>
              <a:rPr lang="es-ES" dirty="0" err="1">
                <a:cs typeface="Times New Roman" charset="0"/>
              </a:rPr>
              <a:t>Alpha</a:t>
            </a:r>
            <a:r>
              <a:rPr lang="es-ES" dirty="0">
                <a:cs typeface="Times New Roman" charset="0"/>
              </a:rPr>
              <a:t> </a:t>
            </a:r>
            <a:r>
              <a:rPr lang="es-ES" dirty="0" err="1">
                <a:cs typeface="Times New Roman" charset="0"/>
              </a:rPr>
              <a:t>Blending</a:t>
            </a:r>
            <a:r>
              <a:rPr lang="es-ES" dirty="0">
                <a:cs typeface="Times New Roman" charset="0"/>
              </a:rPr>
              <a:t> a través de </a:t>
            </a:r>
            <a:r>
              <a:rPr lang="es-ES" dirty="0" err="1">
                <a:cs typeface="Times New Roman" charset="0"/>
              </a:rPr>
              <a:t>glEnable</a:t>
            </a:r>
            <a:r>
              <a:rPr lang="es-ES" dirty="0">
                <a:cs typeface="Times New Roman" charset="0"/>
              </a:rPr>
              <a:t> con parámetro GL_BLEND </a:t>
            </a:r>
            <a:endParaRPr lang="es-ES_tradnl" dirty="0">
              <a:cs typeface="Times New Roman" charset="0"/>
            </a:endParaRPr>
          </a:p>
          <a:p>
            <a:pPr>
              <a:buNone/>
            </a:pPr>
            <a:endParaRPr lang="es-ES"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err="1"/>
              <a:t>Environment</a:t>
            </a:r>
            <a:r>
              <a:rPr lang="es-ES_tradnl" sz="3600" dirty="0"/>
              <a:t> </a:t>
            </a:r>
            <a:r>
              <a:rPr lang="es-ES_tradnl" sz="3600" dirty="0" err="1"/>
              <a:t>Mapping</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cs typeface="Times New Roman" charset="0"/>
              </a:rPr>
              <a:t>Un objeto parece un espejo del entorno que tiene a su alrededor</a:t>
            </a:r>
            <a:r>
              <a:rPr lang="es-ES" dirty="0"/>
              <a:t> </a:t>
            </a:r>
          </a:p>
          <a:p>
            <a:r>
              <a:rPr lang="es-ES" dirty="0"/>
              <a:t>Mapeado entorno esférico(1 textura)</a:t>
            </a:r>
          </a:p>
          <a:p>
            <a:r>
              <a:rPr lang="es-ES" dirty="0"/>
              <a:t>Mapeado entorno parabólico dual(2 texturas)</a:t>
            </a:r>
          </a:p>
          <a:p>
            <a:r>
              <a:rPr lang="es-ES" dirty="0"/>
              <a:t>Mapeado entorno cúbico(6 texturas)</a:t>
            </a:r>
          </a:p>
          <a:p>
            <a:pPr>
              <a:buNone/>
            </a:pPr>
            <a:endParaRPr lang="es-ES"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Ejemplo </a:t>
            </a:r>
            <a:r>
              <a:rPr lang="es-ES_tradnl" sz="3600" dirty="0" err="1"/>
              <a:t>Environment</a:t>
            </a:r>
            <a:r>
              <a:rPr lang="es-ES_tradnl" sz="3600" dirty="0"/>
              <a:t> </a:t>
            </a:r>
            <a:r>
              <a:rPr lang="es-ES_tradnl" sz="3600" dirty="0" err="1"/>
              <a:t>Mapping</a:t>
            </a:r>
            <a:endParaRPr lang="es-ES" sz="3600" dirty="0">
              <a:latin typeface="Georgia" pitchFamily="18" charset="0"/>
            </a:endParaRPr>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6" name="Picture 3" descr="C:\asignaturasuni\igrafica\ball1.jpg"/>
          <p:cNvPicPr>
            <a:picLocks noGrp="1" noChangeAspect="1" noChangeArrowheads="1"/>
          </p:cNvPicPr>
          <p:nvPr>
            <p:ph idx="1"/>
          </p:nvPr>
        </p:nvPicPr>
        <p:blipFill>
          <a:blip r:embed="rId3" cstate="print"/>
          <a:srcRect/>
          <a:stretch>
            <a:fillRect/>
          </a:stretch>
        </p:blipFill>
        <p:spPr bwMode="auto">
          <a:xfrm>
            <a:off x="2643174" y="2143116"/>
            <a:ext cx="3390900" cy="3267075"/>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 sz="3600" dirty="0">
                <a:latin typeface="Georgia" pitchFamily="18" charset="0"/>
              </a:rPr>
              <a:t>Introducción</a:t>
            </a:r>
          </a:p>
        </p:txBody>
      </p:sp>
      <p:sp>
        <p:nvSpPr>
          <p:cNvPr id="3" name="2 Marcador de contenido"/>
          <p:cNvSpPr>
            <a:spLocks noGrp="1"/>
          </p:cNvSpPr>
          <p:nvPr>
            <p:ph idx="1"/>
          </p:nvPr>
        </p:nvSpPr>
        <p:spPr>
          <a:xfrm>
            <a:off x="457200" y="1714488"/>
            <a:ext cx="8229600" cy="4411675"/>
          </a:xfrm>
        </p:spPr>
        <p:txBody>
          <a:bodyPr>
            <a:normAutofit/>
          </a:bodyPr>
          <a:lstStyle/>
          <a:p>
            <a:r>
              <a:rPr lang="es-ES_tradnl" dirty="0"/>
              <a:t>“Pegar” una imagen sobre un objeto</a:t>
            </a:r>
          </a:p>
          <a:p>
            <a:r>
              <a:rPr lang="es-ES_tradnl" dirty="0"/>
              <a:t>Ajuste de texturas: rotaciones, escalados proyecciones,...</a:t>
            </a:r>
          </a:p>
          <a:p>
            <a:r>
              <a:rPr lang="es-ES_tradnl" dirty="0"/>
              <a:t>Mejora visual sin aumentar complejidad geométrica</a:t>
            </a:r>
          </a:p>
          <a:p>
            <a:r>
              <a:rPr lang="es-ES_tradnl" dirty="0"/>
              <a:t>Decisión entre velocidad o precisión</a:t>
            </a:r>
            <a:endParaRPr lang="es-ES"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5" name="Picture 6" descr="D:\II\informática gráfica\distorsion.gif"/>
          <p:cNvPicPr>
            <a:picLocks noChangeAspect="1" noChangeArrowheads="1"/>
          </p:cNvPicPr>
          <p:nvPr/>
        </p:nvPicPr>
        <p:blipFill>
          <a:blip r:embed="rId3" cstate="print"/>
          <a:srcRect/>
          <a:stretch>
            <a:fillRect/>
          </a:stretch>
        </p:blipFill>
        <p:spPr bwMode="auto">
          <a:xfrm>
            <a:off x="2857488" y="5143512"/>
            <a:ext cx="3167066" cy="944564"/>
          </a:xfrm>
          <a:prstGeom prst="rect">
            <a:avLst/>
          </a:prstGeom>
          <a:noFill/>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Tarjetas gráficas</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t>Permite ver los datos que muestre el </a:t>
            </a:r>
            <a:r>
              <a:rPr lang="es-ES" dirty="0" err="1"/>
              <a:t>el</a:t>
            </a:r>
            <a:r>
              <a:rPr lang="es-ES" dirty="0"/>
              <a:t> ordenador</a:t>
            </a:r>
          </a:p>
          <a:p>
            <a:r>
              <a:rPr lang="es-ES" dirty="0"/>
              <a:t>Hoy día incluyen aceleración por hardware</a:t>
            </a:r>
          </a:p>
          <a:p>
            <a:r>
              <a:rPr lang="es-ES" dirty="0"/>
              <a:t>Tarjetas 2D y 3D</a:t>
            </a:r>
          </a:p>
          <a:p>
            <a:pPr>
              <a:buNone/>
            </a:pPr>
            <a:endParaRPr lang="es-ES"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Tarjetas gráficas 3D</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t>Generan imágenes tridimensionales como resultado del  </a:t>
            </a:r>
            <a:r>
              <a:rPr lang="es-ES" dirty="0">
                <a:cs typeface="Times New Roman" charset="0"/>
              </a:rPr>
              <a:t>proceso de cálculo que se </a:t>
            </a:r>
            <a:r>
              <a:rPr lang="es-ES" dirty="0" err="1">
                <a:cs typeface="Times New Roman" charset="0"/>
              </a:rPr>
              <a:t>efectua</a:t>
            </a:r>
            <a:r>
              <a:rPr lang="es-ES" dirty="0">
                <a:cs typeface="Times New Roman" charset="0"/>
              </a:rPr>
              <a:t> sobre los objetos definidos en un espacio tridimensional, con ejes X,Y,Z</a:t>
            </a:r>
            <a:r>
              <a:rPr lang="es-ES" dirty="0"/>
              <a:t> </a:t>
            </a:r>
          </a:p>
          <a:p>
            <a:r>
              <a:rPr lang="es-ES" dirty="0">
                <a:cs typeface="Times New Roman" charset="0"/>
              </a:rPr>
              <a:t>Para generar las superficies de estos objetos normalmente se utilizan triángulos</a:t>
            </a:r>
            <a:r>
              <a:rPr lang="es-ES" dirty="0"/>
              <a:t> </a:t>
            </a:r>
          </a:p>
          <a:p>
            <a:r>
              <a:rPr lang="es-ES" dirty="0"/>
              <a:t>Sobre las superficies se aplican las texturas</a:t>
            </a:r>
          </a:p>
          <a:p>
            <a:pPr>
              <a:buNone/>
            </a:pPr>
            <a:endParaRPr lang="es-ES"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Conclusiones</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 dirty="0">
                <a:cs typeface="Times New Roman" charset="0"/>
              </a:rPr>
              <a:t>La </a:t>
            </a:r>
            <a:r>
              <a:rPr lang="es-ES" dirty="0" err="1">
                <a:cs typeface="Times New Roman" charset="0"/>
              </a:rPr>
              <a:t>texturac</a:t>
            </a:r>
            <a:r>
              <a:rPr lang="es-ES_tradnl" dirty="0">
                <a:cs typeface="Times New Roman" charset="0"/>
              </a:rPr>
              <a:t>i</a:t>
            </a:r>
            <a:r>
              <a:rPr lang="es-ES" dirty="0" err="1">
                <a:cs typeface="Times New Roman" charset="0"/>
              </a:rPr>
              <a:t>ón</a:t>
            </a:r>
            <a:r>
              <a:rPr lang="es-ES" dirty="0">
                <a:cs typeface="Times New Roman" charset="0"/>
              </a:rPr>
              <a:t> es una forma de incrementar drásticamente el detalle y el realismo de las i</a:t>
            </a:r>
            <a:r>
              <a:rPr lang="es-ES_tradnl" dirty="0" err="1">
                <a:cs typeface="Times New Roman" charset="0"/>
              </a:rPr>
              <a:t>má</a:t>
            </a:r>
            <a:r>
              <a:rPr lang="es-ES" dirty="0">
                <a:cs typeface="Times New Roman" charset="0"/>
              </a:rPr>
              <a:t>genes sintéticas sin necesidad de utilizar una representación muy complicada de los objetos.</a:t>
            </a:r>
          </a:p>
          <a:p>
            <a:r>
              <a:rPr lang="es-ES_tradnl" dirty="0">
                <a:cs typeface="Times New Roman" charset="0"/>
              </a:rPr>
              <a:t>A</a:t>
            </a:r>
            <a:r>
              <a:rPr lang="es-ES" dirty="0" err="1">
                <a:cs typeface="Times New Roman" charset="0"/>
              </a:rPr>
              <a:t>vance</a:t>
            </a:r>
            <a:r>
              <a:rPr lang="es-ES" dirty="0">
                <a:cs typeface="Times New Roman" charset="0"/>
              </a:rPr>
              <a:t> más significativo en los gráficos por ordenador de los últimos años</a:t>
            </a:r>
            <a:r>
              <a:rPr lang="es-ES" dirty="0"/>
              <a:t> </a:t>
            </a:r>
          </a:p>
          <a:p>
            <a:pPr>
              <a:buNone/>
            </a:pPr>
            <a:endParaRPr lang="es-ES"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3"/>
          <p:cNvSpPr>
            <a:spLocks noChangeShapeType="1"/>
          </p:cNvSpPr>
          <p:nvPr/>
        </p:nvSpPr>
        <p:spPr bwMode="auto">
          <a:xfrm>
            <a:off x="395288" y="4725988"/>
            <a:ext cx="8280400" cy="0"/>
          </a:xfrm>
          <a:prstGeom prst="line">
            <a:avLst/>
          </a:prstGeom>
          <a:noFill/>
          <a:ln w="127000">
            <a:solidFill>
              <a:schemeClr val="tx1"/>
            </a:solidFill>
            <a:round/>
            <a:headEnd/>
            <a:tailEnd/>
          </a:ln>
          <a:effectLst/>
        </p:spPr>
        <p:txBody>
          <a:bodyPr/>
          <a:lstStyle/>
          <a:p>
            <a:endParaRPr lang="es-ES"/>
          </a:p>
        </p:txBody>
      </p:sp>
      <p:sp>
        <p:nvSpPr>
          <p:cNvPr id="6" name="Text Box 5"/>
          <p:cNvSpPr txBox="1">
            <a:spLocks noChangeArrowheads="1"/>
          </p:cNvSpPr>
          <p:nvPr/>
        </p:nvSpPr>
        <p:spPr bwMode="auto">
          <a:xfrm>
            <a:off x="2627315" y="5300665"/>
            <a:ext cx="5016521" cy="276999"/>
          </a:xfrm>
          <a:prstGeom prst="rect">
            <a:avLst/>
          </a:prstGeom>
          <a:noFill/>
          <a:ln w="9525">
            <a:noFill/>
            <a:miter lim="800000"/>
            <a:headEnd/>
            <a:tailEnd/>
          </a:ln>
          <a:effectLst/>
        </p:spPr>
        <p:txBody>
          <a:bodyPr wrap="square">
            <a:spAutoFit/>
          </a:bodyPr>
          <a:lstStyle/>
          <a:p>
            <a:endParaRPr lang="es-ES" sz="1200" u="none" dirty="0">
              <a:latin typeface="Georgia" pitchFamily="18" charset="0"/>
            </a:endParaRPr>
          </a:p>
        </p:txBody>
      </p:sp>
      <p:sp>
        <p:nvSpPr>
          <p:cNvPr id="7" name="Text Box 6"/>
          <p:cNvSpPr txBox="1">
            <a:spLocks noChangeArrowheads="1"/>
          </p:cNvSpPr>
          <p:nvPr/>
        </p:nvSpPr>
        <p:spPr bwMode="auto">
          <a:xfrm>
            <a:off x="395288" y="5300665"/>
            <a:ext cx="2665412" cy="646331"/>
          </a:xfrm>
          <a:prstGeom prst="rect">
            <a:avLst/>
          </a:prstGeom>
          <a:noFill/>
          <a:ln w="9525">
            <a:noFill/>
            <a:miter lim="800000"/>
            <a:headEnd/>
            <a:tailEnd/>
          </a:ln>
          <a:effectLst/>
        </p:spPr>
        <p:txBody>
          <a:bodyPr>
            <a:spAutoFit/>
          </a:bodyPr>
          <a:lstStyle/>
          <a:p>
            <a:r>
              <a:rPr lang="es-ES" sz="1200" u="none" dirty="0">
                <a:latin typeface="Georgia" pitchFamily="18" charset="0"/>
              </a:rPr>
              <a:t>Facultad de Ciencias</a:t>
            </a:r>
          </a:p>
          <a:p>
            <a:r>
              <a:rPr lang="es-ES" sz="1200" dirty="0">
                <a:latin typeface="Georgia" pitchFamily="18" charset="0"/>
              </a:rPr>
              <a:t>Universidad de Salamanca</a:t>
            </a:r>
            <a:endParaRPr lang="es-ES" sz="1200" u="none" dirty="0">
              <a:latin typeface="Georgia" pitchFamily="18" charset="0"/>
            </a:endParaRPr>
          </a:p>
          <a:p>
            <a:r>
              <a:rPr lang="es-ES" sz="1200" u="none" dirty="0">
                <a:latin typeface="Georgia" pitchFamily="18" charset="0"/>
              </a:rPr>
              <a:t>37007 Salamanca. </a:t>
            </a:r>
            <a:r>
              <a:rPr lang="es-ES" sz="1200" u="none" dirty="0" err="1">
                <a:latin typeface="Georgia" pitchFamily="18" charset="0"/>
              </a:rPr>
              <a:t>Spain</a:t>
            </a:r>
            <a:r>
              <a:rPr lang="es-ES" sz="1200" u="none" dirty="0">
                <a:latin typeface="Georgia" pitchFamily="18" charset="0"/>
              </a:rPr>
              <a:t> </a:t>
            </a:r>
          </a:p>
        </p:txBody>
      </p:sp>
      <p:sp>
        <p:nvSpPr>
          <p:cNvPr id="8" name="Text Box 7"/>
          <p:cNvSpPr txBox="1">
            <a:spLocks noChangeArrowheads="1"/>
          </p:cNvSpPr>
          <p:nvPr/>
        </p:nvSpPr>
        <p:spPr bwMode="auto">
          <a:xfrm>
            <a:off x="395288" y="4868863"/>
            <a:ext cx="5472112" cy="400110"/>
          </a:xfrm>
          <a:prstGeom prst="rect">
            <a:avLst/>
          </a:prstGeom>
          <a:noFill/>
          <a:ln w="9525">
            <a:noFill/>
            <a:miter lim="800000"/>
            <a:headEnd/>
            <a:tailEnd/>
          </a:ln>
          <a:effectLst/>
        </p:spPr>
        <p:txBody>
          <a:bodyPr>
            <a:spAutoFit/>
          </a:bodyPr>
          <a:lstStyle/>
          <a:p>
            <a:pPr>
              <a:spcBef>
                <a:spcPct val="50000"/>
              </a:spcBef>
            </a:pPr>
            <a:endParaRPr lang="es-ES" sz="2000" u="none" dirty="0">
              <a:latin typeface="Georgia" pitchFamily="18" charset="0"/>
            </a:endParaRPr>
          </a:p>
        </p:txBody>
      </p:sp>
      <p:sp>
        <p:nvSpPr>
          <p:cNvPr id="13" name="Line 3"/>
          <p:cNvSpPr>
            <a:spLocks noChangeShapeType="1"/>
          </p:cNvSpPr>
          <p:nvPr/>
        </p:nvSpPr>
        <p:spPr bwMode="auto">
          <a:xfrm>
            <a:off x="357158" y="714356"/>
            <a:ext cx="8280400" cy="0"/>
          </a:xfrm>
          <a:prstGeom prst="line">
            <a:avLst/>
          </a:prstGeom>
          <a:noFill/>
          <a:ln w="127000">
            <a:solidFill>
              <a:schemeClr val="tx1"/>
            </a:solidFill>
            <a:round/>
            <a:headEnd/>
            <a:tailEnd/>
          </a:ln>
          <a:effectLst/>
        </p:spPr>
        <p:txBody>
          <a:bodyPr/>
          <a:lstStyle/>
          <a:p>
            <a:endParaRPr lang="es-ES"/>
          </a:p>
        </p:txBody>
      </p:sp>
      <p:pic>
        <p:nvPicPr>
          <p:cNvPr id="3074" name="Imagen 2"/>
          <p:cNvPicPr>
            <a:picLocks noChangeAspect="1" noChangeArrowheads="1"/>
          </p:cNvPicPr>
          <p:nvPr/>
        </p:nvPicPr>
        <p:blipFill>
          <a:blip r:embed="rId3" cstate="print"/>
          <a:srcRect/>
          <a:stretch>
            <a:fillRect/>
          </a:stretch>
        </p:blipFill>
        <p:spPr bwMode="auto">
          <a:xfrm>
            <a:off x="428596" y="1585627"/>
            <a:ext cx="4572032" cy="2178341"/>
          </a:xfrm>
          <a:prstGeom prst="rect">
            <a:avLst/>
          </a:prstGeom>
          <a:noFill/>
          <a:ln w="9525">
            <a:noFill/>
            <a:miter lim="800000"/>
            <a:headEnd/>
            <a:tailEnd/>
          </a:ln>
        </p:spPr>
      </p:pic>
      <p:pic>
        <p:nvPicPr>
          <p:cNvPr id="9" name="Picture 5" descr="2E_4"/>
          <p:cNvPicPr>
            <a:picLocks noGrp="1" noChangeAspect="1" noChangeArrowheads="1"/>
          </p:cNvPicPr>
          <p:nvPr>
            <p:ph/>
          </p:nvPr>
        </p:nvPicPr>
        <p:blipFill>
          <a:blip r:embed="rId4" cstate="print"/>
          <a:srcRect/>
          <a:stretch>
            <a:fillRect/>
          </a:stretch>
        </p:blipFill>
        <p:spPr>
          <a:xfrm>
            <a:off x="6858016" y="1557450"/>
            <a:ext cx="1828784" cy="2300179"/>
          </a:xfr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 sz="3600" dirty="0">
                <a:latin typeface="Georgia" pitchFamily="18" charset="0"/>
              </a:rPr>
              <a:t>Tipos de texturas (I)</a:t>
            </a:r>
          </a:p>
        </p:txBody>
      </p:sp>
      <p:sp>
        <p:nvSpPr>
          <p:cNvPr id="3" name="2 Marcador de contenido"/>
          <p:cNvSpPr>
            <a:spLocks noGrp="1"/>
          </p:cNvSpPr>
          <p:nvPr>
            <p:ph idx="1"/>
          </p:nvPr>
        </p:nvSpPr>
        <p:spPr>
          <a:xfrm>
            <a:off x="457200" y="1714488"/>
            <a:ext cx="8229600" cy="4411675"/>
          </a:xfrm>
        </p:spPr>
        <p:txBody>
          <a:bodyPr>
            <a:normAutofit/>
          </a:bodyPr>
          <a:lstStyle/>
          <a:p>
            <a:r>
              <a:rPr lang="es-ES_tradnl" sz="3600" dirty="0"/>
              <a:t>Unidimensionales</a:t>
            </a:r>
          </a:p>
          <a:p>
            <a:endParaRPr lang="es-ES_tradnl" sz="3600" dirty="0"/>
          </a:p>
          <a:p>
            <a:r>
              <a:rPr lang="es-ES_tradnl" sz="3600" dirty="0"/>
              <a:t>Bidimensionales</a:t>
            </a:r>
          </a:p>
          <a:p>
            <a:endParaRPr lang="es-ES_tradnl" sz="3600" dirty="0"/>
          </a:p>
          <a:p>
            <a:r>
              <a:rPr lang="es-ES_tradnl" sz="3600" dirty="0"/>
              <a:t>Tridimensionales</a:t>
            </a:r>
            <a:endParaRPr lang="es-ES" sz="3600"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5" name="Picture 4" descr="D:\cosillas\clases\cdrom\web\img\Image3.gif"/>
          <p:cNvPicPr>
            <a:picLocks noChangeAspect="1" noChangeArrowheads="1"/>
          </p:cNvPicPr>
          <p:nvPr/>
        </p:nvPicPr>
        <p:blipFill>
          <a:blip r:embed="rId3" cstate="print"/>
          <a:srcRect/>
          <a:stretch>
            <a:fillRect/>
          </a:stretch>
        </p:blipFill>
        <p:spPr bwMode="auto">
          <a:xfrm>
            <a:off x="5257800" y="1752600"/>
            <a:ext cx="1295400" cy="1066800"/>
          </a:xfrm>
          <a:prstGeom prst="rect">
            <a:avLst/>
          </a:prstGeom>
          <a:noFill/>
        </p:spPr>
      </p:pic>
      <p:pic>
        <p:nvPicPr>
          <p:cNvPr id="6" name="Picture 5" descr="D:\cosillas\clases\cdrom\web\img\Image32.gif"/>
          <p:cNvPicPr>
            <a:picLocks noChangeAspect="1" noChangeArrowheads="1"/>
          </p:cNvPicPr>
          <p:nvPr/>
        </p:nvPicPr>
        <p:blipFill>
          <a:blip r:embed="rId4" cstate="print"/>
          <a:srcRect/>
          <a:stretch>
            <a:fillRect/>
          </a:stretch>
        </p:blipFill>
        <p:spPr bwMode="auto">
          <a:xfrm>
            <a:off x="5257800" y="4495800"/>
            <a:ext cx="1295400" cy="1143000"/>
          </a:xfrm>
          <a:prstGeom prst="rect">
            <a:avLst/>
          </a:prstGeom>
          <a:noFill/>
        </p:spPr>
      </p:pic>
      <p:pic>
        <p:nvPicPr>
          <p:cNvPr id="7" name="Picture 7" descr="D:\II\informática gráfica\textur2d.jpg"/>
          <p:cNvPicPr>
            <a:picLocks noChangeAspect="1" noChangeArrowheads="1"/>
          </p:cNvPicPr>
          <p:nvPr/>
        </p:nvPicPr>
        <p:blipFill>
          <a:blip r:embed="rId5" cstate="print"/>
          <a:srcRect/>
          <a:stretch>
            <a:fillRect/>
          </a:stretch>
        </p:blipFill>
        <p:spPr bwMode="auto">
          <a:xfrm>
            <a:off x="4495800" y="3124200"/>
            <a:ext cx="1295400" cy="1143000"/>
          </a:xfrm>
          <a:prstGeom prst="rect">
            <a:avLst/>
          </a:prstGeom>
          <a:noFill/>
        </p:spPr>
      </p:pic>
      <p:pic>
        <p:nvPicPr>
          <p:cNvPr id="8" name="Picture 8" descr="D:\II\informática gráfica\textura2da.jpg"/>
          <p:cNvPicPr>
            <a:picLocks noChangeAspect="1" noChangeArrowheads="1"/>
          </p:cNvPicPr>
          <p:nvPr/>
        </p:nvPicPr>
        <p:blipFill>
          <a:blip r:embed="rId6" cstate="print"/>
          <a:srcRect/>
          <a:stretch>
            <a:fillRect/>
          </a:stretch>
        </p:blipFill>
        <p:spPr bwMode="auto">
          <a:xfrm>
            <a:off x="6248400" y="3124200"/>
            <a:ext cx="1295400" cy="1143000"/>
          </a:xfrm>
          <a:prstGeom prst="rect">
            <a:avLst/>
          </a:prstGeom>
          <a:noFill/>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 sz="3600" dirty="0">
                <a:latin typeface="Georgia" pitchFamily="18" charset="0"/>
              </a:rPr>
              <a:t>Tipos de texturas (II)</a:t>
            </a:r>
          </a:p>
        </p:txBody>
      </p:sp>
      <p:sp>
        <p:nvSpPr>
          <p:cNvPr id="3" name="2 Marcador de contenido"/>
          <p:cNvSpPr>
            <a:spLocks noGrp="1"/>
          </p:cNvSpPr>
          <p:nvPr>
            <p:ph idx="1"/>
          </p:nvPr>
        </p:nvSpPr>
        <p:spPr>
          <a:xfrm>
            <a:off x="457200" y="1714488"/>
            <a:ext cx="8229600" cy="4411675"/>
          </a:xfrm>
        </p:spPr>
        <p:txBody>
          <a:bodyPr>
            <a:normAutofit/>
          </a:bodyPr>
          <a:lstStyle/>
          <a:p>
            <a:r>
              <a:rPr lang="es-ES_tradnl" dirty="0"/>
              <a:t>Texturas </a:t>
            </a:r>
            <a:r>
              <a:rPr lang="es-ES_tradnl" dirty="0" err="1"/>
              <a:t>procedurales</a:t>
            </a:r>
            <a:endParaRPr lang="es-ES_tradnl" dirty="0"/>
          </a:p>
          <a:p>
            <a:pPr lvl="1"/>
            <a:r>
              <a:rPr lang="es-ES_tradnl" dirty="0"/>
              <a:t>Ventajas: densas, infinitas, ocupan poco espacio, texturas 3D</a:t>
            </a:r>
          </a:p>
          <a:p>
            <a:pPr lvl="1"/>
            <a:r>
              <a:rPr lang="es-ES_tradnl" dirty="0"/>
              <a:t>Desventajas: se inventan, CPU</a:t>
            </a:r>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9" name="Picture 4" descr="D:\II\informática gráfica\texture_3d.gif"/>
          <p:cNvPicPr>
            <a:picLocks noChangeAspect="1" noChangeArrowheads="1"/>
          </p:cNvPicPr>
          <p:nvPr/>
        </p:nvPicPr>
        <p:blipFill>
          <a:blip r:embed="rId3" cstate="print"/>
          <a:srcRect/>
          <a:stretch>
            <a:fillRect/>
          </a:stretch>
        </p:blipFill>
        <p:spPr bwMode="auto">
          <a:xfrm>
            <a:off x="2057400" y="4495800"/>
            <a:ext cx="1371600" cy="1371600"/>
          </a:xfrm>
          <a:prstGeom prst="rect">
            <a:avLst/>
          </a:prstGeom>
          <a:noFill/>
        </p:spPr>
      </p:pic>
      <p:pic>
        <p:nvPicPr>
          <p:cNvPr id="10" name="Picture 5" descr="D:\II\informática gráfica\texture_3d_cut.gif"/>
          <p:cNvPicPr>
            <a:picLocks noChangeAspect="1" noChangeArrowheads="1"/>
          </p:cNvPicPr>
          <p:nvPr/>
        </p:nvPicPr>
        <p:blipFill>
          <a:blip r:embed="rId4" cstate="print"/>
          <a:srcRect/>
          <a:stretch>
            <a:fillRect/>
          </a:stretch>
        </p:blipFill>
        <p:spPr bwMode="auto">
          <a:xfrm>
            <a:off x="4724400" y="4495800"/>
            <a:ext cx="1371600" cy="1371600"/>
          </a:xfrm>
          <a:prstGeom prst="rect">
            <a:avLst/>
          </a:prstGeom>
          <a:noFill/>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Funciones de </a:t>
            </a:r>
            <a:r>
              <a:rPr lang="es-ES_tradnl" sz="3600" dirty="0" err="1"/>
              <a:t>texturización</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pPr>
              <a:lnSpc>
                <a:spcPct val="90000"/>
              </a:lnSpc>
            </a:pPr>
            <a:r>
              <a:rPr lang="es-ES_tradnl" dirty="0"/>
              <a:t>Computar color final a partir de color de la textura y color de la superficie.</a:t>
            </a:r>
          </a:p>
          <a:p>
            <a:pPr lvl="1">
              <a:lnSpc>
                <a:spcPct val="90000"/>
              </a:lnSpc>
            </a:pPr>
            <a:r>
              <a:rPr lang="es-ES_tradnl" sz="2400" b="1" dirty="0"/>
              <a:t>Modo </a:t>
            </a:r>
            <a:r>
              <a:rPr lang="es-ES_tradnl" sz="2400" b="1" dirty="0" err="1"/>
              <a:t>Decal</a:t>
            </a:r>
            <a:r>
              <a:rPr lang="es-ES_tradnl" sz="2400" dirty="0"/>
              <a:t>.- Se impone color de textura</a:t>
            </a:r>
          </a:p>
          <a:p>
            <a:pPr lvl="1">
              <a:lnSpc>
                <a:spcPct val="90000"/>
              </a:lnSpc>
            </a:pPr>
            <a:r>
              <a:rPr lang="es-ES_tradnl" sz="2400" b="1" dirty="0"/>
              <a:t>Modo Sustitución</a:t>
            </a:r>
            <a:r>
              <a:rPr lang="es-ES_tradnl" sz="2400" dirty="0"/>
              <a:t>.</a:t>
            </a:r>
          </a:p>
          <a:p>
            <a:pPr lvl="1">
              <a:lnSpc>
                <a:spcPct val="90000"/>
              </a:lnSpc>
            </a:pPr>
            <a:r>
              <a:rPr lang="es-ES_tradnl" sz="2400" b="1" dirty="0"/>
              <a:t>Modo Modulación</a:t>
            </a:r>
            <a:r>
              <a:rPr lang="es-ES_tradnl" sz="2400" dirty="0"/>
              <a:t>.- Modula color de superficie con color de textura o luminosidad</a:t>
            </a:r>
          </a:p>
          <a:p>
            <a:pPr lvl="1">
              <a:lnSpc>
                <a:spcPct val="90000"/>
              </a:lnSpc>
            </a:pPr>
            <a:r>
              <a:rPr lang="es-ES_tradnl" sz="2400" b="1" dirty="0"/>
              <a:t>Modo Mezcla</a:t>
            </a:r>
            <a:r>
              <a:rPr lang="es-ES_tradnl" sz="2400" dirty="0"/>
              <a:t>.- Mezcla color de superficie con color de textura y otro color opcional</a:t>
            </a:r>
            <a:endParaRPr lang="es-ES" sz="2400" b="1"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Repetición de la textura</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pPr algn="just"/>
            <a:r>
              <a:rPr lang="es-ES_tradnl" sz="2800" dirty="0">
                <a:cs typeface="Arial" charset="0"/>
              </a:rPr>
              <a:t>La textura puede asociarse con la superficie mas allá de su rango de tamaño</a:t>
            </a:r>
          </a:p>
          <a:p>
            <a:r>
              <a:rPr lang="es-ES_tradnl" sz="2800" dirty="0"/>
              <a:t>Se puede repetir una textura sobre la superficie de un polígono y en un eje o en los 2</a:t>
            </a:r>
          </a:p>
          <a:p>
            <a:pPr lvl="1"/>
            <a:r>
              <a:rPr lang="es-ES_tradnl" sz="2400" b="1" dirty="0" err="1"/>
              <a:t>Clamp</a:t>
            </a:r>
            <a:r>
              <a:rPr lang="es-ES_tradnl" sz="2400" dirty="0"/>
              <a:t> - No se repite</a:t>
            </a:r>
          </a:p>
          <a:p>
            <a:pPr lvl="1"/>
            <a:r>
              <a:rPr lang="es-ES_tradnl" sz="2400" b="1" dirty="0" err="1"/>
              <a:t>Repeat</a:t>
            </a:r>
            <a:r>
              <a:rPr lang="es-ES_tradnl" sz="2400" dirty="0"/>
              <a:t> - Se repite</a:t>
            </a:r>
            <a:endParaRPr lang="es-ES" sz="2400"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5" name="Picture 4" descr="D:\II\informática gráfica\image008.gif"/>
          <p:cNvPicPr>
            <a:picLocks noChangeAspect="1" noChangeArrowheads="1"/>
          </p:cNvPicPr>
          <p:nvPr/>
        </p:nvPicPr>
        <p:blipFill>
          <a:blip r:embed="rId3" cstate="print"/>
          <a:srcRect/>
          <a:stretch>
            <a:fillRect/>
          </a:stretch>
        </p:blipFill>
        <p:spPr bwMode="auto">
          <a:xfrm>
            <a:off x="1181088" y="4786322"/>
            <a:ext cx="1371600" cy="1260475"/>
          </a:xfrm>
          <a:prstGeom prst="rect">
            <a:avLst/>
          </a:prstGeom>
          <a:noFill/>
        </p:spPr>
      </p:pic>
      <p:pic>
        <p:nvPicPr>
          <p:cNvPr id="6" name="Picture 5" descr="D:\II\informática gráfica\image010.gif"/>
          <p:cNvPicPr>
            <a:picLocks noChangeAspect="1" noChangeArrowheads="1"/>
          </p:cNvPicPr>
          <p:nvPr/>
        </p:nvPicPr>
        <p:blipFill>
          <a:blip r:embed="rId4" cstate="print"/>
          <a:srcRect/>
          <a:stretch>
            <a:fillRect/>
          </a:stretch>
        </p:blipFill>
        <p:spPr bwMode="auto">
          <a:xfrm>
            <a:off x="2857488" y="4786322"/>
            <a:ext cx="1371600" cy="1260475"/>
          </a:xfrm>
          <a:prstGeom prst="rect">
            <a:avLst/>
          </a:prstGeom>
          <a:noFill/>
        </p:spPr>
      </p:pic>
      <p:pic>
        <p:nvPicPr>
          <p:cNvPr id="7" name="Picture 6" descr="D:\II\informática gráfica\image012.gif"/>
          <p:cNvPicPr>
            <a:picLocks noChangeAspect="1" noChangeArrowheads="1"/>
          </p:cNvPicPr>
          <p:nvPr/>
        </p:nvPicPr>
        <p:blipFill>
          <a:blip r:embed="rId5" cstate="print"/>
          <a:srcRect/>
          <a:stretch>
            <a:fillRect/>
          </a:stretch>
        </p:blipFill>
        <p:spPr bwMode="auto">
          <a:xfrm>
            <a:off x="4533888" y="4786322"/>
            <a:ext cx="1371600" cy="1260475"/>
          </a:xfrm>
          <a:prstGeom prst="rect">
            <a:avLst/>
          </a:prstGeom>
          <a:noFill/>
        </p:spPr>
      </p:pic>
      <p:pic>
        <p:nvPicPr>
          <p:cNvPr id="8" name="Picture 7" descr="D:\II\informática gráfica\image014.gif"/>
          <p:cNvPicPr>
            <a:picLocks noChangeAspect="1" noChangeArrowheads="1"/>
          </p:cNvPicPr>
          <p:nvPr/>
        </p:nvPicPr>
        <p:blipFill>
          <a:blip r:embed="rId6" cstate="print"/>
          <a:srcRect/>
          <a:stretch>
            <a:fillRect/>
          </a:stretch>
        </p:blipFill>
        <p:spPr bwMode="auto">
          <a:xfrm>
            <a:off x="6286488" y="4786322"/>
            <a:ext cx="1371600" cy="1260475"/>
          </a:xfrm>
          <a:prstGeom prst="rect">
            <a:avLst/>
          </a:prstGeom>
          <a:noFill/>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 sz="3600" dirty="0">
                <a:latin typeface="Georgia" pitchFamily="18" charset="0"/>
              </a:rPr>
              <a:t>Filtrado</a:t>
            </a:r>
          </a:p>
        </p:txBody>
      </p:sp>
      <p:sp>
        <p:nvSpPr>
          <p:cNvPr id="3" name="2 Marcador de contenido"/>
          <p:cNvSpPr>
            <a:spLocks noGrp="1"/>
          </p:cNvSpPr>
          <p:nvPr>
            <p:ph idx="1"/>
          </p:nvPr>
        </p:nvSpPr>
        <p:spPr>
          <a:xfrm>
            <a:off x="457200" y="1714488"/>
            <a:ext cx="8229600" cy="4411675"/>
          </a:xfrm>
        </p:spPr>
        <p:txBody>
          <a:bodyPr>
            <a:normAutofit/>
          </a:bodyPr>
          <a:lstStyle/>
          <a:p>
            <a:r>
              <a:rPr lang="es-ES_tradnl" sz="2400" dirty="0"/>
              <a:t>Los </a:t>
            </a:r>
            <a:r>
              <a:rPr lang="es-ES_tradnl" sz="2400" dirty="0" err="1"/>
              <a:t>texels</a:t>
            </a:r>
            <a:r>
              <a:rPr lang="es-ES_tradnl" sz="2400" dirty="0"/>
              <a:t> individuales rara vez coinciden con los </a:t>
            </a:r>
            <a:r>
              <a:rPr lang="es-ES_tradnl" sz="2400" dirty="0" err="1"/>
              <a:t>pixels</a:t>
            </a:r>
            <a:r>
              <a:rPr lang="es-ES_tradnl" sz="2400" dirty="0"/>
              <a:t> individuales de la imagen final a visualizar(magnificación </a:t>
            </a:r>
            <a:r>
              <a:rPr lang="es-ES_tradnl" sz="2400" dirty="0" err="1"/>
              <a:t>minificación</a:t>
            </a:r>
            <a:r>
              <a:rPr lang="es-ES_tradnl" sz="2400" dirty="0"/>
              <a:t>)</a:t>
            </a:r>
          </a:p>
          <a:p>
            <a:r>
              <a:rPr lang="es-ES_tradnl" sz="2400" dirty="0"/>
              <a:t>A veces no esta claro que valores de </a:t>
            </a:r>
            <a:r>
              <a:rPr lang="es-ES_tradnl" sz="2400" dirty="0" err="1"/>
              <a:t>texel</a:t>
            </a:r>
            <a:r>
              <a:rPr lang="es-ES_tradnl" sz="2400" dirty="0"/>
              <a:t> utilizar. Entonces varios tipos de filtrado:</a:t>
            </a:r>
          </a:p>
          <a:p>
            <a:pPr lvl="1"/>
            <a:r>
              <a:rPr lang="es-ES_tradnl" sz="2000" dirty="0"/>
              <a:t>   Más cercano ( </a:t>
            </a:r>
            <a:r>
              <a:rPr lang="es-ES_tradnl" sz="2000" dirty="0" err="1"/>
              <a:t>nearest</a:t>
            </a:r>
            <a:r>
              <a:rPr lang="es-ES_tradnl" sz="2000" dirty="0"/>
              <a:t>)</a:t>
            </a:r>
          </a:p>
          <a:p>
            <a:pPr lvl="1"/>
            <a:r>
              <a:rPr lang="es-ES_tradnl" sz="2000" dirty="0"/>
              <a:t>   Lineal (linear)</a:t>
            </a:r>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5" name="Picture 6" descr="D:\II\informática gráfica\filtradoa.gif"/>
          <p:cNvPicPr>
            <a:picLocks noChangeAspect="1" noChangeArrowheads="1"/>
          </p:cNvPicPr>
          <p:nvPr/>
        </p:nvPicPr>
        <p:blipFill>
          <a:blip r:embed="rId3" cstate="print"/>
          <a:srcRect/>
          <a:stretch>
            <a:fillRect/>
          </a:stretch>
        </p:blipFill>
        <p:spPr bwMode="auto">
          <a:xfrm>
            <a:off x="1928794" y="4500570"/>
            <a:ext cx="4343400" cy="1524000"/>
          </a:xfrm>
          <a:prstGeom prst="rect">
            <a:avLst/>
          </a:prstGeom>
          <a:noFill/>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642919"/>
            <a:ext cx="8229600" cy="642942"/>
          </a:xfrm>
        </p:spPr>
        <p:txBody>
          <a:bodyPr>
            <a:normAutofit/>
          </a:bodyPr>
          <a:lstStyle/>
          <a:p>
            <a:pPr algn="l"/>
            <a:r>
              <a:rPr lang="es-ES_tradnl" sz="3600" dirty="0"/>
              <a:t>Múltiples niveles de detalle</a:t>
            </a:r>
            <a:endParaRPr lang="es-ES" sz="3600" dirty="0">
              <a:latin typeface="Georgia" pitchFamily="18" charset="0"/>
            </a:endParaRPr>
          </a:p>
        </p:txBody>
      </p:sp>
      <p:sp>
        <p:nvSpPr>
          <p:cNvPr id="3" name="2 Marcador de contenido"/>
          <p:cNvSpPr>
            <a:spLocks noGrp="1"/>
          </p:cNvSpPr>
          <p:nvPr>
            <p:ph idx="1"/>
          </p:nvPr>
        </p:nvSpPr>
        <p:spPr>
          <a:xfrm>
            <a:off x="457200" y="1714488"/>
            <a:ext cx="8229600" cy="4411675"/>
          </a:xfrm>
        </p:spPr>
        <p:txBody>
          <a:bodyPr>
            <a:normAutofit/>
          </a:bodyPr>
          <a:lstStyle/>
          <a:p>
            <a:r>
              <a:rPr lang="es-ES_tradnl" sz="2400" dirty="0"/>
              <a:t>Una textura puede ser visionada a diferentes distancias del observador</a:t>
            </a:r>
          </a:p>
          <a:p>
            <a:r>
              <a:rPr lang="es-ES_tradnl" sz="2400" dirty="0" err="1"/>
              <a:t>OpenGL</a:t>
            </a:r>
            <a:r>
              <a:rPr lang="es-ES_tradnl" sz="2400" dirty="0"/>
              <a:t> filtra la textura evitando distorsiones poco reales</a:t>
            </a:r>
          </a:p>
          <a:p>
            <a:r>
              <a:rPr lang="es-ES_tradnl" sz="2400" dirty="0"/>
              <a:t>Esto puede llevar alto procesamiento, pudiendo producir cambios abruptos en la visión de la textura</a:t>
            </a:r>
          </a:p>
          <a:p>
            <a:r>
              <a:rPr lang="es-ES_tradnl" sz="2400" dirty="0"/>
              <a:t>Solución: Múltiples versiones de una textura a diferente resolución </a:t>
            </a:r>
            <a:endParaRPr lang="es-ES" sz="2400" dirty="0"/>
          </a:p>
          <a:p>
            <a:pPr>
              <a:lnSpc>
                <a:spcPct val="90000"/>
              </a:lnSpc>
            </a:pPr>
            <a:endParaRPr lang="es-ES" sz="2400" dirty="0"/>
          </a:p>
        </p:txBody>
      </p:sp>
      <p:sp>
        <p:nvSpPr>
          <p:cNvPr id="4" name="Line 5"/>
          <p:cNvSpPr>
            <a:spLocks noChangeShapeType="1"/>
          </p:cNvSpPr>
          <p:nvPr/>
        </p:nvSpPr>
        <p:spPr bwMode="auto">
          <a:xfrm>
            <a:off x="395288" y="1341438"/>
            <a:ext cx="8280400" cy="0"/>
          </a:xfrm>
          <a:prstGeom prst="line">
            <a:avLst/>
          </a:prstGeom>
          <a:noFill/>
          <a:ln w="127000">
            <a:solidFill>
              <a:schemeClr val="tx1"/>
            </a:solidFill>
            <a:round/>
            <a:headEnd/>
            <a:tailEnd/>
          </a:ln>
          <a:effectLst/>
        </p:spPr>
        <p:txBody>
          <a:bodyPr/>
          <a:lstStyle/>
          <a:p>
            <a:endParaRPr lang="es-ES"/>
          </a:p>
        </p:txBody>
      </p:sp>
      <p:pic>
        <p:nvPicPr>
          <p:cNvPr id="5" name="Picture 4" descr="D:\II\informática gráfica\Mipmap.gif"/>
          <p:cNvPicPr>
            <a:picLocks noChangeAspect="1" noChangeArrowheads="1"/>
          </p:cNvPicPr>
          <p:nvPr/>
        </p:nvPicPr>
        <p:blipFill>
          <a:blip r:embed="rId3" cstate="print"/>
          <a:srcRect/>
          <a:stretch>
            <a:fillRect/>
          </a:stretch>
        </p:blipFill>
        <p:spPr bwMode="auto">
          <a:xfrm>
            <a:off x="3786182" y="4214818"/>
            <a:ext cx="4221163" cy="1828800"/>
          </a:xfrm>
          <a:prstGeom prst="rect">
            <a:avLst/>
          </a:prstGeom>
          <a:noFill/>
        </p:spPr>
      </p:pic>
    </p:spTree>
  </p:cSld>
  <p:clrMapOvr>
    <a:masterClrMapping/>
  </p:clrMapOvr>
  <p:transition>
    <p:fad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2365</TotalTime>
  <Words>992</Words>
  <Application>Microsoft Office PowerPoint</Application>
  <PresentationFormat>Presentación en pantalla (4:3)</PresentationFormat>
  <Paragraphs>173</Paragraphs>
  <Slides>33</Slides>
  <Notes>33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33</vt:i4>
      </vt:variant>
    </vt:vector>
  </HeadingPairs>
  <TitlesOfParts>
    <vt:vector size="39" baseType="lpstr">
      <vt:lpstr>Arial</vt:lpstr>
      <vt:lpstr>Calibri</vt:lpstr>
      <vt:lpstr>Georgia</vt:lpstr>
      <vt:lpstr>Wingdings</vt:lpstr>
      <vt:lpstr>Tema de Office</vt:lpstr>
      <vt:lpstr>Diseño personalizado</vt:lpstr>
      <vt:lpstr>Presentación de PowerPoint</vt:lpstr>
      <vt:lpstr>Índice</vt:lpstr>
      <vt:lpstr>Introducción</vt:lpstr>
      <vt:lpstr>Tipos de texturas (I)</vt:lpstr>
      <vt:lpstr>Tipos de texturas (II)</vt:lpstr>
      <vt:lpstr>Funciones de texturización</vt:lpstr>
      <vt:lpstr>Repetición de la textura</vt:lpstr>
      <vt:lpstr>Filtrado</vt:lpstr>
      <vt:lpstr>Múltiples niveles de detalle</vt:lpstr>
      <vt:lpstr>Tipos de mapeado</vt:lpstr>
      <vt:lpstr>Ejemplo Texturas en OpenGL (I)</vt:lpstr>
      <vt:lpstr>Ejemplo Texturas en OpenGL (II)</vt:lpstr>
      <vt:lpstr>Aspectos avanzados</vt:lpstr>
      <vt:lpstr>Mip-Mapping</vt:lpstr>
      <vt:lpstr>Ejemplo Mip-Maps</vt:lpstr>
      <vt:lpstr>Mip-Mapping con OpenGL (I)</vt:lpstr>
      <vt:lpstr>Mip-Mapping con OpenGL (II)</vt:lpstr>
      <vt:lpstr>Filtrado bilineal y trilineal</vt:lpstr>
      <vt:lpstr>Ejemplo filtrado bilineal y trilineal</vt:lpstr>
      <vt:lpstr>Anti-aliasing</vt:lpstr>
      <vt:lpstr>Anti-aliasing en OpenGL</vt:lpstr>
      <vt:lpstr>Ejemplo Anti-aliasing</vt:lpstr>
      <vt:lpstr>Compresión de texturas</vt:lpstr>
      <vt:lpstr>Bump-mapping (I)</vt:lpstr>
      <vt:lpstr>Bump-mapping (II)</vt:lpstr>
      <vt:lpstr>Alpha Blending</vt:lpstr>
      <vt:lpstr>Alpha Blending en OpenGL</vt:lpstr>
      <vt:lpstr>Environment Mapping</vt:lpstr>
      <vt:lpstr>Ejemplo Environment Mapping</vt:lpstr>
      <vt:lpstr>Tarjetas gráficas</vt:lpstr>
      <vt:lpstr>Tarjetas gráficas 3D</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 de Windows</dc:creator>
  <cp:lastModifiedBy>Juan Francisco De Paz Santana</cp:lastModifiedBy>
  <cp:revision>151</cp:revision>
  <dcterms:created xsi:type="dcterms:W3CDTF">2008-07-16T19:11:22Z</dcterms:created>
  <dcterms:modified xsi:type="dcterms:W3CDTF">2019-09-06T10:40:38Z</dcterms:modified>
</cp:coreProperties>
</file>