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670550" cy="100806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5102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83320" y="5411880"/>
            <a:ext cx="5102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8332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89800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08440" y="235836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733560" y="235836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83320" y="541188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08440" y="541188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733560" y="5411880"/>
            <a:ext cx="164268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zxx" sz="56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83320" y="401760"/>
            <a:ext cx="5102640" cy="78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8332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898000" y="541188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7819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83320" y="5411880"/>
            <a:ext cx="5102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56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xx" sz="7819" spc="-1" strike="noStrike">
                <a:latin typeface="Arial"/>
              </a:rPr>
              <a:t>Click to edit the title text format</a:t>
            </a:r>
            <a:endParaRPr b="0" lang="zxx" sz="7819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25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5690" spc="-1" strike="noStrike">
                <a:latin typeface="Arial"/>
              </a:rPr>
              <a:t>Click to edit the outline text format</a:t>
            </a:r>
            <a:endParaRPr b="0" lang="zxx" sz="5690" spc="-1" strike="noStrike">
              <a:latin typeface="Arial"/>
            </a:endParaRPr>
          </a:p>
          <a:p>
            <a:pPr lvl="1" marL="864000" indent="-324000">
              <a:spcBef>
                <a:spcPts val="20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4980" spc="-1" strike="noStrike">
                <a:latin typeface="Arial"/>
              </a:rPr>
              <a:t>Second Outline Level</a:t>
            </a:r>
            <a:endParaRPr b="0" lang="zxx" sz="4980" spc="-1" strike="noStrike">
              <a:latin typeface="Arial"/>
            </a:endParaRPr>
          </a:p>
          <a:p>
            <a:pPr lvl="2" marL="1296000" indent="-288000">
              <a:spcBef>
                <a:spcPts val="15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4270" spc="-1" strike="noStrike">
                <a:latin typeface="Arial"/>
              </a:rPr>
              <a:t>Third Outline Level</a:t>
            </a:r>
            <a:endParaRPr b="0" lang="zxx" sz="4270" spc="-1" strike="noStrike">
              <a:latin typeface="Arial"/>
            </a:endParaRPr>
          </a:p>
          <a:p>
            <a:pPr lvl="3" marL="1728000" indent="-216000">
              <a:spcBef>
                <a:spcPts val="10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3559" spc="-1" strike="noStrike">
                <a:latin typeface="Arial"/>
              </a:rPr>
              <a:t>Fourth Outline Level</a:t>
            </a:r>
            <a:endParaRPr b="0" lang="zxx" sz="3559" spc="-1" strike="noStrike">
              <a:latin typeface="Arial"/>
            </a:endParaRPr>
          </a:p>
          <a:p>
            <a:pPr lvl="4" marL="2160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559" spc="-1" strike="noStrike">
                <a:latin typeface="Arial"/>
              </a:rPr>
              <a:t>Fifth Outline Level</a:t>
            </a:r>
            <a:endParaRPr b="0" lang="zxx" sz="3559" spc="-1" strike="noStrike">
              <a:latin typeface="Arial"/>
            </a:endParaRPr>
          </a:p>
          <a:p>
            <a:pPr lvl="5" marL="2592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559" spc="-1" strike="noStrike">
                <a:latin typeface="Arial"/>
              </a:rPr>
              <a:t>Sixth Outline Level</a:t>
            </a:r>
            <a:endParaRPr b="0" lang="zxx" sz="3559" spc="-1" strike="noStrike">
              <a:latin typeface="Arial"/>
            </a:endParaRPr>
          </a:p>
          <a:p>
            <a:pPr lvl="6" marL="3024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559" spc="-1" strike="noStrike">
                <a:latin typeface="Arial"/>
              </a:rPr>
              <a:t>Seventh Outline Level</a:t>
            </a:r>
            <a:endParaRPr b="0" lang="zxx" sz="3559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83320" y="9182520"/>
            <a:ext cx="132084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938960" y="9182520"/>
            <a:ext cx="179712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065120" y="9182520"/>
            <a:ext cx="132084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4A8106B1-20F9-43BF-8EC2-0486EED6D6F8}" type="slidenum">
              <a:rPr b="0" lang="zxx" sz="1400" spc="-1" strike="noStrike">
                <a:latin typeface="Times New Roman"/>
              </a:rPr>
              <a:t>&lt;number&gt;</a:t>
            </a:fld>
            <a:endParaRPr b="0" lang="zx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"/>
          <p:cNvGraphicFramePr/>
          <p:nvPr/>
        </p:nvGraphicFramePr>
        <p:xfrm>
          <a:off x="0" y="0"/>
          <a:ext cx="5702400" cy="9144000"/>
        </p:xfrm>
        <a:graphic>
          <a:graphicData uri="http://schemas.openxmlformats.org/drawingml/2006/table">
            <a:tbl>
              <a:tblPr/>
              <a:tblGrid>
                <a:gridCol w="899280"/>
                <a:gridCol w="1390680"/>
                <a:gridCol w="1764720"/>
                <a:gridCol w="1647720"/>
              </a:tblGrid>
              <a:tr h="635040">
                <a:tc gridSpan="2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background.html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ctr" marL="90000" marR="90000">
                    <a:lnL w="14400">
                      <a:solidFill>
                        <a:srgbClr val="ffffff"/>
                      </a:solidFill>
                    </a:lnL>
                    <a:lnR w="720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ctr" marL="90000" marR="90000">
                    <a:lnL w="72000">
                      <a:solidFill>
                        <a:srgbClr val="ffffff"/>
                      </a:solidFill>
                    </a:lnL>
                    <a:lnR w="720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popup.html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ctr" marL="90000" marR="90000">
                    <a:lnL w="72000">
                      <a:solidFill>
                        <a:srgbClr val="ffffff"/>
                      </a:solidFill>
                    </a:lnL>
                    <a:lnR w="720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target Webpage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ctr" marL="90000" marR="90000">
                    <a:lnL w="72000">
                      <a:solidFill>
                        <a:srgbClr val="ffffff"/>
                      </a:solidFill>
                    </a:lnL>
                    <a:lnR w="144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8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background.js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ctr" marL="90000" marR="90000">
                    <a:lnL w="14400">
                      <a:solidFill>
                        <a:srgbClr val="ffffff"/>
                      </a:solidFill>
                    </a:lnL>
                    <a:lnR w="720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predict.js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ctr" marL="90000" marR="90000">
                    <a:lnL w="72000">
                      <a:solidFill>
                        <a:srgbClr val="ffffff"/>
                      </a:solidFill>
                    </a:lnL>
                    <a:lnR w="720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popup.js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ctr" marL="90000" marR="90000">
                    <a:lnL w="72000">
                      <a:solidFill>
                        <a:srgbClr val="ffffff"/>
                      </a:solidFill>
                    </a:lnL>
                    <a:lnR w="720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page.js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ctr" marL="90000" marR="90000">
                    <a:lnL w="72000">
                      <a:solidFill>
                        <a:srgbClr val="ffffff"/>
                      </a:solidFill>
                    </a:lnL>
                    <a:lnR w="144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</a:tr>
              <a:tr h="8895240">
                <a:tc>
                  <a:txBody>
                    <a:bodyPr lIns="108000" rIns="108000" tIns="108000" bIns="108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set tokens in Storage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t" marL="108000" marR="108000">
                    <a:lnL w="14400">
                      <a:solidFill>
                        <a:srgbClr val="ffffff"/>
                      </a:solidFill>
                    </a:lnL>
                    <a:lnR w="720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108000" rIns="108000" tIns="108000" bIns="108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For each line of the document, make 2 predictions:  belongs to an Ingredient List or not, belongs to a Method List or not, based on a pretrained Neural Network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Send </a:t>
                      </a:r>
                      <a:r>
                        <a:rPr b="1" lang="zxx" sz="1000" spc="-1" strike="noStrike">
                          <a:latin typeface="Gadugi"/>
                        </a:rPr>
                        <a:t>results</a:t>
                      </a:r>
                      <a:r>
                        <a:rPr b="0" lang="zxx" sz="1000" spc="-1" strike="noStrike">
                          <a:latin typeface="Gadugi"/>
                        </a:rPr>
                        <a:t> back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t" marL="108000" marR="108000">
                    <a:lnL w="72000">
                      <a:solidFill>
                        <a:srgbClr val="ffffff"/>
                      </a:solidFill>
                    </a:lnL>
                    <a:lnR w="720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108000" rIns="108000" tIns="108000" bIns="108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Send Message to </a:t>
                      </a:r>
                      <a:r>
                        <a:rPr b="1" lang="zxx" sz="1000" spc="-1" strike="noStrike">
                          <a:latin typeface="Gadugi"/>
                        </a:rPr>
                        <a:t>page.js</a:t>
                      </a:r>
                      <a:r>
                        <a:rPr b="0" lang="zxx" sz="1000" spc="-1" strike="noStrike">
                          <a:latin typeface="Gadugi"/>
                        </a:rPr>
                        <a:t>...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... if runtime Error: execute Script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 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... if no Error: create radio buttons to select </a:t>
                      </a:r>
                      <a:r>
                        <a:rPr b="1" lang="zxx" sz="1000" spc="-1" strike="noStrike">
                          <a:latin typeface="Gadugi"/>
                        </a:rPr>
                        <a:t>Recipes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Show info (if </a:t>
                      </a:r>
                      <a:r>
                        <a:rPr b="1" lang="zxx" sz="1000" spc="-1" strike="noStrike">
                          <a:latin typeface="Gadugi"/>
                        </a:rPr>
                        <a:t>match</a:t>
                      </a:r>
                      <a:r>
                        <a:rPr b="0" lang="zxx" sz="1000" spc="-1" strike="noStrike">
                          <a:latin typeface="Gadugi"/>
                        </a:rPr>
                        <a:t> or </a:t>
                      </a:r>
                      <a:r>
                        <a:rPr b="1" lang="zxx" sz="1000" spc="-1" strike="noStrike">
                          <a:latin typeface="Gadugi"/>
                        </a:rPr>
                        <a:t>no</a:t>
                      </a:r>
                      <a:r>
                        <a:rPr b="0" lang="zxx" sz="1000" spc="-1" strike="noStrike">
                          <a:latin typeface="Gadugi"/>
                        </a:rPr>
                        <a:t> </a:t>
                      </a:r>
                      <a:r>
                        <a:rPr b="1" lang="zxx" sz="1000" spc="-1" strike="noStrike">
                          <a:latin typeface="Gadugi"/>
                        </a:rPr>
                        <a:t>match</a:t>
                      </a:r>
                      <a:r>
                        <a:rPr b="0" lang="zxx" sz="1000" spc="-1" strike="noStrike">
                          <a:latin typeface="Gadugi"/>
                        </a:rPr>
                        <a:t>)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Create radio buttons to select </a:t>
                      </a:r>
                      <a:r>
                        <a:rPr b="1" lang="zxx" sz="1000" spc="-1" strike="noStrike">
                          <a:latin typeface="Gadugi"/>
                        </a:rPr>
                        <a:t>Recipes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zxx" sz="1000" spc="-1" strike="noStrike">
                          <a:latin typeface="Gadugi"/>
                        </a:rPr>
                        <a:t>When button clicked, send Message</a:t>
                      </a:r>
                      <a:endParaRPr b="0" lang="zxx" sz="1000" spc="-1" strike="noStrike">
                        <a:latin typeface="Gadugi"/>
                        <a:ea typeface="Microsoft YaHei"/>
                      </a:endParaRPr>
                    </a:p>
                  </a:txBody>
                  <a:tcPr anchor="t" marL="108000" marR="108000">
                    <a:lnL w="72000">
                      <a:solidFill>
                        <a:srgbClr val="ffffff"/>
                      </a:solidFill>
                    </a:lnL>
                    <a:lnR w="720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108000" rIns="108000" tIns="108000" bIns="108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b="0" lang="zxx" sz="1000" spc="-1" strike="noStrike">
                          <a:latin typeface="Gadugi"/>
                        </a:rPr>
                        <a:t>send Message with page's innerText</a:t>
                      </a: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b="0" lang="zxx" sz="1000" spc="-1" strike="noStrike">
                          <a:latin typeface="Gadugi"/>
                        </a:rPr>
                        <a:t>find elements in page's Document which have the highest correspondence with the </a:t>
                      </a:r>
                      <a:r>
                        <a:rPr b="1" lang="zxx" sz="1000" spc="-1" strike="noStrike">
                          <a:latin typeface="Gadugi"/>
                        </a:rPr>
                        <a:t>results</a:t>
                      </a: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b="0" lang="zxx" sz="1000" spc="-1" strike="noStrike">
                          <a:latin typeface="Gadugi"/>
                        </a:rPr>
                        <a:t>Send Message confirming </a:t>
                      </a:r>
                      <a:r>
                        <a:rPr b="1" lang="zxx" sz="1000" spc="-1" strike="noStrike">
                          <a:latin typeface="Gadugi"/>
                        </a:rPr>
                        <a:t>match </a:t>
                      </a:r>
                      <a:r>
                        <a:rPr b="0" lang="zxx" sz="1000" spc="-1" strike="noStrike">
                          <a:latin typeface="Gadugi"/>
                        </a:rPr>
                        <a:t>or </a:t>
                      </a:r>
                      <a:r>
                        <a:rPr b="1" lang="zxx" sz="1000" spc="-1" strike="noStrike">
                          <a:latin typeface="Gadugi"/>
                        </a:rPr>
                        <a:t>no match</a:t>
                      </a: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b="0" lang="zxx" sz="1000" spc="-1" strike="noStrike">
                        <a:latin typeface="Gadug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b="0" lang="zxx" sz="1000" spc="-1" strike="noStrike">
                          <a:latin typeface="Gadugi"/>
                        </a:rPr>
                        <a:t>Change </a:t>
                      </a:r>
                      <a:r>
                        <a:rPr b="1" lang="zxx" sz="1000" spc="-1" strike="noStrike">
                          <a:latin typeface="Gadugi"/>
                        </a:rPr>
                        <a:t>display</a:t>
                      </a:r>
                      <a:endParaRPr b="0" lang="zxx" sz="1000" spc="-1" strike="noStrike">
                        <a:latin typeface="Gadugi"/>
                      </a:endParaRPr>
                    </a:p>
                  </a:txBody>
                  <a:tcPr anchor="t" marL="108000" marR="108000">
                    <a:lnL w="72000">
                      <a:solidFill>
                        <a:srgbClr val="ffffff"/>
                      </a:solidFill>
                    </a:lnL>
                    <a:lnR w="144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cxnSp>
        <p:nvCxnSpPr>
          <p:cNvPr id="42" name=""/>
          <p:cNvCxnSpPr>
            <a:stCxn id="41" idx="0"/>
            <a:endCxn id="41" idx="0"/>
          </p:cNvCxnSpPr>
          <p:nvPr/>
        </p:nvCxnSpPr>
        <p:spPr>
          <a:xfrm>
            <a:off x="2850840" y="0"/>
            <a:ext cx="36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43" name=""/>
          <p:cNvCxnSpPr>
            <a:stCxn id="41" idx="0"/>
            <a:endCxn id="41" idx="0"/>
          </p:cNvCxnSpPr>
          <p:nvPr/>
        </p:nvCxnSpPr>
        <p:spPr>
          <a:xfrm>
            <a:off x="2850840" y="0"/>
            <a:ext cx="36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44" name=""/>
          <p:cNvCxnSpPr>
            <a:stCxn id="41" idx="0"/>
            <a:endCxn id="41" idx="0"/>
          </p:cNvCxnSpPr>
          <p:nvPr/>
        </p:nvCxnSpPr>
        <p:spPr>
          <a:xfrm>
            <a:off x="2850840" y="0"/>
            <a:ext cx="360" cy="360"/>
          </a:xfrm>
          <a:prstGeom prst="straightConnector1">
            <a:avLst/>
          </a:prstGeom>
          <a:ln cap="rnd" w="38160">
            <a:solidFill>
              <a:srgbClr val="3465a4">
                <a:alpha val="50000"/>
              </a:srgbClr>
            </a:solidFill>
            <a:miter/>
            <a:tailEnd len="med" type="triangle" w="med"/>
          </a:ln>
        </p:spPr>
      </p:cxnSp>
      <p:sp>
        <p:nvSpPr>
          <p:cNvPr id="45" name=""/>
          <p:cNvSpPr/>
          <p:nvPr/>
        </p:nvSpPr>
        <p:spPr>
          <a:xfrm flipH="1">
            <a:off x="1620000" y="2268000"/>
            <a:ext cx="2466000" cy="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620000" y="2268000"/>
            <a:ext cx="0" cy="36000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3996000" y="1368000"/>
            <a:ext cx="540000" cy="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3996000" y="1638000"/>
            <a:ext cx="882720" cy="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4860000" y="1656000"/>
            <a:ext cx="0" cy="36000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2232000" y="4356000"/>
            <a:ext cx="2592000" cy="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4824000" y="4356000"/>
            <a:ext cx="0" cy="36000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H="1">
            <a:off x="3060000" y="6012000"/>
            <a:ext cx="1026000" cy="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3060000" y="6012000"/>
            <a:ext cx="0" cy="36000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2376000" y="7632000"/>
            <a:ext cx="1548000" cy="0"/>
          </a:xfrm>
          <a:prstGeom prst="line">
            <a:avLst/>
          </a:prstGeom>
          <a:ln w="0">
            <a:solidFill>
              <a:srgbClr val="3465a4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4104000" y="7632000"/>
            <a:ext cx="1476000" cy="0"/>
          </a:xfrm>
          <a:prstGeom prst="line">
            <a:avLst/>
          </a:prstGeom>
          <a:ln w="0">
            <a:solidFill>
              <a:srgbClr val="3465a4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36000" y="7632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990000" y="7632000"/>
            <a:ext cx="1152000" cy="0"/>
          </a:xfrm>
          <a:prstGeom prst="line">
            <a:avLst/>
          </a:prstGeom>
          <a:ln w="0">
            <a:solidFill>
              <a:srgbClr val="3465a4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3996000" y="8208000"/>
            <a:ext cx="828000" cy="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4824000" y="8208000"/>
            <a:ext cx="0" cy="360000"/>
          </a:xfrm>
          <a:prstGeom prst="line">
            <a:avLst/>
          </a:prstGeom>
          <a:ln w="12600">
            <a:solidFill>
              <a:srgbClr val="3465a4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LibreOffice/7.2.0.4$Windows_X86_64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2022-01-04T11:23:59Z</dcterms:created>
  <dc:creator/>
  <dc:description/>
  <dc:language>pt-PT</dc:language>
  <cp:lastModifiedBy/>
  <dcterms:modified xsi:type="dcterms:W3CDTF">2022-01-04T18:46:26Z</dcterms:modified>
  <cp:revision>1</cp:revision>
  <dc:subject/>
  <dc:title/>
</cp:coreProperties>
</file>