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2"/>
  </p:sldMasterIdLst>
  <p:notesMasterIdLst>
    <p:notesMasterId r:id="rId59"/>
  </p:notesMasterIdLst>
  <p:sldIdLst>
    <p:sldId id="298" r:id="rId53"/>
    <p:sldId id="325" r:id="rId54"/>
    <p:sldId id="302" r:id="rId55"/>
    <p:sldId id="329" r:id="rId56"/>
    <p:sldId id="332" r:id="rId57"/>
    <p:sldId id="33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45B"/>
    <a:srgbClr val="B2A97A"/>
    <a:srgbClr val="BDB58D"/>
    <a:srgbClr val="7CBA52"/>
    <a:srgbClr val="65BA5A"/>
    <a:srgbClr val="D67500"/>
    <a:srgbClr val="EA80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82696" autoAdjust="0"/>
  </p:normalViewPr>
  <p:slideViewPr>
    <p:cSldViewPr>
      <p:cViewPr varScale="1">
        <p:scale>
          <a:sx n="90" d="100"/>
          <a:sy n="90" d="100"/>
        </p:scale>
        <p:origin x="-9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slide" Target="slides/slide3.xml"/><Relationship Id="rId63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customXml" Target="../customXml/item41.xml"/><Relationship Id="rId54" Type="http://schemas.openxmlformats.org/officeDocument/2006/relationships/slide" Target="slides/slide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" Target="slides/slide1.xml"/><Relationship Id="rId58" Type="http://schemas.openxmlformats.org/officeDocument/2006/relationships/slide" Target="slides/slide6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5.xml"/><Relationship Id="rId61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1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4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BFFC-CE82-408B-B5FB-85558860B9D7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8975C-4679-41BC-8600-8E166BFFC1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0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93AF-D4D8-4842-B686-90F6849C567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Customer’s Business Problem?</a:t>
            </a:r>
            <a:r>
              <a:rPr lang="en-US" dirty="0"/>
              <a:t> What does a customer need to do?  What problem are they having?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Why isn’t ESRI meeting this need currently? </a:t>
            </a:r>
            <a:r>
              <a:rPr lang="en-US" dirty="0"/>
              <a:t>What are we missing? 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What is the solution?  </a:t>
            </a:r>
            <a:r>
              <a:rPr lang="en-US" dirty="0"/>
              <a:t>What would solve the problems above?</a:t>
            </a:r>
          </a:p>
          <a:p>
            <a:endParaRPr lang="en-US" b="1" dirty="0"/>
          </a:p>
          <a:p>
            <a:r>
              <a:rPr lang="en-US" b="1" dirty="0"/>
              <a:t>What requirement or need do we want to meet/support? </a:t>
            </a:r>
            <a:r>
              <a:rPr lang="en-US" dirty="0"/>
              <a:t>What part of the problem are we going after?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What is the Market?  Who are the intended users? </a:t>
            </a:r>
            <a:r>
              <a:rPr lang="en-US" dirty="0"/>
              <a:t>What is the target customer?  Who at the customer will use the Solution?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What do we need to accomplish for this to be a success? </a:t>
            </a:r>
            <a:r>
              <a:rPr lang="en-US" dirty="0" smtClean="0"/>
              <a:t>Could be one or more objective that we are trying to accomplish. 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Generate $X in revenue? 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Beat Google? 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Reverse a decline in sales in an industry? 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Win projects? 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93AF-D4D8-4842-B686-90F6849C567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93AF-D4D8-4842-B686-90F6849C567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93AF-D4D8-4842-B686-90F6849C567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593AF-D4D8-4842-B686-90F6849C567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5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script:</a:t>
            </a:r>
          </a:p>
          <a:p>
            <a:endParaRPr lang="en-US" dirty="0" smtClean="0"/>
          </a:p>
          <a:p>
            <a:r>
              <a:rPr lang="en-US" dirty="0" smtClean="0"/>
              <a:t>AI </a:t>
            </a:r>
          </a:p>
          <a:p>
            <a:r>
              <a:rPr lang="en-US" dirty="0" smtClean="0"/>
              <a:t>Login</a:t>
            </a:r>
            <a:r>
              <a:rPr lang="en-US" baseline="0" dirty="0" smtClean="0"/>
              <a:t> into AGOL</a:t>
            </a:r>
            <a:endParaRPr lang="en-US" dirty="0" smtClean="0"/>
          </a:p>
          <a:p>
            <a:r>
              <a:rPr lang="en-US" dirty="0" smtClean="0"/>
              <a:t>Open up AI…pick a “vector base map” (map studio/POD</a:t>
            </a:r>
            <a:r>
              <a:rPr lang="en-US" baseline="0" dirty="0" smtClean="0"/>
              <a:t> type workflow) add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Open up 2</a:t>
            </a:r>
            <a:r>
              <a:rPr lang="en-US" baseline="30000" dirty="0" smtClean="0"/>
              <a:t>nd</a:t>
            </a:r>
            <a:r>
              <a:rPr lang="en-US" baseline="0" dirty="0" smtClean="0"/>
              <a:t> AI…with AI file exported directly from ArcGIS…show improves to AI structure/layers using </a:t>
            </a:r>
            <a:r>
              <a:rPr lang="en-US" baseline="0" dirty="0" err="1" smtClean="0"/>
              <a:t>emacc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Search for feature service (points) to overlay in existing map add layer to existing map in AI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Buffer points and add new layer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Add a scale bar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PS</a:t>
            </a:r>
          </a:p>
          <a:p>
            <a:r>
              <a:rPr lang="en-US" dirty="0" smtClean="0"/>
              <a:t>Login</a:t>
            </a:r>
            <a:r>
              <a:rPr lang="en-US" baseline="0" dirty="0" smtClean="0"/>
              <a:t> into AGOL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Open up PS</a:t>
            </a:r>
            <a:r>
              <a:rPr lang="en-US" baseline="0" dirty="0" smtClean="0"/>
              <a:t> </a:t>
            </a:r>
            <a:r>
              <a:rPr lang="en-US" dirty="0" smtClean="0"/>
              <a:t>…</a:t>
            </a:r>
            <a:r>
              <a:rPr lang="en-US" baseline="0" dirty="0" smtClean="0"/>
              <a:t>search for image service (“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 NAIP”</a:t>
            </a:r>
            <a:r>
              <a:rPr lang="en-US" baseline="0" dirty="0" smtClean="0"/>
              <a:t>) define extent (same UI as AI) add image to 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 up existing “finished” MU project with google map widget, switch it out with Esri map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and configure a number of web widgets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5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0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6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68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6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8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5B41-BD4A-4EC4-9863-694D52132888}" type="datetimeFigureOut">
              <a:rPr lang="en-US" smtClean="0"/>
              <a:t>12/18/2014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6AD4-728C-4804-9322-ED73B2E8C7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001000" cy="5181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Business Problem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High quality cartography output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Unlock data to create sophisticated &amp; compelling maps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results with non-GIS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community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High-level requirements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Vector based print &amp; layout mapping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Carto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graphic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design tools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Interoperable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design industry standard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&amp; applications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85800"/>
            <a:ext cx="1224237" cy="914400"/>
          </a:xfrm>
          <a:prstGeom prst="rect">
            <a:avLst/>
          </a:prstGeom>
        </p:spPr>
      </p:pic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Project: EMACC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59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 rot="18782348">
            <a:off x="5178579" y="3976022"/>
            <a:ext cx="1147507" cy="11157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 Narrow" pitchFamily="34" charset="0"/>
              </a:rPr>
              <a:t>Oil &amp; Gas</a:t>
            </a:r>
          </a:p>
        </p:txBody>
      </p:sp>
      <p:sp>
        <p:nvSpPr>
          <p:cNvPr id="11" name="Oval 10"/>
          <p:cNvSpPr/>
          <p:nvPr/>
        </p:nvSpPr>
        <p:spPr>
          <a:xfrm rot="18782348">
            <a:off x="4891381" y="1374111"/>
            <a:ext cx="990599" cy="10159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 Narrow" pitchFamily="34" charset="0"/>
              </a:rPr>
              <a:t>Local Gov’t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105400" y="1688308"/>
            <a:ext cx="2743200" cy="2731292"/>
            <a:chOff x="5405122" y="1927906"/>
            <a:chExt cx="2514600" cy="2491694"/>
          </a:xfrm>
        </p:grpSpPr>
        <p:sp>
          <p:nvSpPr>
            <p:cNvPr id="17" name="Oval 16"/>
            <p:cNvSpPr/>
            <p:nvPr/>
          </p:nvSpPr>
          <p:spPr>
            <a:xfrm>
              <a:off x="5405122" y="1927906"/>
              <a:ext cx="2514600" cy="249169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7240" y="2636612"/>
              <a:ext cx="2057400" cy="30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effectLst>
                    <a:glow rad="101600">
                      <a:schemeClr val="tx1">
                        <a:alpha val="40000"/>
                      </a:schemeClr>
                    </a:glow>
                  </a:effectLst>
                </a:rPr>
                <a:t>Graphic Design</a:t>
              </a:r>
              <a:endParaRPr 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9" name="Oval 18"/>
          <p:cNvSpPr/>
          <p:nvPr/>
        </p:nvSpPr>
        <p:spPr>
          <a:xfrm rot="18782348">
            <a:off x="7338962" y="3310966"/>
            <a:ext cx="1171676" cy="11995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 Narrow" pitchFamily="34" charset="0"/>
              </a:rPr>
              <a:t>Others…</a:t>
            </a:r>
          </a:p>
        </p:txBody>
      </p:sp>
      <p:sp>
        <p:nvSpPr>
          <p:cNvPr id="15" name="Oval 14"/>
          <p:cNvSpPr/>
          <p:nvPr/>
        </p:nvSpPr>
        <p:spPr>
          <a:xfrm rot="18782348">
            <a:off x="6094094" y="3525467"/>
            <a:ext cx="1520443" cy="1489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 Narrow" pitchFamily="34" charset="0"/>
              </a:rPr>
              <a:t>Commercial</a:t>
            </a:r>
          </a:p>
        </p:txBody>
      </p:sp>
      <p:sp>
        <p:nvSpPr>
          <p:cNvPr id="7" name="Oval 6"/>
          <p:cNvSpPr/>
          <p:nvPr/>
        </p:nvSpPr>
        <p:spPr>
          <a:xfrm rot="18782348">
            <a:off x="1335345" y="1329554"/>
            <a:ext cx="4273018" cy="4278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27895" y="1912691"/>
            <a:ext cx="1859655" cy="18648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Aeronautical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Chart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Producers</a:t>
            </a:r>
          </a:p>
        </p:txBody>
      </p:sp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Target Users </a:t>
            </a:r>
            <a:endParaRPr lang="en-US" sz="3600" dirty="0"/>
          </a:p>
        </p:txBody>
      </p:sp>
      <p:sp>
        <p:nvSpPr>
          <p:cNvPr id="2" name="Oval 1"/>
          <p:cNvSpPr/>
          <p:nvPr/>
        </p:nvSpPr>
        <p:spPr>
          <a:xfrm>
            <a:off x="1880295" y="3298946"/>
            <a:ext cx="2009519" cy="1984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Defense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Mapping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Agencies</a:t>
            </a:r>
          </a:p>
        </p:txBody>
      </p:sp>
      <p:sp>
        <p:nvSpPr>
          <p:cNvPr id="5" name="Oval 4"/>
          <p:cNvSpPr/>
          <p:nvPr/>
        </p:nvSpPr>
        <p:spPr>
          <a:xfrm>
            <a:off x="3256657" y="3549794"/>
            <a:ext cx="1796739" cy="171781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Hydrographic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Offices</a:t>
            </a:r>
          </a:p>
        </p:txBody>
      </p:sp>
      <p:sp>
        <p:nvSpPr>
          <p:cNvPr id="13" name="Oval 12"/>
          <p:cNvSpPr/>
          <p:nvPr/>
        </p:nvSpPr>
        <p:spPr>
          <a:xfrm>
            <a:off x="3179949" y="1873394"/>
            <a:ext cx="2053146" cy="191518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Topographic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Mapping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 Narrow" pitchFamily="34" charset="0"/>
              </a:rPr>
              <a:t>Agencies</a:t>
            </a:r>
          </a:p>
        </p:txBody>
      </p:sp>
      <p:sp>
        <p:nvSpPr>
          <p:cNvPr id="9" name="Rounded Rectangle 8"/>
          <p:cNvSpPr/>
          <p:nvPr/>
        </p:nvSpPr>
        <p:spPr>
          <a:xfrm rot="21600000">
            <a:off x="1047793" y="3170426"/>
            <a:ext cx="6945837" cy="669547"/>
          </a:xfrm>
          <a:prstGeom prst="roundRect">
            <a:avLst>
              <a:gd name="adj" fmla="val 31157"/>
            </a:avLst>
          </a:prstGeom>
          <a:solidFill>
            <a:srgbClr val="7CBA52">
              <a:alpha val="82353"/>
            </a:srgbClr>
          </a:solidFill>
          <a:ln w="25400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7895" y="1428541"/>
            <a:ext cx="3431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National Mapping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</a:rPr>
              <a:t>Agencies </a:t>
            </a:r>
            <a:endParaRPr lang="en-US" b="1" dirty="0"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0560">
            <a:off x="2839281" y="3305146"/>
            <a:ext cx="38087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chemeClr val="bg2"/>
                </a:solidFill>
                <a:latin typeface="Arial Narrow" pitchFamily="34" charset="0"/>
              </a:rPr>
              <a:t>“Cartographers”</a:t>
            </a:r>
          </a:p>
        </p:txBody>
      </p:sp>
    </p:spTree>
    <p:extLst>
      <p:ext uri="{BB962C8B-B14F-4D97-AF65-F5344CB8AC3E}">
        <p14:creationId xmlns:p14="http://schemas.microsoft.com/office/powerpoint/2010/main" val="1800855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93648"/>
            <a:ext cx="6858000" cy="479295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0939"/>
            <a:ext cx="8915400" cy="734291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  <a:ea typeface="Adobe Fan Heiti Std B" pitchFamily="34" charset="-128"/>
                <a:cs typeface="Arial" pitchFamily="34" charset="0"/>
              </a:rPr>
              <a:t>User Needs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143000"/>
            <a:ext cx="7848600" cy="541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2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“Real maps” for graphics community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Access to spatial data in a familiar environment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Simplified GIS interactions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Work for print, web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multimedia</a:t>
            </a:r>
          </a:p>
          <a:p>
            <a:pPr marL="57150" indent="0">
              <a:lnSpc>
                <a:spcPct val="20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Interoperable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design industry standard &amp; applications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200000"/>
              </a:lnSpc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200000"/>
              </a:lnSpc>
              <a:buFontTx/>
              <a:buNone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User Profile </a:t>
            </a:r>
            <a:endParaRPr lang="en-US" sz="3600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5804" y="1066800"/>
            <a:ext cx="6668996" cy="54145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Designers make maps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…without GIS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Marking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departments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 Firms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Freelance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Designers have a huge influence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 smtClean="0">
                <a:latin typeface="Arial" pitchFamily="34" charset="0"/>
                <a:cs typeface="Arial" pitchFamily="34" charset="0"/>
              </a:rPr>
              <a:t>&gt; Design compositions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&gt; Reviewed by Decision makers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	 &gt; Consumers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Customers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care about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location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Multi-tier Esri brand recognition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6000" l="0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05" y="3090351"/>
            <a:ext cx="999102" cy="999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95" y="4169765"/>
            <a:ext cx="1881963" cy="4389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95" y="2408861"/>
            <a:ext cx="1830572" cy="6814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3"/>
          <a:stretch/>
        </p:blipFill>
        <p:spPr>
          <a:xfrm>
            <a:off x="7508081" y="5762535"/>
            <a:ext cx="620952" cy="8456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07" y="4876800"/>
            <a:ext cx="1540540" cy="687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30" y="1611673"/>
            <a:ext cx="1794484" cy="445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00" y="152400"/>
            <a:ext cx="1186113" cy="1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70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Proposed Solution </a:t>
            </a:r>
            <a:endParaRPr lang="en-US" sz="3600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5804" y="972880"/>
            <a:ext cx="6668996" cy="42849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“Esri Maps for Adobe Creative Cloud”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Similar to Location Analytics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Lesser focus on analysis, more on design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Adobe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itchFamily="34" charset="0"/>
              </a:rPr>
              <a:t>Creative design market share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itchFamily="34" charset="0"/>
              </a:rPr>
              <a:t>“Creative Cloud” – cloud based design platform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itchFamily="34" charset="0"/>
              </a:rPr>
              <a:t>3 Million subscribers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4118" y="4950023"/>
            <a:ext cx="4793509" cy="1336477"/>
            <a:chOff x="1683491" y="5257800"/>
            <a:chExt cx="4793509" cy="1336477"/>
          </a:xfrm>
        </p:grpSpPr>
        <p:grpSp>
          <p:nvGrpSpPr>
            <p:cNvPr id="6" name="Group 5"/>
            <p:cNvGrpSpPr/>
            <p:nvPr/>
          </p:nvGrpSpPr>
          <p:grpSpPr>
            <a:xfrm>
              <a:off x="5562600" y="5257800"/>
              <a:ext cx="914400" cy="898451"/>
              <a:chOff x="5562600" y="5257800"/>
              <a:chExt cx="914400" cy="898451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21250" r="85496" b="72845"/>
              <a:stretch/>
            </p:blipFill>
            <p:spPr bwMode="auto">
              <a:xfrm>
                <a:off x="5562600" y="5263116"/>
                <a:ext cx="446567" cy="446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44494" r="85496" b="49461"/>
              <a:stretch/>
            </p:blipFill>
            <p:spPr bwMode="auto">
              <a:xfrm>
                <a:off x="6030433" y="5257800"/>
                <a:ext cx="44656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61154" r="85496" b="33222"/>
              <a:stretch/>
            </p:blipFill>
            <p:spPr bwMode="auto">
              <a:xfrm>
                <a:off x="5785883" y="5730949"/>
                <a:ext cx="446567" cy="425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3578411" y="5261345"/>
              <a:ext cx="1450789" cy="1332932"/>
              <a:chOff x="3578411" y="5261345"/>
              <a:chExt cx="1450789" cy="1332932"/>
            </a:xfrm>
          </p:grpSpPr>
          <p:pic>
            <p:nvPicPr>
              <p:cNvPr id="15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53144" r="85996" b="41630"/>
              <a:stretch/>
            </p:blipFill>
            <p:spPr bwMode="auto">
              <a:xfrm>
                <a:off x="3863162" y="6198990"/>
                <a:ext cx="424861" cy="395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84046" r="85496" b="10471"/>
              <a:stretch/>
            </p:blipFill>
            <p:spPr bwMode="auto">
              <a:xfrm>
                <a:off x="4114800" y="5736265"/>
                <a:ext cx="446567" cy="414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76548" r="85496" b="17969"/>
              <a:stretch/>
            </p:blipFill>
            <p:spPr bwMode="auto">
              <a:xfrm>
                <a:off x="4582633" y="5736266"/>
                <a:ext cx="446567" cy="414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74533" r="85496" b="20078"/>
              <a:stretch/>
            </p:blipFill>
            <p:spPr bwMode="auto">
              <a:xfrm>
                <a:off x="4114800" y="5282610"/>
                <a:ext cx="446567" cy="407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91357" r="85496" b="2692"/>
              <a:stretch/>
            </p:blipFill>
            <p:spPr bwMode="auto">
              <a:xfrm>
                <a:off x="4582633" y="5261345"/>
                <a:ext cx="446567" cy="45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84" t="59579" r="85887" b="35168"/>
              <a:stretch/>
            </p:blipFill>
            <p:spPr bwMode="auto">
              <a:xfrm>
                <a:off x="3578411" y="5753696"/>
                <a:ext cx="409575" cy="397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" t="52047" r="86131" b="42686"/>
              <a:stretch/>
            </p:blipFill>
            <p:spPr bwMode="auto">
              <a:xfrm>
                <a:off x="3578411" y="5291933"/>
                <a:ext cx="409575" cy="398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1683491" y="5286677"/>
              <a:ext cx="1098695" cy="1276606"/>
              <a:chOff x="1683491" y="5286677"/>
              <a:chExt cx="1098695" cy="1276606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29404" r="85496" b="64832"/>
              <a:stretch/>
            </p:blipFill>
            <p:spPr bwMode="auto">
              <a:xfrm>
                <a:off x="2335619" y="5725631"/>
                <a:ext cx="446567" cy="43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9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22" t="36902" r="85496" b="57334"/>
              <a:stretch/>
            </p:blipFill>
            <p:spPr bwMode="auto">
              <a:xfrm>
                <a:off x="1683491" y="5725633"/>
                <a:ext cx="446567" cy="435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 t="67493" r="85496" b="27459"/>
              <a:stretch/>
            </p:blipFill>
            <p:spPr bwMode="auto">
              <a:xfrm>
                <a:off x="2096386" y="6248400"/>
                <a:ext cx="342014" cy="314883"/>
              </a:xfrm>
              <a:prstGeom prst="rect">
                <a:avLst/>
              </a:prstGeom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46" t="37035" r="85900" b="57824"/>
              <a:stretch/>
            </p:blipFill>
            <p:spPr bwMode="auto">
              <a:xfrm>
                <a:off x="2335618" y="5287272"/>
                <a:ext cx="423643" cy="388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92" t="44473" r="85863" b="50369"/>
              <a:stretch/>
            </p:blipFill>
            <p:spPr bwMode="auto">
              <a:xfrm>
                <a:off x="1695119" y="5286677"/>
                <a:ext cx="423310" cy="390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1325525" y="6321623"/>
            <a:ext cx="218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Vector &amp; Raster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01411" y="6321623"/>
            <a:ext cx="218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Web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54011" y="6245423"/>
            <a:ext cx="218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Audio &amp; Video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923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2446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Demo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6677020" y="4096799"/>
            <a:ext cx="1065753" cy="640146"/>
          </a:xfrm>
          <a:prstGeom prst="roundRect">
            <a:avLst/>
          </a:prstGeom>
          <a:noFill/>
          <a:ln w="254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" t="59579" r="85887" b="35168"/>
          <a:stretch/>
        </p:blipFill>
        <p:spPr bwMode="auto">
          <a:xfrm>
            <a:off x="2214250" y="5854490"/>
            <a:ext cx="409575" cy="39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" t="52047" r="86131" b="42686"/>
          <a:stretch/>
        </p:blipFill>
        <p:spPr bwMode="auto">
          <a:xfrm>
            <a:off x="2214250" y="4477949"/>
            <a:ext cx="409575" cy="39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" t="37035" r="85900" b="57824"/>
          <a:stretch/>
        </p:blipFill>
        <p:spPr bwMode="auto">
          <a:xfrm>
            <a:off x="2207216" y="3109567"/>
            <a:ext cx="423643" cy="38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44473" r="85863" b="50369"/>
          <a:stretch/>
        </p:blipFill>
        <p:spPr bwMode="auto">
          <a:xfrm>
            <a:off x="2207382" y="1804665"/>
            <a:ext cx="423310" cy="39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6241" y="990600"/>
            <a:ext cx="96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Clients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08255" y="3192617"/>
            <a:ext cx="2354345" cy="1531783"/>
            <a:chOff x="2239965" y="2801886"/>
            <a:chExt cx="2354345" cy="1531783"/>
          </a:xfrm>
        </p:grpSpPr>
        <p:grpSp>
          <p:nvGrpSpPr>
            <p:cNvPr id="9" name="Group 8"/>
            <p:cNvGrpSpPr/>
            <p:nvPr/>
          </p:nvGrpSpPr>
          <p:grpSpPr>
            <a:xfrm>
              <a:off x="2239965" y="2801886"/>
              <a:ext cx="2343459" cy="1531783"/>
              <a:chOff x="6287539" y="762000"/>
              <a:chExt cx="3847061" cy="2514600"/>
            </a:xfrm>
          </p:grpSpPr>
          <p:pic>
            <p:nvPicPr>
              <p:cNvPr id="10" name="Picture 9" descr="cloud_0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363220" y="809578"/>
                <a:ext cx="3618980" cy="2390822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6287539" y="762000"/>
                <a:ext cx="3847061" cy="2514600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 w="254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308310" y="3459301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ArcGIS Online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105400" y="990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Services &amp; Content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66" name="Oval 17"/>
          <p:cNvSpPr/>
          <p:nvPr/>
        </p:nvSpPr>
        <p:spPr bwMode="auto">
          <a:xfrm rot="4372597">
            <a:off x="2558342" y="2263179"/>
            <a:ext cx="1542774" cy="779998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5000">
                  <a:srgbClr val="00B9F2">
                    <a:alpha val="0"/>
                  </a:srgbClr>
                </a:gs>
                <a:gs pos="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8" name="Oval 17"/>
          <p:cNvSpPr/>
          <p:nvPr/>
        </p:nvSpPr>
        <p:spPr bwMode="auto">
          <a:xfrm rot="17641403" flipV="1">
            <a:off x="2478113" y="5059321"/>
            <a:ext cx="1726518" cy="569387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5000">
                  <a:srgbClr val="00B9F2">
                    <a:alpha val="0"/>
                  </a:srgbClr>
                </a:gs>
                <a:gs pos="0">
                  <a:schemeClr val="accent1">
                    <a:lumMod val="75000"/>
                  </a:schemeClr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625798"/>
            <a:ext cx="327981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GP</a:t>
            </a:r>
          </a:p>
          <a:p>
            <a:pPr algn="ctr"/>
            <a:r>
              <a:rPr lang="en-US" sz="1600" i="1" dirty="0" smtClean="0"/>
              <a:t>calculate extent</a:t>
            </a:r>
          </a:p>
          <a:p>
            <a:pPr algn="ctr"/>
            <a:r>
              <a:rPr lang="en-US" sz="1600" i="1" dirty="0" smtClean="0"/>
              <a:t>Buffer</a:t>
            </a:r>
            <a:endParaRPr lang="en-US" sz="1600" i="1" dirty="0"/>
          </a:p>
          <a:p>
            <a:pPr algn="ctr"/>
            <a:r>
              <a:rPr lang="en-US" sz="1600" i="1" dirty="0" smtClean="0"/>
              <a:t>surround elements</a:t>
            </a:r>
          </a:p>
          <a:p>
            <a:pPr algn="ctr"/>
            <a:r>
              <a:rPr lang="en-US" sz="1600" i="1" dirty="0" smtClean="0"/>
              <a:t>Etc…</a:t>
            </a:r>
          </a:p>
          <a:p>
            <a:pPr lvl="1"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Vector</a:t>
            </a:r>
          </a:p>
          <a:p>
            <a:pPr algn="ctr"/>
            <a:r>
              <a:rPr lang="en-US" sz="1600" i="1" dirty="0" smtClean="0"/>
              <a:t>feature services</a:t>
            </a:r>
          </a:p>
          <a:p>
            <a:pPr algn="ctr"/>
            <a:r>
              <a:rPr lang="en-US" sz="1600" i="1" dirty="0" smtClean="0"/>
              <a:t>vector layers &amp; maps</a:t>
            </a:r>
          </a:p>
          <a:p>
            <a:pPr lvl="1"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Raster</a:t>
            </a:r>
          </a:p>
          <a:p>
            <a:pPr algn="ctr"/>
            <a:r>
              <a:rPr lang="en-US" sz="1600" i="1" dirty="0" smtClean="0"/>
              <a:t>image services</a:t>
            </a:r>
          </a:p>
          <a:p>
            <a:pPr lvl="1" algn="ctr"/>
            <a:endParaRPr lang="en-US" dirty="0"/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Web</a:t>
            </a:r>
          </a:p>
          <a:p>
            <a:pPr algn="ctr"/>
            <a:r>
              <a:rPr lang="en-US" sz="1600" i="1" dirty="0" smtClean="0"/>
              <a:t>base maps</a:t>
            </a:r>
          </a:p>
          <a:p>
            <a:pPr algn="ctr"/>
            <a:r>
              <a:rPr lang="en-US" sz="1600" i="1" dirty="0" smtClean="0"/>
              <a:t>Routing</a:t>
            </a:r>
          </a:p>
          <a:p>
            <a:pPr algn="ctr"/>
            <a:r>
              <a:rPr lang="en-US" sz="1600" i="1" dirty="0" smtClean="0"/>
              <a:t>Etc…</a:t>
            </a:r>
            <a:endParaRPr lang="en-US" sz="1600" i="1" dirty="0"/>
          </a:p>
          <a:p>
            <a:pPr algn="ctr"/>
            <a:endParaRPr lang="en-US" dirty="0" smtClean="0"/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3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bg1">
              <a:lumMod val="75000"/>
            </a:schemeClr>
          </a:solidFill>
          <a:prstDash val="sysDot"/>
        </a:ln>
      </a:spPr>
      <a:bodyPr rtlCol="0" anchor="ctr"/>
      <a:lstStyle>
        <a:defPPr algn="ctr">
          <a:defRPr sz="1100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utingTargetPath xmlns="http://schemas.microsoft.com/sharepoint/v3">open</RoutingTargetPath>
    <_dlc_DocId xmlns="6460b831-efa4-43a4-9d08-c4967677022f">KS3KMMF6S7XK-1161-889</_dlc_DocId>
    <_dlc_DocIdUrl xmlns="6460b831-efa4-43a4-9d08-c4967677022f">
      <Url>http://pswebsp/Teams/PLTS/ProductionMapping/_layouts/DocIdRedir.aspx?ID=KS3KMMF6S7XK-1161-889</Url>
      <Description>KS3KMMF6S7XK-1161-889</Description>
    </_dlc_DocIdUrl>
  </documentManagement>
</p:properties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CAEF6CA512F45B1D38BB94D6117C5" ma:contentTypeVersion="2" ma:contentTypeDescription="Create a new document." ma:contentTypeScope="" ma:versionID="0042ed039113e9574361e3773a17e89a">
  <xsd:schema xmlns:xsd="http://www.w3.org/2001/XMLSchema" xmlns:xs="http://www.w3.org/2001/XMLSchema" xmlns:p="http://schemas.microsoft.com/office/2006/metadata/properties" xmlns:ns1="http://schemas.microsoft.com/sharepoint/v3" xmlns:ns2="6460b831-efa4-43a4-9d08-c4967677022f" targetNamespace="http://schemas.microsoft.com/office/2006/metadata/properties" ma:root="true" ma:fieldsID="95c2afa6017354c7f845c41f29c89264" ns1:_="" ns2:_="">
    <xsd:import namespace="http://schemas.microsoft.com/sharepoint/v3"/>
    <xsd:import namespace="6460b831-efa4-43a4-9d08-c4967677022f"/>
    <xsd:element name="properties">
      <xsd:complexType>
        <xsd:sequence>
          <xsd:element name="documentManagement">
            <xsd:complexType>
              <xsd:all>
                <xsd:element ref="ns1:RoutingTargetPath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TargetPath" ma:index="2" ma:displayName="Target Path" ma:internalName="RoutingTarget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0b831-efa4-43a4-9d08-c4967677022f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CD93A85B-EF8A-454C-94BF-E0AF773AE0B2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9576300-1E4C-47A3-AD0C-DEF888AF7544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34F1CF9-D48F-4E5F-BE75-8CE2B123059C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5C982A0-0E7C-49A1-9B74-22538288C274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E8D5D1BD-83AA-4B11-B5A1-04B69B378660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05C78640-6B81-4B45-9D4D-61F09F7C6AC1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F06B13E4-7E37-428A-ABFD-0C831C3EBE3D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5780E5AC-444E-4C92-8944-49BE88C89610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C4C698C9-55E9-4FAE-B23A-3866ECF4A7AD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A497118-49D4-49B7-B73C-6E21AF3BBD38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F8687470-8B99-4351-A10D-51829C7D9DF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97C1F31-6108-4CC7-BBAB-983F2EE88EC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33A911D1-55E3-4E19-A505-9EC239313494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1DA44DA5-64E2-463B-926C-6134714D03F9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B8988278-73D9-4573-A0A6-7528801D83F6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A70B5EA1-3630-423B-A3A0-86B536261E9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6B62BF98-A04D-40F0-945B-7F02A53D8C7B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7EC1166D-79AE-46EA-9D74-A83D359D71D7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D0E7A9C7-59B1-4E3A-86EF-A458F0D1D794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FDE1542B-EF0B-4683-846C-35344F9A395F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45CCE773-33B3-468C-B58B-F4141734FFC0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D6920918-E127-4C9F-B2CF-23A73CDDEA5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0ABF812-7E1E-4C1F-BEC2-A7615935CCE3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D587B3E6-BA9B-4204-A210-AAE086C15F8F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208A9956-1579-47F5-9137-498E094B2CC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460b831-efa4-43a4-9d08-c4967677022f"/>
  </ds:schemaRefs>
</ds:datastoreItem>
</file>

<file path=customXml/itemProps32.xml><?xml version="1.0" encoding="utf-8"?>
<ds:datastoreItem xmlns:ds="http://schemas.openxmlformats.org/officeDocument/2006/customXml" ds:itemID="{4FD1B5AD-10EF-4D89-B511-74552362FBDD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2E92B410-33B0-4DF3-9F20-1B0A0ABEBF2B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6F404DB3-EB3E-498C-81A4-4A39041AE0D9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C93ACAB3-6B25-4EFA-A868-6DDDAA864EFC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319DEA42-A533-4555-B90C-D09251162B52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DDE3020F-BEDD-40B0-B2A6-6A4244CDDAF5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EE4E0FA0-9C14-4FC1-B935-1596BF56168C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85314DFF-2D04-440F-8932-C5CDC89DB77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B2E384C-64A6-426D-84E2-3177503A6EA1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EE5B4DF1-A7BE-433C-A1EB-A0BBD6150B1A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E828FAD4-A283-4874-88EE-6EA1C63A2FED}">
  <ds:schemaRefs>
    <ds:schemaRef ds:uri="http://schemas.microsoft.com/sharepoint/v3/contenttype/forms"/>
  </ds:schemaRefs>
</ds:datastoreItem>
</file>

<file path=customXml/itemProps42.xml><?xml version="1.0" encoding="utf-8"?>
<ds:datastoreItem xmlns:ds="http://schemas.openxmlformats.org/officeDocument/2006/customXml" ds:itemID="{7935B4BA-1C68-4A53-BA6F-71B069B97821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DB81A815-9C57-4310-9DC0-6B56D01AAC90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5305AF54-61D1-4181-84A5-D1AA9C9ECD19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D33F860B-84BE-48B6-A796-1167C50A1F48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5940BDFA-A3C4-4519-B1C5-B2673651B578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84522611-840D-47A3-8C9F-0288D1C5A2AA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C3AD5E0E-F363-4CD6-A9C1-5A9F6363BBAB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4813ECEB-0075-4E3E-AA4F-04F25122FAD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27379C90-6CD8-4797-8285-96B04EB98450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F213100B-4318-4B96-8B72-E436B5962E14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FD8A68A0-5085-4F93-8DB6-43CB6C09C5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460b831-efa4-43a4-9d08-c496767702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19ADFF21-E5E5-4791-9077-63DC847AD8B9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CA0FE07-0D61-4879-8A9D-4F69EAD011FB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9218EBC5-0297-4851-9705-C72E257FD9A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422BB55D-2B1A-45A9-BACF-4728D22EFE4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469</Words>
  <Application>Microsoft Office PowerPoint</Application>
  <PresentationFormat>On-screen Show (4:3)</PresentationFormat>
  <Paragraphs>134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Project: EMACC </vt:lpstr>
      <vt:lpstr>Target Users </vt:lpstr>
      <vt:lpstr>User Needs</vt:lpstr>
      <vt:lpstr>User Profile </vt:lpstr>
      <vt:lpstr>Proposed Solution </vt:lpstr>
      <vt:lpstr>Demo</vt:lpstr>
    </vt:vector>
  </TitlesOfParts>
  <Company>ESRI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On Demand Next Generation</dc:title>
  <dc:creator>Clint Loveman</dc:creator>
  <cp:lastModifiedBy>Clint Loveman</cp:lastModifiedBy>
  <cp:revision>425</cp:revision>
  <dcterms:created xsi:type="dcterms:W3CDTF">2013-02-14T21:51:21Z</dcterms:created>
  <dcterms:modified xsi:type="dcterms:W3CDTF">2014-12-18T23:19:49Z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0x010100A41CAEF6CA512F45B1D38BB94D6117C5</vt:lpwstr>
  </property>
  <property fmtid="{D5CDD505-2E9C-101B-9397-08002B2CF9AE}" pid="3" name="_dlc_DocIdItemGuid">
    <vt:lpwstr>169d5ae0-103f-43c8-8f42-27f235a70743</vt:lpwstr>
  </property>
</Properties>
</file>