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3A7D5-BDC8-4998-97E1-4EA83F8522C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0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7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CC36-037A-E473-FEB1-70D6649A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y </a:t>
            </a:r>
            <a:r>
              <a:rPr lang="es-ES" dirty="0" err="1"/>
              <a:t>Clustering</a:t>
            </a:r>
            <a:r>
              <a:rPr lang="es-ES" dirty="0"/>
              <a:t> de Clientes de Tarjeta de Crédito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33B5-9B84-EA27-1BD6-713F7C8E1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Exploración de patrones de compra y segmentación</a:t>
            </a:r>
          </a:p>
          <a:p>
            <a:r>
              <a:rPr lang="es-ES" dirty="0"/>
              <a:t>Luis Andress Bustamante.</a:t>
            </a:r>
          </a:p>
        </p:txBody>
      </p:sp>
    </p:spTree>
    <p:extLst>
      <p:ext uri="{BB962C8B-B14F-4D97-AF65-F5344CB8AC3E}">
        <p14:creationId xmlns:p14="http://schemas.microsoft.com/office/powerpoint/2010/main" val="23162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79BF-9960-757D-EBC2-C247C2C7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9D538-909A-F608-A6D7-59711709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2" y="2839825"/>
            <a:ext cx="5169958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9D7B9-2915-E628-FD11-0C883BC506D9}"/>
              </a:ext>
            </a:extLst>
          </p:cNvPr>
          <p:cNvSpPr txBox="1"/>
          <p:nvPr/>
        </p:nvSpPr>
        <p:spPr>
          <a:xfrm>
            <a:off x="6200773" y="2477558"/>
            <a:ext cx="5169959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1" i="0" dirty="0">
                <a:effectLst/>
                <a:latin typeface="DeepSeek-CJK-patch"/>
              </a:rPr>
              <a:t> visibles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3 grupos claramente diferenciados (0, 1, 2).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0 (izquierda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1 (derecha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2 (derecha arriba).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Separación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Buena distinción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, especialmente 0 y 2.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Ligera superposición en zonas centrales.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Componentes principales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PC1 (horizontal): Variable más influyente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gasto total).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PC2 (vertical): Segunda variable clave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frecuencia de pagos).</a:t>
            </a:r>
          </a:p>
        </p:txBody>
      </p:sp>
    </p:spTree>
    <p:extLst>
      <p:ext uri="{BB962C8B-B14F-4D97-AF65-F5344CB8AC3E}">
        <p14:creationId xmlns:p14="http://schemas.microsoft.com/office/powerpoint/2010/main" val="23165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0E6-C4FA-2671-F9DE-B2F54AF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C6BDA-ED44-3E66-1796-DB9DCF33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2335794"/>
            <a:ext cx="4861984" cy="36464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A6C-E49D-4E32-1EBD-481828BC2636}"/>
              </a:ext>
            </a:extLst>
          </p:cNvPr>
          <p:cNvSpPr txBox="1"/>
          <p:nvPr/>
        </p:nvSpPr>
        <p:spPr>
          <a:xfrm>
            <a:off x="5672667" y="2335794"/>
            <a:ext cx="6096000" cy="33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Visualización no lineal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t-SNE muestra la estructura de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en un espacio 2D preservando relaciones locales (ideal para datos complejos).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Distribución de </a:t>
            </a: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Puntos bien agrupados sin ejes definidos (t-SNE no usa componentes como PCA).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Distancias relativas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indican diferencias significativas entre grupos.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Observaciones clave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Ausencia de superposición sugiere que K-</a:t>
            </a:r>
            <a:r>
              <a:rPr lang="es-ES" sz="1200" b="0" i="0" dirty="0" err="1">
                <a:effectLst/>
                <a:latin typeface="DeepSeek-CJK-patch"/>
              </a:rPr>
              <a:t>Means</a:t>
            </a:r>
            <a:r>
              <a:rPr lang="es-ES" sz="1200" b="0" i="0" dirty="0">
                <a:effectLst/>
                <a:latin typeface="DeepSeek-CJK-patch"/>
              </a:rPr>
              <a:t> capturó patrones distintos.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Algunos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podrían estar más dispersos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puntos periféricos).</a:t>
            </a:r>
          </a:p>
        </p:txBody>
      </p:sp>
    </p:spTree>
    <p:extLst>
      <p:ext uri="{BB962C8B-B14F-4D97-AF65-F5344CB8AC3E}">
        <p14:creationId xmlns:p14="http://schemas.microsoft.com/office/powerpoint/2010/main" val="141140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5D7F-98BF-901A-8D00-CFC387B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5DCAD5-94DB-D405-955C-40512247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24826"/>
              </p:ext>
            </p:extLst>
          </p:nvPr>
        </p:nvGraphicFramePr>
        <p:xfrm>
          <a:off x="211666" y="2638425"/>
          <a:ext cx="11827933" cy="2305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9841">
                  <a:extLst>
                    <a:ext uri="{9D8B030D-6E8A-4147-A177-3AD203B41FA5}">
                      <a16:colId xmlns:a16="http://schemas.microsoft.com/office/drawing/2014/main" val="1017996613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7950226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263471918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84825688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2019265748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864085155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1716330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15868238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39384543"/>
                    </a:ext>
                  </a:extLst>
                </a:gridCol>
                <a:gridCol w="758743">
                  <a:extLst>
                    <a:ext uri="{9D8B030D-6E8A-4147-A177-3AD203B41FA5}">
                      <a16:colId xmlns:a16="http://schemas.microsoft.com/office/drawing/2014/main" val="3259286100"/>
                    </a:ext>
                  </a:extLst>
                </a:gridCol>
                <a:gridCol w="748324">
                  <a:extLst>
                    <a:ext uri="{9D8B030D-6E8A-4147-A177-3AD203B41FA5}">
                      <a16:colId xmlns:a16="http://schemas.microsoft.com/office/drawing/2014/main" val="1753802203"/>
                    </a:ext>
                  </a:extLst>
                </a:gridCol>
                <a:gridCol w="1071358">
                  <a:extLst>
                    <a:ext uri="{9D8B030D-6E8A-4147-A177-3AD203B41FA5}">
                      <a16:colId xmlns:a16="http://schemas.microsoft.com/office/drawing/2014/main" val="3310002545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3189720216"/>
                    </a:ext>
                  </a:extLst>
                </a:gridCol>
              </a:tblGrid>
              <a:tr h="705908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s-ES" sz="600" b="1" dirty="0">
                          <a:effectLst/>
                        </a:rPr>
                      </a:br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190244525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39755146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1461.313740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748118565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0050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1.493845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9829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3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E80-B53E-FDFF-C350-ECC6D24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.(DBSCAN)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9CACDF-F575-7EEC-4E09-558DA2154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50082"/>
              </p:ext>
            </p:extLst>
          </p:nvPr>
        </p:nvGraphicFramePr>
        <p:xfrm>
          <a:off x="241302" y="2520161"/>
          <a:ext cx="11709396" cy="2577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3898">
                  <a:extLst>
                    <a:ext uri="{9D8B030D-6E8A-4147-A177-3AD203B41FA5}">
                      <a16:colId xmlns:a16="http://schemas.microsoft.com/office/drawing/2014/main" val="38445353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99336827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6223207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98961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41409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08507042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277396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91770405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5054975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1537556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35428589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30504691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7597472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51158712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60238795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55603588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4437137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673708004"/>
                    </a:ext>
                  </a:extLst>
                </a:gridCol>
              </a:tblGrid>
              <a:tr h="680239">
                <a:tc>
                  <a:txBody>
                    <a:bodyPr/>
                    <a:lstStyle/>
                    <a:p>
                      <a:pPr algn="r" fontAlgn="ctr"/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kern="1200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526585456"/>
                  </a:ext>
                </a:extLst>
              </a:tr>
              <a:tr h="43581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DBSCAN_Cluster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242677832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2142.934827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0.883047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1.042602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1963.754986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0.272108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7.256737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1.003430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4015.829332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1630.235090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978.910344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1.044341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11.320431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785270418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24.247418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0.656566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299.951111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300.951111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1.564815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8.111111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5523.222222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364.441763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179.400260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1.374523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11.333333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642713304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1238.153086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0.983471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45.650000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430.451037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1864.526983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11.818182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3922684977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1975.848560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199.984000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552.564980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0.120000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2.600000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5491.000000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786.087684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1077.244953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11.600000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1840630530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36.380897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0.781818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359.988000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39.400000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322.588000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1.016667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1.575000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465.738249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124.809482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1.633333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481931689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91.196473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0.880520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499.994000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500.994000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0.854762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1.776191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2201.000000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539.174288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155.230458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1.523333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9.800000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84867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86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316E-02C8-83AC-260A-66371C8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.(PCA y t-</a:t>
            </a:r>
            <a:r>
              <a:rPr lang="es-ES" dirty="0" err="1"/>
              <a:t>sne</a:t>
            </a:r>
            <a:r>
              <a:rPr lang="es-E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4E11C-8870-D7F8-9F14-BA586B840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46390"/>
              </p:ext>
            </p:extLst>
          </p:nvPr>
        </p:nvGraphicFramePr>
        <p:xfrm>
          <a:off x="160869" y="2832338"/>
          <a:ext cx="11870262" cy="23928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9459">
                  <a:extLst>
                    <a:ext uri="{9D8B030D-6E8A-4147-A177-3AD203B41FA5}">
                      <a16:colId xmlns:a16="http://schemas.microsoft.com/office/drawing/2014/main" val="315893748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64110800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83172877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617821266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55602687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4534299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149355384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3991316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52047087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96177598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782101480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99716766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23476584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26530369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96566785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1530183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66192736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060309450"/>
                    </a:ext>
                  </a:extLst>
                </a:gridCol>
              </a:tblGrid>
              <a:tr h="1036929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BALANCE_FREQUENCY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INSTALLMENTS_PURCHASES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235140084"/>
                  </a:ext>
                </a:extLst>
              </a:tr>
              <a:tr h="29719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195330048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1461.313740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0.868581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555.327844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0.451753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0.140060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11.486209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224305885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0.973368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5148.763516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0.910616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0.083181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11.860465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836545194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0.946591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27690.865833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0.038194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1.493845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11.916667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0335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7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864-03B2-6D96-2515-0E0DC2F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D335-D045-9B0E-2EBC-9EB90702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814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tipo de perfiles se pueden identificar?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0" i="0" dirty="0">
                <a:effectLst/>
                <a:latin typeface="system-ui"/>
              </a:rPr>
              <a:t>A través del análisis de clústeres con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 y DBSCAN, se identificaron diferentes perfiles de usuarios de tarjetas de crédito, basados en sus patrones de uso y comportamiento financiero. Algunos de los perfiles destacados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alto gasto en una sola compra: Aquellos que usan la tarjeta principalmente para compras únicas (alto ONEOFF_PURCHASES) y tienen buen historial de pago (PRC_FULL_PAYMENT alto).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recurrente y fraccionado: Realizan compras a plazos (alto INSTALLMENTS_PURCHASES), con alta frecuencia (PURCHASES_INSTALLMENTS_FREQUENCY), pero montos menores.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de adelantos en efectivo: Se identificaron usuarios que recurren frecuentemente a CASH_ADVANCE, posiblemente reflejando necesidad de liquidez.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inactivos o de bajo uso: Clientes que apenas realizan transacciones o mantienen un balance bajo.</a:t>
            </a:r>
          </a:p>
          <a:p>
            <a:pPr algn="l"/>
            <a:r>
              <a:rPr lang="es-ES" b="0" i="0" dirty="0">
                <a:effectLst/>
                <a:latin typeface="system-ui"/>
              </a:rPr>
              <a:t>Estas segmentaciones se visualizaron eficazmente tras aplicar reducción de dimensionalidad con PCA y t-SNE, lo que permitió una interpretación más clara de los patrones.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30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FA4-55AD-BBC0-BAE0-C65F2A3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4F3-F857-515C-21BC-BC3EF7F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2353733"/>
            <a:ext cx="9482667" cy="4368799"/>
          </a:xfrm>
        </p:spPr>
        <p:txBody>
          <a:bodyPr>
            <a:normAutofit fontScale="62500" lnSpcReduction="20000"/>
          </a:bodyPr>
          <a:lstStyle/>
          <a:p>
            <a:r>
              <a:rPr lang="es-ES" b="1" i="0" dirty="0">
                <a:effectLst/>
                <a:latin typeface="system-ui"/>
              </a:rPr>
              <a:t>¿Qué diferencias clave surgieron entre los modelos?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K-</a:t>
            </a:r>
            <a:r>
              <a:rPr lang="es-ES" b="1" i="0" dirty="0" err="1">
                <a:effectLst/>
                <a:latin typeface="system-ui"/>
              </a:rPr>
              <a:t>Means</a:t>
            </a:r>
            <a:r>
              <a:rPr lang="es-ES" b="1" i="0" dirty="0">
                <a:effectLst/>
                <a:latin typeface="system-ui"/>
              </a:rPr>
              <a:t>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Requiere definir el número de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de antemano. Se utilizó el método del codo y el análisis de la silueta, encontrando que 3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era un valor razonable.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Produjo clústeres bien definidos y fáciles de interpretar.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Se beneficiaba de la reducción de dimensionalidad previa (PCA) para una mejor segmentación.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DBSCAN: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No requiere especificar el número de clústeres.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Detectó </a:t>
            </a:r>
            <a:r>
              <a:rPr lang="es-ES" b="0" i="0" dirty="0" err="1">
                <a:effectLst/>
                <a:latin typeface="system-ui"/>
              </a:rPr>
              <a:t>outliers</a:t>
            </a:r>
            <a:r>
              <a:rPr lang="es-ES" b="0" i="0" dirty="0">
                <a:effectLst/>
                <a:latin typeface="system-ui"/>
              </a:rPr>
              <a:t> automáticamente (ruido etiquetado como -1).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identificar estructuras más orgánicas, pero más sensible a la escala de los datos y parámetros (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, </a:t>
            </a:r>
            <a:r>
              <a:rPr lang="es-ES" b="0" i="0" dirty="0" err="1">
                <a:effectLst/>
                <a:latin typeface="system-ui"/>
              </a:rPr>
              <a:t>min_samples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Resultó en algunos datos clasificados como ruido, lo que puede excluir patrones válidos si no se ajustan bien los parámetros.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PCA: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reducir la dimensionalidad del </a:t>
            </a:r>
            <a:r>
              <a:rPr lang="es-ES" b="0" i="0" dirty="0" err="1">
                <a:effectLst/>
                <a:latin typeface="system-ui"/>
              </a:rPr>
              <a:t>dataset</a:t>
            </a:r>
            <a:r>
              <a:rPr lang="es-ES" b="0" i="0" dirty="0">
                <a:effectLst/>
                <a:latin typeface="system-ui"/>
              </a:rPr>
              <a:t>, conservando la mayoría de la varianza (2 componentes principales).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visualización y mejoró el rendimiento de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t-SNE: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utilizado principalmente para visualización no lineal.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observar agrupaciones naturales en 2D que no eran tan evidentes con PCA.</a:t>
            </a:r>
          </a:p>
        </p:txBody>
      </p:sp>
    </p:spTree>
    <p:extLst>
      <p:ext uri="{BB962C8B-B14F-4D97-AF65-F5344CB8AC3E}">
        <p14:creationId xmlns:p14="http://schemas.microsoft.com/office/powerpoint/2010/main" val="20034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2C81-71D2-AA69-14D1-5F0D9D0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76EA-D9DA-2CC6-5F6B-EFE7791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2638044"/>
            <a:ext cx="9093200" cy="3661156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limitaciones encontraron y cómo las abordarían?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Escalado y sesgo en los datos: Algunas variables estaban muy sesgadas (por ejemplo, BALANCE, PURCHASES, CASH_ADVANCE), lo cual podía distorsionar los clústeres. Esto se abordó aplicando transformación logarítmica y estandarización.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Elección del número de clústeres en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: Definir el número óptimo es subjetivo. Aunque se utilizó el método del codo y la puntuación de silueta, siempre existe cierto margen de arbitrariedad.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Sensibilidad de DBSCAN: La elección de 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 es crítica y afecta drásticamente los resultados. Si no se ajusta bien, muchos datos pueden ser tratados como ruido.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Reducción de dimensionalidad: Aunque PCA es útil, pierde algo de interpretabilidad. t-SNE, aunque visualmente útil, no conserva distancias globales, lo que puede inducir a interpretaciones erróneas si no se tiene cuidado.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¿Cómo abordarlas?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Probar más métodos de </a:t>
            </a:r>
            <a:r>
              <a:rPr lang="es-ES" b="0" i="0" dirty="0" err="1">
                <a:effectLst/>
                <a:latin typeface="system-ui"/>
              </a:rPr>
              <a:t>clusterización</a:t>
            </a:r>
            <a:r>
              <a:rPr lang="es-ES" b="0" i="0" dirty="0">
                <a:effectLst/>
                <a:latin typeface="system-ui"/>
              </a:rPr>
              <a:t> como Gaussian Mixture </a:t>
            </a:r>
            <a:r>
              <a:rPr lang="es-ES" b="0" i="0" dirty="0" err="1">
                <a:effectLst/>
                <a:latin typeface="system-ui"/>
              </a:rPr>
              <a:t>Models</a:t>
            </a:r>
            <a:r>
              <a:rPr lang="es-ES" b="0" i="0" dirty="0">
                <a:effectLst/>
                <a:latin typeface="system-ui"/>
              </a:rPr>
              <a:t> (GMM) para detectar solapamientos entre grupos.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Ajustar </a:t>
            </a:r>
            <a:r>
              <a:rPr lang="es-ES" b="0" i="0" dirty="0" err="1">
                <a:effectLst/>
                <a:latin typeface="system-ui"/>
              </a:rPr>
              <a:t>hiperparámetros</a:t>
            </a:r>
            <a:r>
              <a:rPr lang="es-ES" b="0" i="0" dirty="0">
                <a:effectLst/>
                <a:latin typeface="system-ui"/>
              </a:rPr>
              <a:t> de DBSCAN con una búsqueda más sistemática (</a:t>
            </a:r>
            <a:r>
              <a:rPr lang="es-ES" b="0" i="0" dirty="0" err="1">
                <a:effectLst/>
                <a:latin typeface="system-ui"/>
              </a:rPr>
              <a:t>grid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search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Aplicar validación cruzada no supervisada o técnicas como Davies–</a:t>
            </a:r>
            <a:r>
              <a:rPr lang="es-ES" b="0" i="0" dirty="0" err="1">
                <a:effectLst/>
                <a:latin typeface="system-ui"/>
              </a:rPr>
              <a:t>Bouldin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Index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Utilizar más variables derivadas (por ejemplo, ratios entre PAYMENTS y BALANCE) para enriquecer los perfiles.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Realizar análisis de estabilidad de clústeres para comprobar la robustez de los perfiles encontrados.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54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201-45BE-5D66-320C-87BF55A0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092"/>
            <a:ext cx="7729728" cy="1188720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36E0C-141C-4BA9-0D0F-60B5083186B2}"/>
              </a:ext>
            </a:extLst>
          </p:cNvPr>
          <p:cNvSpPr txBox="1"/>
          <p:nvPr/>
        </p:nvSpPr>
        <p:spPr>
          <a:xfrm>
            <a:off x="1172633" y="1804174"/>
            <a:ext cx="984673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Segmentación clara de clientes: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uso de </a:t>
            </a:r>
            <a:r>
              <a:rPr lang="es-ES" sz="1200" b="0" i="0" dirty="0" err="1">
                <a:effectLst/>
                <a:latin typeface="-apple-system"/>
              </a:rPr>
              <a:t>KMeans</a:t>
            </a:r>
            <a:r>
              <a:rPr lang="es-ES" sz="1200" b="0" i="0" dirty="0">
                <a:effectLst/>
                <a:latin typeface="-apple-system"/>
              </a:rPr>
              <a:t> permitió identificar 3 </a:t>
            </a:r>
            <a:r>
              <a:rPr lang="es-ES" sz="1200" b="0" i="0" dirty="0" err="1">
                <a:effectLst/>
                <a:latin typeface="-apple-system"/>
              </a:rPr>
              <a:t>clusters</a:t>
            </a:r>
            <a:r>
              <a:rPr lang="es-ES" sz="1200" b="0" i="0" dirty="0">
                <a:effectLst/>
                <a:latin typeface="-apple-system"/>
              </a:rPr>
              <a:t> bien diferenciados de clientes, basados en su comportamiento financiero.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Estas agrupaciones fueron validadas visualmente mediante PCA y t-SNE, mostrando separación adecuada.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Patrones diferenciados por grupo: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Un grupo mostraba bajo uso de la tarjeta, bajos pagos y poco saldo.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Otro grupo tenía uso moderado, con pagos regulares y saldos manejables.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tercer grupo representaba clientes con alto nivel de gasto, mayores compras, pagos y balances altos.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Transformación logarítmica efectiva: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Las variables financieras, al tener una distribución sesgada, se beneficiaron significativamente de la transformación logarítmica.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Esto mejoró la visualización y la calidad del agrupamiento.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DBSCAN no fue ideal: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Aunque se probó DBSCAN como método alternativo, no generó una segmentación útil en este caso, posiblemente por la dispersión de los datos y la falta de densidad homogénea.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Relación entre antigüedad y gasto: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Se observó que clientes con mayor antigüedad (</a:t>
            </a:r>
            <a:r>
              <a:rPr lang="es-ES" sz="1200" b="0" i="0" dirty="0" err="1">
                <a:effectLst/>
                <a:latin typeface="-apple-system"/>
              </a:rPr>
              <a:t>tenure</a:t>
            </a:r>
            <a:r>
              <a:rPr lang="es-ES" sz="1200" b="0" i="0" dirty="0">
                <a:effectLst/>
                <a:latin typeface="-apple-system"/>
              </a:rPr>
              <a:t>) tienden a tener mayores niveles de compras promedio, aunque esto depende del </a:t>
            </a:r>
            <a:r>
              <a:rPr lang="es-ES" sz="1200" b="0" i="0" dirty="0" err="1">
                <a:effectLst/>
                <a:latin typeface="-apple-system"/>
              </a:rPr>
              <a:t>cluster</a:t>
            </a:r>
            <a:r>
              <a:rPr lang="es-ES" sz="12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07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1341-5F8D-B476-215A-C7FC1B3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35AC-EE04-96C2-87EA-5B9510F4B075}"/>
              </a:ext>
            </a:extLst>
          </p:cNvPr>
          <p:cNvSpPr txBox="1"/>
          <p:nvPr/>
        </p:nvSpPr>
        <p:spPr>
          <a:xfrm>
            <a:off x="1363133" y="2457484"/>
            <a:ext cx="9465733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Complementar </a:t>
            </a:r>
            <a:r>
              <a:rPr lang="es-ES" sz="1100" b="1" i="0" dirty="0">
                <a:effectLst/>
                <a:latin typeface="-apple-system"/>
              </a:rPr>
              <a:t>t-SNE</a:t>
            </a:r>
            <a:r>
              <a:rPr lang="es-ES" sz="1100" b="0" i="0" dirty="0">
                <a:effectLst/>
                <a:latin typeface="-apple-system"/>
              </a:rPr>
              <a:t> con otras técnicas visuales en presentaciones ejecutivas o para validar agrupaciones.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Diseñar estrategias personalizadas por </a:t>
            </a:r>
            <a:r>
              <a:rPr lang="es-ES" sz="1100" b="1" i="0" dirty="0" err="1">
                <a:effectLst/>
                <a:latin typeface="-apple-system"/>
              </a:rPr>
              <a:t>cluster</a:t>
            </a:r>
            <a:r>
              <a:rPr lang="es-ES" sz="1100" b="1" i="0" dirty="0">
                <a:effectLst/>
                <a:latin typeface="-apple-system"/>
              </a:rPr>
              <a:t>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inactivos o de bajo gasto: enviar promociones, aumentar límites o fomentar el uso mediante recompensas.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intermedios: ofrecer </a:t>
            </a:r>
            <a:r>
              <a:rPr lang="es-ES" sz="1100" b="0" i="0" dirty="0" err="1">
                <a:effectLst/>
                <a:latin typeface="-apple-system"/>
              </a:rPr>
              <a:t>upgrades</a:t>
            </a:r>
            <a:r>
              <a:rPr lang="es-ES" sz="1100" b="0" i="0" dirty="0">
                <a:effectLst/>
                <a:latin typeface="-apple-system"/>
              </a:rPr>
              <a:t> o productos complementarios.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alto gasto y saldo alto: monitorear riesgo crediticio y ofrecer planes premium o exclusivos.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Implementar monitoreo continuo: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Estos </a:t>
            </a:r>
            <a:r>
              <a:rPr lang="es-ES" sz="1100" b="0" i="0" dirty="0" err="1">
                <a:effectLst/>
                <a:latin typeface="-apple-system"/>
              </a:rPr>
              <a:t>clusters</a:t>
            </a:r>
            <a:r>
              <a:rPr lang="es-ES" sz="1100" b="0" i="0" dirty="0">
                <a:effectLst/>
                <a:latin typeface="-apple-system"/>
              </a:rPr>
              <a:t> deben actualizarse periódicamente. Los hábitos de los clientes pueden cambiar por contexto económico, cambios personales o por incentivos.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Integrar este análisis con sistemas CRM: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Usar los resultados para alimentar sistemas de marketing, fidelización y gestión de riesgo.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Ampliar el modelo con nuevas variables: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Incluir variables sociodemográficas, canal de contacto, historial de mora, etc., puede enriquecer aún más el análisis.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Optimizar la asignación de recursos: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Al conocer los perfiles de clientes, las campañas de marketing, soporte y cobranza pueden focalizarse y ser más rentables.</a:t>
            </a:r>
          </a:p>
        </p:txBody>
      </p:sp>
    </p:spTree>
    <p:extLst>
      <p:ext uri="{BB962C8B-B14F-4D97-AF65-F5344CB8AC3E}">
        <p14:creationId xmlns:p14="http://schemas.microsoft.com/office/powerpoint/2010/main" val="40123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B5E-1177-3A12-379E-28FCCC41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ABCD-0A0E-A59D-C011-A133ACA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general: </a:t>
            </a:r>
          </a:p>
          <a:p>
            <a:pPr lvl="1"/>
            <a:r>
              <a:rPr lang="es-ES" dirty="0"/>
              <a:t>Identificar perfiles de clientes según su comportamiento de compra.</a:t>
            </a:r>
          </a:p>
          <a:p>
            <a:r>
              <a:rPr lang="es-ES" dirty="0"/>
              <a:t>Metas específicas: </a:t>
            </a:r>
          </a:p>
          <a:p>
            <a:pPr lvl="1"/>
            <a:r>
              <a:rPr lang="es-ES" dirty="0"/>
              <a:t>Limpieza de datos, EDA, aplicar K-</a:t>
            </a:r>
            <a:r>
              <a:rPr lang="es-ES" dirty="0" err="1"/>
              <a:t>Means</a:t>
            </a:r>
            <a:r>
              <a:rPr lang="es-ES" dirty="0"/>
              <a:t> y DBSCAN, reducción de dimensión, conclusiones.</a:t>
            </a:r>
          </a:p>
        </p:txBody>
      </p:sp>
    </p:spTree>
    <p:extLst>
      <p:ext uri="{BB962C8B-B14F-4D97-AF65-F5344CB8AC3E}">
        <p14:creationId xmlns:p14="http://schemas.microsoft.com/office/powerpoint/2010/main" val="2315992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BBDF-06A5-4DC0-BABE-6B66DCD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5EC3-BD42-CF88-9556-3B3E5C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472"/>
            <a:ext cx="7729728" cy="1188720"/>
          </a:xfrm>
        </p:spPr>
        <p:txBody>
          <a:bodyPr/>
          <a:lstStyle/>
          <a:p>
            <a:r>
              <a:rPr lang="es-ES" dirty="0"/>
              <a:t>Descripción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42A4E-BAAF-927A-20D8-EE525A92B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817156"/>
            <a:ext cx="534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busca segmentar clientes para definir una estrategia de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~9000 usuarios activos de tarjetas de crédito.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Contiene 18 variables de comportamiento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29A98-1B0B-1078-E882-32FD4360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81402"/>
              </p:ext>
            </p:extLst>
          </p:nvPr>
        </p:nvGraphicFramePr>
        <p:xfrm>
          <a:off x="4496807" y="2620451"/>
          <a:ext cx="3198386" cy="401057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599193">
                  <a:extLst>
                    <a:ext uri="{9D8B030D-6E8A-4147-A177-3AD203B41FA5}">
                      <a16:colId xmlns:a16="http://schemas.microsoft.com/office/drawing/2014/main" val="1418603519"/>
                    </a:ext>
                  </a:extLst>
                </a:gridCol>
                <a:gridCol w="1599193">
                  <a:extLst>
                    <a:ext uri="{9D8B030D-6E8A-4147-A177-3AD203B41FA5}">
                      <a16:colId xmlns:a16="http://schemas.microsoft.com/office/drawing/2014/main" val="3187378745"/>
                    </a:ext>
                  </a:extLst>
                </a:gridCol>
              </a:tblGrid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Variable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Descripción breve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654874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CUST_ID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ID del cliente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692807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BALANCE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Saldo disponible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08930605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BALANCE_FREQUENCY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actualización del saldo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6497639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total de compras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9338372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ONEOFF_PURCHASES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de una sola compra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4226718670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INSTALLMENTS_PURCHASES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885461438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Adelantos en efectivo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0049356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3601603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ONEOFF_PURCHASES_FREQUENCY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únicas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715142824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PURCHASES_INSTALLMENTS_FREQUENCY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61420772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CASH_ADVANCE_FREQUENCY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adelantos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5998512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transacciones de adelanto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744754144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compras realizadas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8970371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CREDIT_LIMIT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Límite de crédito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92775015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9654362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MINIMUM_PAYMENTS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mínimos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3963949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PRC_FULL_PAYMENT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% de pago total realizado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00823900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/>
                        <a:t>TENURE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Antigüedad con la tarjeta (en meses)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16925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3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795C-F501-69AC-948B-209891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46190"/>
            <a:ext cx="7729728" cy="1188720"/>
          </a:xfrm>
        </p:spPr>
        <p:txBody>
          <a:bodyPr/>
          <a:lstStyle/>
          <a:p>
            <a:r>
              <a:rPr lang="es-ES" dirty="0"/>
              <a:t>Limpieza de Datos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2397A0-44E1-6616-F3D6-862E33E8B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5" y="2046406"/>
            <a:ext cx="6641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Se eliminan valores nulos. -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df.drop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('CUST_ID', axis=1,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inplace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True)</a:t>
            </a:r>
            <a:endParaRPr lang="es-ES" altLang="es-ES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Eliminación de variables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CE03-137C-623E-6691-0E4532FA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92737"/>
            <a:ext cx="7070401" cy="3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211-C96B-20E3-2EB5-277052C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CF684-3FFA-DB19-15B1-E3F7BA31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3" y="1707091"/>
            <a:ext cx="5678747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5F39F-9A6A-5963-1E8C-149E9C95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6637867" y="1707091"/>
            <a:ext cx="4310743" cy="391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65AEC-3452-0BFE-7124-C4F88AB31CF7}"/>
              </a:ext>
            </a:extLst>
          </p:cNvPr>
          <p:cNvSpPr txBox="1"/>
          <p:nvPr/>
        </p:nvSpPr>
        <p:spPr>
          <a:xfrm>
            <a:off x="6892471" y="5722711"/>
            <a:ext cx="3801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Se han identificado algunas variables que están correlacionadas entre sí. Existen diversas formas de abordar este tipo de situación, y en este caso se optará por reducir la dimensionalidad del conjunto de datos</a:t>
            </a:r>
            <a:endParaRPr lang="es-E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29BC8-6CEA-B817-BB47-B820585C5AAB}"/>
              </a:ext>
            </a:extLst>
          </p:cNvPr>
          <p:cNvSpPr txBox="1"/>
          <p:nvPr/>
        </p:nvSpPr>
        <p:spPr>
          <a:xfrm>
            <a:off x="1176539" y="4904013"/>
            <a:ext cx="416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El gráfico de líneas indica que los clientes con 12 meses de antigüedad presentan los promedios más altos en compras y transacciones, lo que sugiere un mayor uso de la tarjeta con el tiempo. También se observan casos donde algunos clientes no realizan transacciones, posiblemente para mantener un alto límite de crédito y mejorar su puntaje.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328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7C3-7ABD-54D8-30E6-336E048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A26B5-FB4D-304D-0E25-93A4FD63E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59493"/>
            <a:ext cx="5765800" cy="43243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9FD0F-B713-1387-2DD6-42C7C93C9D6D}"/>
              </a:ext>
            </a:extLst>
          </p:cNvPr>
          <p:cNvSpPr txBox="1"/>
          <p:nvPr/>
        </p:nvSpPr>
        <p:spPr>
          <a:xfrm>
            <a:off x="6096000" y="2096291"/>
            <a:ext cx="5207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gráfico muestra una versión refinada de la matriz de correlación, en la que solo se incluyen las correlaciones con una magnitud igual o superior a 0.25. Además, se han agregado indicadores visuales (★) para destacar la intensidad de cada correlación: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 para correlaciones con valor absoluto mayor a 0.40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 para correlaciones mayores a 0.75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⭐⭐⭐ para correlaciones muy altas, mayores a 0.90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El objetivo de este enfoque es enfocar el análisis en las relaciones más significativas, eliminando valores irrelevantes que podrían dificultar la interpretación.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También se eliminaron filas y columnas sin valores relevantes para mejorar la claridad del gráfico.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tipo de visualización es ideal cuando se quiere: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Identificar variables altamente relacionadas que podrían estar capturando la misma información.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Detectar posibles problemas de colinealidad.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Seleccionar variables clave para modelos predictivos o descriptivos.</a:t>
            </a:r>
          </a:p>
        </p:txBody>
      </p:sp>
    </p:spTree>
    <p:extLst>
      <p:ext uri="{BB962C8B-B14F-4D97-AF65-F5344CB8AC3E}">
        <p14:creationId xmlns:p14="http://schemas.microsoft.com/office/powerpoint/2010/main" val="65503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35B-39CB-217F-6E9C-FB61F1A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958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1A12-9CF9-1DC0-46EC-0D919FC0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9" y="1786000"/>
            <a:ext cx="4381331" cy="3285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BA3BE-2B0F-66DF-2637-4BC0847AA6D2}"/>
              </a:ext>
            </a:extLst>
          </p:cNvPr>
          <p:cNvSpPr txBox="1"/>
          <p:nvPr/>
        </p:nvSpPr>
        <p:spPr>
          <a:xfrm>
            <a:off x="774869" y="5424253"/>
            <a:ext cx="726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Escalar las variables numéricas.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system-ui"/>
              </a:rPr>
              <a:t>E</a:t>
            </a:r>
            <a:r>
              <a:rPr lang="es-ES" sz="1200" b="0" i="0" dirty="0">
                <a:effectLst/>
                <a:latin typeface="system-ui"/>
              </a:rPr>
              <a:t>l gráfico del codo sugiere que el número óptimo de </a:t>
            </a:r>
            <a:r>
              <a:rPr lang="es-ES" sz="1200" b="0" i="0" dirty="0" err="1">
                <a:effectLst/>
                <a:latin typeface="system-ui"/>
              </a:rPr>
              <a:t>clusters</a:t>
            </a:r>
            <a:r>
              <a:rPr lang="es-ES" sz="1200" b="0" i="0" dirty="0">
                <a:effectLst/>
                <a:latin typeface="system-ui"/>
              </a:rPr>
              <a:t> podría estar entre 3 y 4. Sin embargo, para tomar una decisión más fundamentada, se evaluará el rendimiento utilizando el </a:t>
            </a:r>
            <a:r>
              <a:rPr lang="es-ES" sz="1200" b="0" i="0" dirty="0" err="1">
                <a:effectLst/>
                <a:latin typeface="system-ui"/>
              </a:rPr>
              <a:t>Silhouette</a:t>
            </a:r>
            <a:r>
              <a:rPr lang="es-ES" sz="1200" b="0" i="0" dirty="0">
                <a:effectLst/>
                <a:latin typeface="system-ui"/>
              </a:rPr>
              <a:t>. Esta métrica permitirá medir qué tan bien definidos están los grupos formados, ayudando a identificar cuál de las opciones proporciona una segmentación más coherente y significativa.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B5D5F-0B5D-9511-65D7-37141B6A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1786000"/>
            <a:ext cx="4381331" cy="3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3BC-3215-03B1-8B1E-AEE0F6C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3879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D08-FCB7-0907-F9E7-6E071E24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3197"/>
            <a:ext cx="7729728" cy="396408"/>
          </a:xfrm>
        </p:spPr>
        <p:txBody>
          <a:bodyPr/>
          <a:lstStyle/>
          <a:p>
            <a:r>
              <a:rPr lang="es-ES" dirty="0"/>
              <a:t>Visualización de </a:t>
            </a:r>
            <a:r>
              <a:rPr lang="es-ES" dirty="0" err="1"/>
              <a:t>clusters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87BE-1A16-12BC-EF91-3883C720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" y="2360203"/>
            <a:ext cx="5511809" cy="330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C8E6-A9DA-38CD-D1E8-AE6CCB18C771}"/>
              </a:ext>
            </a:extLst>
          </p:cNvPr>
          <p:cNvSpPr txBox="1"/>
          <p:nvPr/>
        </p:nvSpPr>
        <p:spPr>
          <a:xfrm>
            <a:off x="6730998" y="3228916"/>
            <a:ext cx="3784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system-ui"/>
              </a:rPr>
              <a:t>S</a:t>
            </a:r>
            <a:r>
              <a:rPr lang="es-ES" sz="1200" b="0" i="0" dirty="0">
                <a:effectLst/>
                <a:latin typeface="system-ui"/>
              </a:rPr>
              <a:t>e determinó que la cantidad ideal de clústeres para K-</a:t>
            </a:r>
            <a:r>
              <a:rPr lang="es-ES" sz="1200" b="0" i="0" dirty="0" err="1">
                <a:effectLst/>
                <a:latin typeface="system-ui"/>
              </a:rPr>
              <a:t>Means</a:t>
            </a:r>
            <a:r>
              <a:rPr lang="es-ES" sz="1200" b="0" i="0" dirty="0">
                <a:effectLst/>
                <a:latin typeface="system-ui"/>
              </a:rPr>
              <a:t> se encuentra entre 3 y 4. Aunque ambas opciones presentaban buenos resultados, se optó por utilizar 3 clústeres, ya que este número permite una segmentación más detallada de los datos. A continuación, se empleará esta configuración para crear los clústeres, generar visualizaciones de su distribución y utilizar gráficos de silueta para evaluar su efectividad.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7933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50F-68EB-370E-35DE-DC0102C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(DBSCAN)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C140-F88F-0ECE-27C7-0EFBED42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3857175"/>
            <a:ext cx="4487333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7109-D955-BBFA-A040-DC2AE255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42" y="2300209"/>
            <a:ext cx="5370879" cy="1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8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63</TotalTime>
  <Words>2209</Words>
  <Application>Microsoft Office PowerPoint</Application>
  <PresentationFormat>Widescreen</PresentationFormat>
  <Paragraphs>414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DeepSeek-CJK-patch</vt:lpstr>
      <vt:lpstr>Gill Sans MT</vt:lpstr>
      <vt:lpstr>system-ui</vt:lpstr>
      <vt:lpstr>Parcel</vt:lpstr>
      <vt:lpstr>Análisis y Clustering de Clientes de Tarjeta de Crédito</vt:lpstr>
      <vt:lpstr>Objetivos</vt:lpstr>
      <vt:lpstr>Descripción del Dataset</vt:lpstr>
      <vt:lpstr>Limpieza de Datos</vt:lpstr>
      <vt:lpstr>Análisis Exploratorio (EDA)</vt:lpstr>
      <vt:lpstr>Análisis Exploratorio (EDA)</vt:lpstr>
      <vt:lpstr>Preprocesamiento y Modelado de Clustering (K-Means)</vt:lpstr>
      <vt:lpstr>Preprocesamiento y Modelado de Clustering (K-Means)</vt:lpstr>
      <vt:lpstr>Preprocesamiento y Modelado de Clustering (DBSCAN)</vt:lpstr>
      <vt:lpstr>PCA</vt:lpstr>
      <vt:lpstr>T-SNE</vt:lpstr>
      <vt:lpstr>Tabla resumen de medias por cluster.(K-means)</vt:lpstr>
      <vt:lpstr>Tabla resumen de medias por cluster.(DBSCAN)</vt:lpstr>
      <vt:lpstr>Tabla resumen de medias por cluster.(PCA y t-sne)</vt:lpstr>
      <vt:lpstr>Reflexiones y Limitaciones</vt:lpstr>
      <vt:lpstr>Reflexiones y Limitaciones</vt:lpstr>
      <vt:lpstr>Reflexiones y Limitaciones</vt:lpstr>
      <vt:lpstr>Conclusiones</vt:lpstr>
      <vt:lpstr>recomendaciones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LUIS ANDRESS BUSTAMANTE JIMENEZ</cp:lastModifiedBy>
  <cp:revision>2</cp:revision>
  <dcterms:created xsi:type="dcterms:W3CDTF">2025-05-17T10:45:01Z</dcterms:created>
  <dcterms:modified xsi:type="dcterms:W3CDTF">2025-05-17T11:48:53Z</dcterms:modified>
</cp:coreProperties>
</file>