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1" r:id="rId16"/>
    <p:sldId id="27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6E24A-DB89-1F01-C610-0F8C462D2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E47E0F-A02A-CAA2-DE89-4B4027282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219673-B927-3673-3698-691A27E3A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B65F-747B-4EE9-8542-B8000F53CFB7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32266A-7628-3018-87AF-654B6DFA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E77C0C-B00B-AD3D-B79D-FAEDF3184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0E2F-7995-4F22-817F-BC669C8F5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69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A6036-2FD1-1968-C12F-1A124B11B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F52488-0F8B-0B79-E0E2-0DF2492BC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AE40E5-9898-4B38-CBA8-075E24B0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B65F-747B-4EE9-8542-B8000F53CFB7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DEA1F8-D7CE-5AB3-B0BD-443B8505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A9E693-AF0B-430C-56E6-A56A7B5A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0E2F-7995-4F22-817F-BC669C8F5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937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0A689C-D589-6994-0EF2-3FBF3B0FA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15DB380-8F3D-861D-8ECF-B7AD598B4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931C22-A546-9D79-BC2C-F8683EE6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B65F-747B-4EE9-8542-B8000F53CFB7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2C3116-A900-6DBE-26C0-34CD4171F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09D3AB-85ED-BF56-81B1-E47900DCA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0E2F-7995-4F22-817F-BC669C8F5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35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45CF7-119A-26C8-07A5-612E85E0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2B48B3-4AFE-E8B1-963A-B0FCADC6F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F9911D-DFB5-D6D5-338F-2A60DD7C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B65F-747B-4EE9-8542-B8000F53CFB7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F4FA45-EB73-D5EB-9B1D-C5FD3F4A0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410346-13F9-008B-D6B8-5D90E93C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0E2F-7995-4F22-817F-BC669C8F5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80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708D7-CEDF-BD1D-B28A-887708112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DDB7C6-A7F0-C97F-0B6C-04519E304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C68046-6C3C-F9AA-4F08-E2F831A0A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B65F-747B-4EE9-8542-B8000F53CFB7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3C983B-A654-9CE5-8E60-2F104767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292034-2A53-474F-11A2-6ADB4B1A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0E2F-7995-4F22-817F-BC669C8F5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16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71033-1AF0-D385-4E12-911D810A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391B7B-95B6-E0E9-A719-89B16B14C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AE3F0D-D9AD-3060-C9E1-5C1876D86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F52623-E8AA-5D18-3844-4DD652E5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B65F-747B-4EE9-8542-B8000F53CFB7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4E75F4-00EB-4678-5803-C8C7288C8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372F18-17CC-5C74-4263-093469307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0E2F-7995-4F22-817F-BC669C8F5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38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22DA5-D82E-E88E-AF46-7AC29AB53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AEAC72-4FE1-2F06-570E-CA6C680BB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EDD42C-C21A-5CBC-4BF0-1984C9556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065CC95-3266-5CEA-4FC2-8EEC426E4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D8B82EA-C004-5B46-EC67-C38F0B631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01A119D-FAA5-4C54-210E-CF8CE1CF8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B65F-747B-4EE9-8542-B8000F53CFB7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DD9097A-9DBD-89F3-B184-4EAD60967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A3E728D-158A-15DE-305B-FA03B555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0E2F-7995-4F22-817F-BC669C8F5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81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27B16-F66C-0231-52D3-C8A8FF7A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07034B5-6059-A9ED-0225-50831E46B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B65F-747B-4EE9-8542-B8000F53CFB7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F767DA8-91A2-6656-62A6-D2E06B7A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F41A7FF-3C0D-5394-B508-14A42F26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0E2F-7995-4F22-817F-BC669C8F5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17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A24CF3A-C396-6B96-DB14-D1424B05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B65F-747B-4EE9-8542-B8000F53CFB7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E75258C-E425-BBE0-5761-D45BE19E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9F4D76-1FE2-DDA1-1C38-A7235751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0E2F-7995-4F22-817F-BC669C8F5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24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E8B7A-624B-1D1F-9CFA-A43A0E2A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D045E9-22A3-CC31-58BF-4C82D0992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FDBB03-1E4D-B9E6-6182-89B77F7B2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A1EC0E-E437-88A5-E0E6-9879C674C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B65F-747B-4EE9-8542-B8000F53CFB7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08EF86-FAD4-EDC3-0EA4-69B12589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B54917-56E9-87C4-5832-05927483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0E2F-7995-4F22-817F-BC669C8F5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98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7891E-5152-9053-13BE-3850657FF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D34B0C9-D487-57E0-DBC4-7EDEAF5C5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CF5CC1A-2030-20DF-FE2C-35C48ABDF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AAE73A-8097-0B7A-AA59-7B858EC48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B65F-747B-4EE9-8542-B8000F53CFB7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A3332A-1AA1-0436-8D7C-90453072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607300-AD7E-CC69-BB49-75A7C932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0E2F-7995-4F22-817F-BC669C8F5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68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76D8622-CC80-1951-3A88-D29BB9A06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DFEBB3-3C2B-5DD7-BA81-7F929B2E3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E882AB-7C75-3E27-9572-BF14570C6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4B65F-747B-4EE9-8542-B8000F53CFB7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A0D869-B623-466E-9A82-97E03743D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D95546-5B88-8982-ABC3-E15A675D5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E0E2F-7995-4F22-817F-BC669C8F5F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3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0DA41-7755-D135-9E11-B3DA1F48E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prós e contras</a:t>
            </a:r>
            <a:r>
              <a:rPr lang="pt-BR" dirty="0"/>
              <a:t> de...</a:t>
            </a:r>
          </a:p>
        </p:txBody>
      </p:sp>
    </p:spTree>
    <p:extLst>
      <p:ext uri="{BB962C8B-B14F-4D97-AF65-F5344CB8AC3E}">
        <p14:creationId xmlns:p14="http://schemas.microsoft.com/office/powerpoint/2010/main" val="251329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CF90E-68C0-95A4-718E-B17372C5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C924E3-1044-5D1F-A56C-CC657F25B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dirty="0"/>
              <a:t>5.        Governança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Problemas:</a:t>
            </a:r>
          </a:p>
          <a:p>
            <a:r>
              <a:rPr lang="pt-BR" dirty="0"/>
              <a:t>1.  	Baixa transparência nas ações do governo municipal.</a:t>
            </a:r>
          </a:p>
          <a:p>
            <a:r>
              <a:rPr lang="pt-BR" dirty="0"/>
              <a:t>2.  	Dificuldade de acesso a serviços públicos.</a:t>
            </a:r>
          </a:p>
          <a:p>
            <a:r>
              <a:rPr lang="pt-BR" dirty="0"/>
              <a:t>3.  	Ineficiência na comunicação entre governo e cidadãos.</a:t>
            </a:r>
          </a:p>
          <a:p>
            <a:r>
              <a:rPr lang="pt-BR" dirty="0"/>
              <a:t>4.  	Gestão ineficiente de recursos públicos.</a:t>
            </a:r>
          </a:p>
          <a:p>
            <a:r>
              <a:rPr lang="pt-BR" dirty="0"/>
              <a:t>5.  	Falta de participação cidadã nas decisões governamentais.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Soluções Tecnológicas:</a:t>
            </a:r>
          </a:p>
          <a:p>
            <a:r>
              <a:rPr lang="pt-BR" dirty="0"/>
              <a:t>1.  	Portais de transparência com dados abertos em tempo real.</a:t>
            </a:r>
          </a:p>
          <a:p>
            <a:r>
              <a:rPr lang="pt-BR" dirty="0"/>
              <a:t>2.  	Plataformas digitais para acesso a serviços públicos.</a:t>
            </a:r>
          </a:p>
          <a:p>
            <a:r>
              <a:rPr lang="pt-BR" dirty="0"/>
              <a:t>3.  	Aplicativos de comunicação direta entre cidadãos e representantes.</a:t>
            </a:r>
          </a:p>
          <a:p>
            <a:r>
              <a:rPr lang="pt-BR" dirty="0"/>
              <a:t>4.  	Sistemas integrados de gestão de recursos públicos.</a:t>
            </a:r>
          </a:p>
          <a:p>
            <a:r>
              <a:rPr lang="pt-BR" dirty="0"/>
              <a:t>5.  	Plataformas de votação e opinião online para fomentar a participação cidadã.</a:t>
            </a:r>
          </a:p>
          <a:p>
            <a:r>
              <a:rPr lang="pt-BR" dirty="0"/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83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24E70-395F-CAEF-5D49-D1A7586D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26024A-7D3B-5020-82E1-4704C8238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/>
              <a:t>6.        Urbanização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Problemas:</a:t>
            </a:r>
          </a:p>
          <a:p>
            <a:r>
              <a:rPr lang="pt-BR" dirty="0"/>
              <a:t>1.  	Falta de planejamento em áreas de expansão urbana.</a:t>
            </a:r>
          </a:p>
          <a:p>
            <a:r>
              <a:rPr lang="pt-BR" dirty="0"/>
              <a:t>2.  	Infraestrutura urbana deficiente em bairros periféricos.</a:t>
            </a:r>
          </a:p>
          <a:p>
            <a:r>
              <a:rPr lang="pt-BR" dirty="0"/>
              <a:t>3.  	Alta taxa de impermeabilização do solo.</a:t>
            </a:r>
          </a:p>
          <a:p>
            <a:r>
              <a:rPr lang="pt-BR" dirty="0"/>
              <a:t>4.  	Escassez de habitação popular.</a:t>
            </a:r>
          </a:p>
          <a:p>
            <a:r>
              <a:rPr lang="pt-BR" dirty="0"/>
              <a:t>5.  	Degeneração de áreas urbanas centrais.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Soluções Tecnológicas:</a:t>
            </a:r>
          </a:p>
          <a:p>
            <a:r>
              <a:rPr lang="pt-BR" dirty="0"/>
              <a:t>1.  	Ferramentas de planejamento urbano assistidas por GIS (Sistema de Informações Geográficas).</a:t>
            </a:r>
          </a:p>
          <a:p>
            <a:r>
              <a:rPr lang="pt-BR" dirty="0"/>
              <a:t>2.  	Desenvolvimento de infraestrutura modular e escalável em áreas carentes.</a:t>
            </a:r>
          </a:p>
          <a:p>
            <a:r>
              <a:rPr lang="pt-BR" dirty="0"/>
              <a:t>3.  	Sistemas de drenagem urbana inteligente e impermeabilização de pavimentos.</a:t>
            </a:r>
          </a:p>
          <a:p>
            <a:r>
              <a:rPr lang="pt-BR" dirty="0"/>
              <a:t>4.  	Projetos de habitação baseados em tecnologias de construção rápida e econômica, como impressão 3D.</a:t>
            </a:r>
          </a:p>
          <a:p>
            <a:r>
              <a:rPr lang="pt-BR" dirty="0"/>
              <a:t>5.  	Aplicativos para revitalização comunitária e engajamento em projetos de renovação urbana.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9462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0A360-F15A-F9B3-7519-299EA16F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3C4B4A-F37A-7023-95BC-F547D0B95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/>
              <a:t>7.        TIC (Tecnologia da Informação e Comunicação)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Problemas:</a:t>
            </a:r>
          </a:p>
          <a:p>
            <a:r>
              <a:rPr lang="pt-BR" dirty="0"/>
              <a:t>1.  	Acesso limitado à banda larga em áreas rurais e periféricas.</a:t>
            </a:r>
          </a:p>
          <a:p>
            <a:r>
              <a:rPr lang="pt-BR" dirty="0"/>
              <a:t>2.  	Falta de integração de sistemas de informação públicos.</a:t>
            </a:r>
          </a:p>
          <a:p>
            <a:r>
              <a:rPr lang="pt-BR" dirty="0"/>
              <a:t>3.  	Segurança cibernética insuficiente nos sistemas municipais.</a:t>
            </a:r>
          </a:p>
          <a:p>
            <a:r>
              <a:rPr lang="pt-BR" dirty="0"/>
              <a:t>4.  	Baixa digitalização de serviços públicos.</a:t>
            </a:r>
          </a:p>
          <a:p>
            <a:r>
              <a:rPr lang="pt-BR" dirty="0"/>
              <a:t>5.  	Desconhecimento tecnológico entre os cidadãos mais idosos..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Soluções Tecnológicas:</a:t>
            </a:r>
          </a:p>
          <a:p>
            <a:r>
              <a:rPr lang="pt-BR" dirty="0"/>
              <a:t>1.	Expansão da infraestrutura de fibra óptica e redes sem fio de alta velocidade.</a:t>
            </a:r>
          </a:p>
          <a:p>
            <a:r>
              <a:rPr lang="pt-BR" dirty="0"/>
              <a:t>2.	Plataformas unificadas para gestão de dados públicos com interfaces simples.</a:t>
            </a:r>
          </a:p>
          <a:p>
            <a:r>
              <a:rPr lang="pt-BR" dirty="0"/>
              <a:t>3.	Implementação de protocolos avançados de segurança e criptografia em redes municipais.</a:t>
            </a:r>
          </a:p>
          <a:p>
            <a:r>
              <a:rPr lang="pt-BR" dirty="0"/>
              <a:t>4.	Digitalização de serviços públicos com interfaces amigáveis para todos os usuários.</a:t>
            </a:r>
          </a:p>
          <a:p>
            <a:r>
              <a:rPr lang="pt-BR" dirty="0"/>
              <a:t>5.	Programas de educação digital para aumentar a inclusão tecnológica de idosos e outros grupos.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9835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79EAC-E96C-A16C-90BD-D2EB3AFA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CED8AE-535E-6AFE-6C41-30CEE0D4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/>
              <a:t>8.        Indústria &amp; Negócios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Problemas:</a:t>
            </a:r>
          </a:p>
          <a:p>
            <a:r>
              <a:rPr lang="pt-BR" dirty="0"/>
              <a:t>1.  	Falta de incentivo para startups e empresas de tecnologia.</a:t>
            </a:r>
          </a:p>
          <a:p>
            <a:r>
              <a:rPr lang="pt-BR" dirty="0"/>
              <a:t>2.  	Baixa interação entre universidades e setor industrial.</a:t>
            </a:r>
          </a:p>
          <a:p>
            <a:r>
              <a:rPr lang="pt-BR" dirty="0"/>
              <a:t>3.  	Escassez de mão de obra qualificada.</a:t>
            </a:r>
          </a:p>
          <a:p>
            <a:r>
              <a:rPr lang="pt-BR" dirty="0"/>
              <a:t>4.  	Pouca diversificação econômica.</a:t>
            </a:r>
          </a:p>
          <a:p>
            <a:r>
              <a:rPr lang="pt-BR" dirty="0"/>
              <a:t>5.  	Infraestrutura logística inadequada.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r>
              <a:rPr lang="pt-BR" dirty="0"/>
              <a:t>Soluções Tecnológicas:</a:t>
            </a:r>
          </a:p>
          <a:p>
            <a:r>
              <a:rPr lang="pt-BR" dirty="0"/>
              <a:t>1.  	Criação de parques tecnológicos e incubadoras de empresas.</a:t>
            </a:r>
          </a:p>
          <a:p>
            <a:r>
              <a:rPr lang="pt-BR" dirty="0"/>
              <a:t>2.  	Programas de parceria entre universidades e indústrias para fomento à inovação.</a:t>
            </a:r>
          </a:p>
          <a:p>
            <a:r>
              <a:rPr lang="pt-BR" dirty="0"/>
              <a:t>3.  	Cursos de capacitação técnica online e presenciais focados nas necessidades locais.</a:t>
            </a:r>
          </a:p>
          <a:p>
            <a:r>
              <a:rPr lang="pt-BR" dirty="0"/>
              <a:t>4.  	Incentivos para o desenvolvimento de setores emergentes como biotecnologia e energia renovável.</a:t>
            </a:r>
          </a:p>
          <a:p>
            <a:r>
              <a:rPr lang="pt-BR" dirty="0"/>
              <a:t>5.  	Sistemas de gestão logística inteligente para otimizar distribuição e armazenamento.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3655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99B1D-0E1A-039E-B8B4-05A60AFBB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FFBBC0-AC63-802D-3A87-F256ABDA5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/>
              <a:t>9.        Educação &amp; Cultura</a:t>
            </a:r>
          </a:p>
          <a:p>
            <a:r>
              <a:rPr lang="pt-BR" dirty="0"/>
              <a:t> Problemas:</a:t>
            </a:r>
          </a:p>
          <a:p>
            <a:r>
              <a:rPr lang="pt-BR" dirty="0"/>
              <a:t>1.  	Falta de infraestrutura moderna em escolas.</a:t>
            </a:r>
          </a:p>
          <a:p>
            <a:r>
              <a:rPr lang="pt-BR" dirty="0"/>
              <a:t>2.  	Baixa qualificação profissional dos educadores.</a:t>
            </a:r>
          </a:p>
          <a:p>
            <a:r>
              <a:rPr lang="pt-BR" dirty="0"/>
              <a:t>3.  	Pouco acesso a recursos culturais.</a:t>
            </a:r>
          </a:p>
          <a:p>
            <a:r>
              <a:rPr lang="pt-BR" dirty="0"/>
              <a:t>4.  	Desinteresse dos jovens pela história e cultura local.</a:t>
            </a:r>
          </a:p>
          <a:p>
            <a:r>
              <a:rPr lang="pt-BR" dirty="0"/>
              <a:t>5.  	Desigualdade no acesso à educação de qualidade.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Soluções Tecnológicas:</a:t>
            </a:r>
          </a:p>
          <a:p>
            <a:r>
              <a:rPr lang="pt-BR" dirty="0"/>
              <a:t>1.  	Salas de aula digitais equipadas com tablets e quadros interativos.</a:t>
            </a:r>
          </a:p>
          <a:p>
            <a:r>
              <a:rPr lang="pt-BR" dirty="0"/>
              <a:t>2.  	Programas de treinamento contínuo para professores com foco em tecnologias educacionais.</a:t>
            </a:r>
          </a:p>
          <a:p>
            <a:r>
              <a:rPr lang="pt-BR" dirty="0"/>
              <a:t>3.  	Plataformas virtuais de acesso a eventos culturais e bibliotecas digitais.</a:t>
            </a:r>
          </a:p>
          <a:p>
            <a:r>
              <a:rPr lang="pt-BR" dirty="0"/>
              <a:t>4.  	Aplicativos educativos que incorporam elementos da cultura e história local em jogos e atividades.</a:t>
            </a:r>
          </a:p>
          <a:p>
            <a:r>
              <a:rPr lang="pt-BR" dirty="0"/>
              <a:t>5.  	Implementação de programas de ensino à distância para alcançar áreas remotas e garantir a igualdade de acesso.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8984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05EF2-D4E5-41A9-1D7D-4EA14609C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422525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Considerações Finais</a:t>
            </a:r>
          </a:p>
        </p:txBody>
      </p:sp>
    </p:spTree>
    <p:extLst>
      <p:ext uri="{BB962C8B-B14F-4D97-AF65-F5344CB8AC3E}">
        <p14:creationId xmlns:p14="http://schemas.microsoft.com/office/powerpoint/2010/main" val="114239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F0E94F-60EB-5560-73BE-AFD377278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503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1800" dirty="0">
                <a:latin typeface="Calibri" panose="020F0502020204030204" pitchFamily="34" charset="0"/>
              </a:rPr>
              <a:t>O trabalho apresentado abordou uma série de desafios em diversas áreas da sociedade, e diante desses desafios crescentes, enfrentados pelas cidades contemporâneas, torna-se evidente a necessidade de adoção de soluções inovadoras e tecnológicas para abordar questões relacionadas aos 9 eixos. A análise detalhada dos problemas revela a complexidade e a interconexão dessas questões, destacando a importância de abordagens integradas e holísticas.</a:t>
            </a:r>
          </a:p>
          <a:p>
            <a:pPr marL="0" indent="0">
              <a:buNone/>
            </a:pPr>
            <a:endParaRPr lang="pt" sz="18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Calibri" panose="020F0502020204030204" pitchFamily="34" charset="0"/>
              </a:rPr>
              <a:t>As soluções tecnológicas propostas apresentam um potencial significativo para mitigar os impactos negativos e promover um desenvolvimento sustentável em áreas urbanas. A implementação de sensores inteligentes, sistemas automatizados e aplicativos interativos demonstra uma abordagem proativa na gestão de recursos e na melhoria da qualidade de vida dos cidadãos.</a:t>
            </a:r>
          </a:p>
          <a:p>
            <a:pPr marL="0" indent="0">
              <a:buNone/>
            </a:pPr>
            <a:endParaRPr lang="pt" sz="18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Calibri" panose="020F0502020204030204" pitchFamily="34" charset="0"/>
              </a:rPr>
              <a:t> É crucial ressaltar que a eficácia dessas soluções depende não apenas da tecnologia em si, mas também da colaboração entre setores público e privado, do engajamento da comunidade e da adoção de políticas adequadas. Além disso, é essencial garantir que essas tecnologias sejam acessíveis e inclusivas, atendendo às necessidades de todos os grupos sociais e reduzindo as disparidades existentes.</a:t>
            </a:r>
          </a:p>
          <a:p>
            <a:pPr marL="0" indent="0">
              <a:buNone/>
            </a:pPr>
            <a:endParaRPr lang="pt" sz="18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Calibri" panose="020F0502020204030204" pitchFamily="34" charset="0"/>
              </a:rPr>
              <a:t>Ao avançarmos para o futuro, é imperativo que as cidades continuem investindo em inovação e adaptabilidade, buscando soluções personalizadas e sustentáveis que atendam aos desafios locais. Ao adotar uma abordagem centrada nas pessoas e no meio ambiente, as cidades podem se transformar em espaços mais resilientes, inclusivos e prósperos para as gerações presentes e futuras.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52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989C61-05DA-9E45-4E8C-F4C397B20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59" r="-1" b="11090"/>
          <a:stretch/>
        </p:blipFill>
        <p:spPr bwMode="auto">
          <a:xfrm>
            <a:off x="4547937" y="-5"/>
            <a:ext cx="7644062" cy="368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otorantim comemora hoje (8) 59 anos de emancipação com desfile, às 16h30">
            <a:extLst>
              <a:ext uri="{FF2B5EF4-FFF2-40B4-BE49-F238E27FC236}">
                <a16:creationId xmlns:a16="http://schemas.microsoft.com/office/drawing/2014/main" id="{6D074BAB-1D23-38AF-BC47-77FD451147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69" r="-1" b="4927"/>
          <a:stretch/>
        </p:blipFill>
        <p:spPr bwMode="auto">
          <a:xfrm>
            <a:off x="4547938" y="3681409"/>
            <a:ext cx="7644062" cy="317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220CBE-6A39-792A-A3AE-F27869F8E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219"/>
            <a:ext cx="539591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 kern="1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Votorantim</a:t>
            </a:r>
            <a:endParaRPr lang="en-US" sz="50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13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6B360A-13F0-B38E-84FE-3AF199699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Objeto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da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Pesquisa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MUNICÍPIO DE VOTORANTIM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88AA56A-3731-D3BC-FACB-A6EF7BAFD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96588"/>
            <a:ext cx="12191999" cy="543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9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284CA7F-B696-4085-84C6-CD668817E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50278" cy="3400925"/>
          </a:xfrm>
          <a:custGeom>
            <a:avLst/>
            <a:gdLst>
              <a:gd name="connsiteX0" fmla="*/ 0 w 6050278"/>
              <a:gd name="connsiteY0" fmla="*/ 0 h 3400925"/>
              <a:gd name="connsiteX1" fmla="*/ 6050278 w 6050278"/>
              <a:gd name="connsiteY1" fmla="*/ 0 h 3400925"/>
              <a:gd name="connsiteX2" fmla="*/ 6050278 w 6050278"/>
              <a:gd name="connsiteY2" fmla="*/ 1827306 h 3400925"/>
              <a:gd name="connsiteX3" fmla="*/ 3892296 w 6050278"/>
              <a:gd name="connsiteY3" fmla="*/ 1827306 h 3400925"/>
              <a:gd name="connsiteX4" fmla="*/ 3892296 w 6050278"/>
              <a:gd name="connsiteY4" fmla="*/ 3400925 h 3400925"/>
              <a:gd name="connsiteX5" fmla="*/ 0 w 6050278"/>
              <a:gd name="connsiteY5" fmla="*/ 3400925 h 340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400925">
                <a:moveTo>
                  <a:pt x="0" y="0"/>
                </a:moveTo>
                <a:lnTo>
                  <a:pt x="6050278" y="0"/>
                </a:lnTo>
                <a:lnTo>
                  <a:pt x="6050278" y="1827306"/>
                </a:lnTo>
                <a:lnTo>
                  <a:pt x="3892296" y="1827306"/>
                </a:lnTo>
                <a:lnTo>
                  <a:pt x="3892296" y="3400925"/>
                </a:lnTo>
                <a:lnTo>
                  <a:pt x="0" y="34009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7ADEBF32-63C3-7D42-2A7B-0FE2891F4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92948"/>
            <a:ext cx="2927073" cy="2136763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58A10F4-B847-4777-BC82-782F6FB36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1722" y="1"/>
            <a:ext cx="6050278" cy="3400925"/>
          </a:xfrm>
          <a:custGeom>
            <a:avLst/>
            <a:gdLst>
              <a:gd name="connsiteX0" fmla="*/ 0 w 6050278"/>
              <a:gd name="connsiteY0" fmla="*/ 0 h 3400925"/>
              <a:gd name="connsiteX1" fmla="*/ 6050278 w 6050278"/>
              <a:gd name="connsiteY1" fmla="*/ 0 h 3400925"/>
              <a:gd name="connsiteX2" fmla="*/ 6050278 w 6050278"/>
              <a:gd name="connsiteY2" fmla="*/ 3400925 h 3400925"/>
              <a:gd name="connsiteX3" fmla="*/ 2157982 w 6050278"/>
              <a:gd name="connsiteY3" fmla="*/ 3400925 h 3400925"/>
              <a:gd name="connsiteX4" fmla="*/ 2157982 w 6050278"/>
              <a:gd name="connsiteY4" fmla="*/ 1827306 h 3400925"/>
              <a:gd name="connsiteX5" fmla="*/ 0 w 6050278"/>
              <a:gd name="connsiteY5" fmla="*/ 1827306 h 340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400925">
                <a:moveTo>
                  <a:pt x="0" y="0"/>
                </a:moveTo>
                <a:lnTo>
                  <a:pt x="6050278" y="0"/>
                </a:lnTo>
                <a:lnTo>
                  <a:pt x="6050278" y="3400925"/>
                </a:lnTo>
                <a:lnTo>
                  <a:pt x="2157982" y="3400925"/>
                </a:lnTo>
                <a:lnTo>
                  <a:pt x="2157982" y="1827306"/>
                </a:lnTo>
                <a:lnTo>
                  <a:pt x="0" y="182730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883B597-C9A1-46EF-AB6B-71DF0B1ED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89159"/>
            <a:ext cx="6050278" cy="3368841"/>
          </a:xfrm>
          <a:custGeom>
            <a:avLst/>
            <a:gdLst>
              <a:gd name="connsiteX0" fmla="*/ 0 w 6050278"/>
              <a:gd name="connsiteY0" fmla="*/ 0 h 3368841"/>
              <a:gd name="connsiteX1" fmla="*/ 3892296 w 6050278"/>
              <a:gd name="connsiteY1" fmla="*/ 0 h 3368841"/>
              <a:gd name="connsiteX2" fmla="*/ 3892296 w 6050278"/>
              <a:gd name="connsiteY2" fmla="*/ 1541535 h 3368841"/>
              <a:gd name="connsiteX3" fmla="*/ 6050278 w 6050278"/>
              <a:gd name="connsiteY3" fmla="*/ 1541535 h 3368841"/>
              <a:gd name="connsiteX4" fmla="*/ 6050278 w 6050278"/>
              <a:gd name="connsiteY4" fmla="*/ 3368841 h 3368841"/>
              <a:gd name="connsiteX5" fmla="*/ 0 w 6050278"/>
              <a:gd name="connsiteY5" fmla="*/ 3368841 h 336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368841">
                <a:moveTo>
                  <a:pt x="0" y="0"/>
                </a:moveTo>
                <a:lnTo>
                  <a:pt x="3892296" y="0"/>
                </a:lnTo>
                <a:lnTo>
                  <a:pt x="3892296" y="1541535"/>
                </a:lnTo>
                <a:lnTo>
                  <a:pt x="6050278" y="1541535"/>
                </a:lnTo>
                <a:lnTo>
                  <a:pt x="6050278" y="3368841"/>
                </a:lnTo>
                <a:lnTo>
                  <a:pt x="0" y="336884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E96A7BC-4076-D448-494B-443DD72D2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4071554"/>
            <a:ext cx="2927072" cy="1909914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0B38421-369F-445C-9543-5BC17BC09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1722" y="3489159"/>
            <a:ext cx="6050278" cy="3368841"/>
          </a:xfrm>
          <a:custGeom>
            <a:avLst/>
            <a:gdLst>
              <a:gd name="connsiteX0" fmla="*/ 2157982 w 6050278"/>
              <a:gd name="connsiteY0" fmla="*/ 0 h 3368841"/>
              <a:gd name="connsiteX1" fmla="*/ 6050278 w 6050278"/>
              <a:gd name="connsiteY1" fmla="*/ 0 h 3368841"/>
              <a:gd name="connsiteX2" fmla="*/ 6050278 w 6050278"/>
              <a:gd name="connsiteY2" fmla="*/ 3368841 h 3368841"/>
              <a:gd name="connsiteX3" fmla="*/ 0 w 6050278"/>
              <a:gd name="connsiteY3" fmla="*/ 3368841 h 3368841"/>
              <a:gd name="connsiteX4" fmla="*/ 0 w 6050278"/>
              <a:gd name="connsiteY4" fmla="*/ 1541535 h 3368841"/>
              <a:gd name="connsiteX5" fmla="*/ 2157982 w 6050278"/>
              <a:gd name="connsiteY5" fmla="*/ 1541535 h 336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368841">
                <a:moveTo>
                  <a:pt x="2157982" y="0"/>
                </a:moveTo>
                <a:lnTo>
                  <a:pt x="6050278" y="0"/>
                </a:lnTo>
                <a:lnTo>
                  <a:pt x="6050278" y="3368841"/>
                </a:lnTo>
                <a:lnTo>
                  <a:pt x="0" y="3368841"/>
                </a:lnTo>
                <a:lnTo>
                  <a:pt x="0" y="1541535"/>
                </a:lnTo>
                <a:lnTo>
                  <a:pt x="2157982" y="154153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AA9CE81-CAF0-41E3-8E73-CAFA13A0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3736" y="1918638"/>
            <a:ext cx="4224528" cy="3020725"/>
          </a:xfrm>
          <a:custGeom>
            <a:avLst/>
            <a:gdLst>
              <a:gd name="connsiteX0" fmla="*/ 0 w 4224528"/>
              <a:gd name="connsiteY0" fmla="*/ 0 h 3020725"/>
              <a:gd name="connsiteX1" fmla="*/ 4224528 w 4224528"/>
              <a:gd name="connsiteY1" fmla="*/ 0 h 3020725"/>
              <a:gd name="connsiteX2" fmla="*/ 4224528 w 4224528"/>
              <a:gd name="connsiteY2" fmla="*/ 3020725 h 3020725"/>
              <a:gd name="connsiteX3" fmla="*/ 0 w 4224528"/>
              <a:gd name="connsiteY3" fmla="*/ 3020725 h 3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4528" h="3020725">
                <a:moveTo>
                  <a:pt x="0" y="0"/>
                </a:moveTo>
                <a:lnTo>
                  <a:pt x="4224528" y="0"/>
                </a:lnTo>
                <a:lnTo>
                  <a:pt x="4224528" y="3020725"/>
                </a:lnTo>
                <a:lnTo>
                  <a:pt x="0" y="30207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398405C5-3841-751B-1F29-FA974EF0D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469" y="2314395"/>
            <a:ext cx="3581061" cy="222921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3913C56-1320-76E9-C04C-D02FC94070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1460" y="792042"/>
            <a:ext cx="2927072" cy="210017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AD9D389-53A9-4451-FDAC-BA369160A7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1460" y="4012414"/>
            <a:ext cx="2927071" cy="201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2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AF09E-3F08-B325-1283-3880D8997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50" y="2375693"/>
            <a:ext cx="10515600" cy="1325563"/>
          </a:xfrm>
        </p:spPr>
        <p:txBody>
          <a:bodyPr/>
          <a:lstStyle/>
          <a:p>
            <a:pPr algn="ctr"/>
            <a:r>
              <a:rPr lang="pt-BR" b="1" u="sng" dirty="0"/>
              <a:t>O que estamos propondo de acordo com cada eixo...</a:t>
            </a:r>
          </a:p>
        </p:txBody>
      </p:sp>
    </p:spTree>
    <p:extLst>
      <p:ext uri="{BB962C8B-B14F-4D97-AF65-F5344CB8AC3E}">
        <p14:creationId xmlns:p14="http://schemas.microsoft.com/office/powerpoint/2010/main" val="374909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AD9BB6-DAEE-E378-C799-11F4881EE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490" y="1815792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b="0" dirty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dirty="0">
                <a:effectLst/>
              </a:rPr>
              <a:t>1.        Meio Ambiente</a:t>
            </a: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dirty="0">
                <a:effectLst/>
              </a:rPr>
              <a:t> </a:t>
            </a: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dirty="0">
                <a:effectLst/>
              </a:rPr>
              <a:t>Problemas:</a:t>
            </a: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dirty="0">
                <a:effectLst/>
              </a:rPr>
              <a:t>1.  	Poluição do ar devido a emissões de gases por empresas, veículos entre outros fatores.</a:t>
            </a: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dirty="0">
                <a:effectLst/>
              </a:rPr>
              <a:t>2.  	Contaminação de rios e mananciais.</a:t>
            </a: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dirty="0">
                <a:effectLst/>
              </a:rPr>
              <a:t>3.  	Desmatamento e perda de biodiversidade.</a:t>
            </a: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dirty="0">
                <a:effectLst/>
              </a:rPr>
              <a:t>4.  	Gestão ineficiente de resíduos sólidos.</a:t>
            </a: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dirty="0">
                <a:effectLst/>
              </a:rPr>
              <a:t>5.  	Falta de áreas verdes e espaços de lazer.</a:t>
            </a: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dirty="0">
                <a:effectLst/>
              </a:rPr>
              <a:t> </a:t>
            </a: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dirty="0">
                <a:effectLst/>
              </a:rPr>
              <a:t>Soluções Tecnológicas:</a:t>
            </a: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dirty="0">
                <a:effectLst/>
              </a:rPr>
              <a:t>1.  	Implementação de sensores de qualidade do ar e sistemas de monitoramento em tempo real.</a:t>
            </a: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dirty="0">
                <a:effectLst/>
              </a:rPr>
              <a:t>2.  	Sistemas automatizados de tratamento de água com tecnologia de filtragem avançada, além de utilizar meios de comunicação para educação e conscientização dos munícipes.</a:t>
            </a: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dirty="0">
                <a:effectLst/>
              </a:rPr>
              <a:t>3.  	Programas de monitoramento via satélite para controle de desmatamento.</a:t>
            </a: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dirty="0">
                <a:effectLst/>
              </a:rPr>
              <a:t>4.  	Implantação de sistemas inteligentes de coleta e reciclagem de resíduos.</a:t>
            </a: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dirty="0">
                <a:effectLst/>
              </a:rPr>
              <a:t>5.  	Desenvolvimento de aplicativos para engajamento comunitário em projetos de arborização.</a:t>
            </a: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dirty="0">
                <a:effectLst/>
              </a:rPr>
              <a:t>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B8F883C-D233-E874-FAB3-B00B465B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4440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2D99DC-FC38-5ABA-E66D-B9EDB2C55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pt-BR" dirty="0"/>
              <a:t>2.        Energia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Problemas:</a:t>
            </a:r>
          </a:p>
          <a:p>
            <a:r>
              <a:rPr lang="pt-BR" dirty="0"/>
              <a:t>1.  	Alta dependência de fontes de energia não renováveis.</a:t>
            </a:r>
          </a:p>
          <a:p>
            <a:r>
              <a:rPr lang="pt-BR" dirty="0"/>
              <a:t>2.  	Ineficiência energética em edificações públicas e privadas.</a:t>
            </a:r>
          </a:p>
          <a:p>
            <a:r>
              <a:rPr lang="pt-BR" dirty="0"/>
              <a:t>3.  	Falhas e interrupções frequentes no fornecimento de energia.</a:t>
            </a:r>
          </a:p>
          <a:p>
            <a:r>
              <a:rPr lang="pt-BR" dirty="0"/>
              <a:t>4.  	Baixa adesão a sistemas de energia renovável.</a:t>
            </a:r>
          </a:p>
          <a:p>
            <a:r>
              <a:rPr lang="pt-BR" dirty="0"/>
              <a:t>5.  	Dificuldade de gestão e monitoramento do consumo energético.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Soluções Tecnológicas:</a:t>
            </a:r>
          </a:p>
          <a:p>
            <a:r>
              <a:rPr lang="pt-BR" dirty="0"/>
              <a:t>1.  	Instalação de painéis solares em edifícios públicos e incentivos para adoção em residências.</a:t>
            </a:r>
          </a:p>
          <a:p>
            <a:r>
              <a:rPr lang="pt-BR" dirty="0"/>
              <a:t>2.  	Implementação de sistemas de gestão de energia para otimizar o consumo.</a:t>
            </a:r>
          </a:p>
          <a:p>
            <a:r>
              <a:rPr lang="pt-BR" dirty="0"/>
              <a:t>3.  	Redes elétricas inteligentes com capacidade de auto reparo.</a:t>
            </a:r>
          </a:p>
          <a:p>
            <a:r>
              <a:rPr lang="pt-BR" dirty="0"/>
              <a:t>4.  	Programas de incentivos fiscais e financiamento para energia renovável.</a:t>
            </a:r>
          </a:p>
          <a:p>
            <a:r>
              <a:rPr lang="pt-BR" dirty="0"/>
              <a:t>5.  	Aplicativos e dispositivos IoT para monitoramento de consumo de energia em tempo real.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83B58DA-5D50-EE68-3BA2-D9E04A74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2459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ACA60-B572-5F86-9F04-972C85548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EA5E5-8069-105D-288D-3BE1AA130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/>
              <a:t>3.        Saúde &amp; Qualidade de Vida</a:t>
            </a:r>
          </a:p>
          <a:p>
            <a:r>
              <a:rPr lang="pt-BR" dirty="0"/>
              <a:t> Problemas:</a:t>
            </a:r>
          </a:p>
          <a:p>
            <a:r>
              <a:rPr lang="pt-BR" dirty="0"/>
              <a:t>1.  	Acesso limitado a serviços de saúde em áreas periféricas.</a:t>
            </a:r>
          </a:p>
          <a:p>
            <a:r>
              <a:rPr lang="pt-BR" dirty="0"/>
              <a:t>2.  	Prevalência de doenças crônicas devido a estilo de vida.</a:t>
            </a:r>
          </a:p>
          <a:p>
            <a:r>
              <a:rPr lang="pt-BR" dirty="0"/>
              <a:t>3.  	Escassez de espaços de recreação e esporte.</a:t>
            </a:r>
          </a:p>
          <a:p>
            <a:r>
              <a:rPr lang="pt-BR" dirty="0"/>
              <a:t>4.  	Poluição sonora e visual nas áreas urbanas.</a:t>
            </a:r>
          </a:p>
          <a:p>
            <a:r>
              <a:rPr lang="pt-BR" dirty="0"/>
              <a:t>5.  	Baixa qualidade do ar impactando a saúde respiratória.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Soluções Tecnológicas:</a:t>
            </a:r>
          </a:p>
          <a:p>
            <a:r>
              <a:rPr lang="pt-BR" dirty="0"/>
              <a:t>1.  	Telemedicina e clínicas móveis equipadas com tecnologia para diagnósticos.</a:t>
            </a:r>
          </a:p>
          <a:p>
            <a:r>
              <a:rPr lang="pt-BR" dirty="0"/>
              <a:t>2.  	Programas de saúde digital para monitoramento de condições crônicas.</a:t>
            </a:r>
          </a:p>
          <a:p>
            <a:r>
              <a:rPr lang="pt-BR" dirty="0"/>
              <a:t>3.  	Desenvolvimento de parques e áreas de lazer inteligentes.</a:t>
            </a:r>
          </a:p>
          <a:p>
            <a:r>
              <a:rPr lang="pt-BR" dirty="0"/>
              <a:t>4.  	Sistemas de monitoramento e controle de poluição sonora e visual.</a:t>
            </a:r>
          </a:p>
          <a:p>
            <a:r>
              <a:rPr lang="pt-BR" dirty="0"/>
              <a:t>5.  	Purificadores de ar públicos e monitoramento da qualidade do ar.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021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BC241-0471-7844-CE36-942DF810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3B95CA-1422-C9A1-0320-D95BB44E4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/>
              <a:t>4.        Mobilidade &amp; Segurança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Problemas:</a:t>
            </a:r>
          </a:p>
          <a:p>
            <a:r>
              <a:rPr lang="pt-BR" dirty="0"/>
              <a:t>1.  	Congestionamento frequente nas principais vias.</a:t>
            </a:r>
          </a:p>
          <a:p>
            <a:r>
              <a:rPr lang="pt-BR" dirty="0"/>
              <a:t>2.  	Acidentes frequentes de trânsito.</a:t>
            </a:r>
          </a:p>
          <a:p>
            <a:r>
              <a:rPr lang="pt-BR" dirty="0"/>
              <a:t>3.  	Insegurança no transporte público.</a:t>
            </a:r>
          </a:p>
          <a:p>
            <a:r>
              <a:rPr lang="pt-BR" dirty="0"/>
              <a:t>4.  	Falta de infraestrutura para pedestres e ciclistas.</a:t>
            </a:r>
          </a:p>
          <a:p>
            <a:r>
              <a:rPr lang="pt-BR" dirty="0"/>
              <a:t>5.  	Iluminação pública inadequada e mal distribuída.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Soluções Tecnológicas:</a:t>
            </a:r>
          </a:p>
          <a:p>
            <a:r>
              <a:rPr lang="pt-BR" dirty="0"/>
              <a:t>1.  	Sistemas inteligentes de semáforos e gestão de tráfego.</a:t>
            </a:r>
          </a:p>
          <a:p>
            <a:r>
              <a:rPr lang="pt-BR" dirty="0"/>
              <a:t>2.  	Aplicativos e sistemas de alerta para prevenção de acidentes.</a:t>
            </a:r>
          </a:p>
          <a:p>
            <a:r>
              <a:rPr lang="pt-BR" dirty="0"/>
              <a:t>3.  	Monitoramento por câmeras com reconhecimento facial no transporte público.</a:t>
            </a:r>
          </a:p>
          <a:p>
            <a:r>
              <a:rPr lang="pt-BR" dirty="0"/>
              <a:t>4.  	Implementação de ciclovias inteligentes com sinalização e segurança.</a:t>
            </a:r>
          </a:p>
          <a:p>
            <a:r>
              <a:rPr lang="pt-BR" dirty="0"/>
              <a:t>5.  	Iluminação pública LED controlada por sensores de movimento.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99342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1511</Words>
  <Application>Microsoft Office PowerPoint</Application>
  <PresentationFormat>Widescreen</PresentationFormat>
  <Paragraphs>148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Os prós e contras de...</vt:lpstr>
      <vt:lpstr>Votorantim</vt:lpstr>
      <vt:lpstr>Objeto da Pesquisa: MUNICÍPIO DE VOTORANTIM</vt:lpstr>
      <vt:lpstr>Apresentação do PowerPoint</vt:lpstr>
      <vt:lpstr>O que estamos propondo de acordo com cada eixo...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Considerações Finais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prós e contras de...</dc:title>
  <dc:creator>LUIS GUILHERME CANDIDO HONORIO</dc:creator>
  <cp:lastModifiedBy>LUIS GUILHERME CANDIDO HONORIO</cp:lastModifiedBy>
  <cp:revision>2</cp:revision>
  <dcterms:created xsi:type="dcterms:W3CDTF">2024-04-20T16:17:55Z</dcterms:created>
  <dcterms:modified xsi:type="dcterms:W3CDTF">2024-04-30T23:01:25Z</dcterms:modified>
</cp:coreProperties>
</file>