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6659880" y="2089785"/>
            <a:ext cx="431800" cy="2590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acens | Facebook" id="97" name="Google Shape;97;p15"/>
          <p:cNvPicPr preferRelativeResize="0"/>
          <p:nvPr/>
        </p:nvPicPr>
        <p:blipFill rotWithShape="1">
          <a:blip r:embed="rId3">
            <a:alphaModFix/>
          </a:blip>
          <a:srcRect b="15083" l="13094" r="17414" t="14095"/>
          <a:stretch/>
        </p:blipFill>
        <p:spPr>
          <a:xfrm>
            <a:off x="603250" y="530543"/>
            <a:ext cx="1657018" cy="168878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2743201" y="557986"/>
            <a:ext cx="608647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MBA EM GESTÃO E INOVAÇÃO EM CIDADES INTELIGENTES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GOVERNANÇA EM CIDADES INTELIGENTES, HUMANAS E SUSTENTÁVEIS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PROF.MSC. EGNALDO PAULINO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28625" y="3011353"/>
            <a:ext cx="8615362" cy="983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TAREFA 1: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SIMULAÇÃO DE GOVERNANÇA PÚBLICA EM CIDADES INTELIGENTES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28638" y="4786856"/>
            <a:ext cx="3879056" cy="1552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ABEL DOS SANTOS -237433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ÍTALO LEME - 237435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8430" lvl="0" marL="9017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KARINA FIUZA - 237388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LILIAN PAULINO - 240124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LUIS HONÓRIO - 180042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343650" y="6086475"/>
            <a:ext cx="23860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Versão 04 Abril Mar2025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60759" y="3752849"/>
            <a:ext cx="2468166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lang="en-US" sz="3100"/>
              <a:t>1️⃣ Qual é o Problema?</a:t>
            </a:r>
            <a:endParaRPr/>
          </a:p>
        </p:txBody>
      </p:sp>
      <p:pic>
        <p:nvPicPr>
          <p:cNvPr descr="Queda de gotas criando ondulações no líquido" id="108" name="Google Shape;108;p16"/>
          <p:cNvPicPr preferRelativeResize="0"/>
          <p:nvPr/>
        </p:nvPicPr>
        <p:blipFill rotWithShape="1">
          <a:blip r:embed="rId3">
            <a:alphaModFix/>
          </a:blip>
          <a:srcRect b="17539" l="0" r="0" t="28354"/>
          <a:stretch/>
        </p:blipFill>
        <p:spPr>
          <a:xfrm>
            <a:off x="20" y="10"/>
            <a:ext cx="9143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67986" y="3752850"/>
            <a:ext cx="5614060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Na cidade fictícia FLOR D´AGUA, os moradores reclamam da falta de transparência e atualização em tempo mais próximo do real referente aos indicadores de qualidade e fornecimento da água.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Os dados disponíveis são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do ano anterior a vigência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, dificultando o acesso à informação no momento do problema para comparação, tomada de ação etc.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O conteúdo gerado por IA pode estar incorreto." id="114" name="Google Shape;114;p17"/>
          <p:cNvPicPr preferRelativeResize="0"/>
          <p:nvPr/>
        </p:nvPicPr>
        <p:blipFill rotWithShape="1">
          <a:blip r:embed="rId3">
            <a:alphaModFix/>
          </a:blip>
          <a:srcRect b="10978" l="4268" r="7610" t="0"/>
          <a:stretch/>
        </p:blipFill>
        <p:spPr>
          <a:xfrm>
            <a:off x="0" y="-208665"/>
            <a:ext cx="9144000" cy="706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2️⃣ Estratégias de Governança</a:t>
            </a:r>
            <a:endParaRPr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628650" y="1834937"/>
            <a:ext cx="7886700" cy="4332712"/>
            <a:chOff x="0" y="9312"/>
            <a:chExt cx="7886700" cy="4332712"/>
          </a:xfrm>
        </p:grpSpPr>
        <p:sp>
          <p:nvSpPr>
            <p:cNvPr id="122" name="Google Shape;122;p18"/>
            <p:cNvSpPr/>
            <p:nvPr/>
          </p:nvSpPr>
          <p:spPr>
            <a:xfrm>
              <a:off x="0" y="9312"/>
              <a:ext cx="7886700" cy="820462"/>
            </a:xfrm>
            <a:prstGeom prst="roundRect">
              <a:avLst>
                <a:gd fmla="val 16667" name="adj"/>
              </a:avLst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40052" y="49364"/>
              <a:ext cx="7806596" cy="7403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✅ Consultoria independente para análise da gestão e qualidade.</a:t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0" y="887375"/>
              <a:ext cx="7886700" cy="820462"/>
            </a:xfrm>
            <a:prstGeom prst="roundRect">
              <a:avLst>
                <a:gd fmla="val 16667" name="adj"/>
              </a:avLst>
            </a:prstGeom>
            <a:solidFill>
              <a:srgbClr val="47D29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40052" y="927427"/>
              <a:ext cx="7806596" cy="7403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✅ Relatórios Públicos Automatizados – Dados acessíveis para órgãos reguladores e cidadãos.</a:t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0" y="1765437"/>
              <a:ext cx="7886700" cy="820462"/>
            </a:xfrm>
            <a:prstGeom prst="roundRect">
              <a:avLst>
                <a:gd fmla="val 16667" name="adj"/>
              </a:avLst>
            </a:prstGeom>
            <a:solidFill>
              <a:srgbClr val="5FDF4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40052" y="1805489"/>
              <a:ext cx="7806596" cy="7403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✅ Compartilhamento de informações adequado a cada público:</a:t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0" y="2643500"/>
              <a:ext cx="7886700" cy="820462"/>
            </a:xfrm>
            <a:prstGeom prst="roundRect">
              <a:avLst>
                <a:gd fmla="val 16667" name="adj"/>
              </a:avLst>
            </a:prstGeom>
            <a:solidFill>
              <a:srgbClr val="D3EB4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40052" y="2683552"/>
              <a:ext cx="7806596" cy="7403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Funcionário técnico da agência.</a:t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0" y="3521562"/>
              <a:ext cx="7886700" cy="820462"/>
            </a:xfrm>
            <a:prstGeom prst="roundRect">
              <a:avLst>
                <a:gd fmla="val 16667" name="adj"/>
              </a:avLst>
            </a:prstGeom>
            <a:solidFill>
              <a:srgbClr val="F6944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40052" y="3561614"/>
              <a:ext cx="7806596" cy="7403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Consumidor que deseja verificar conformidade legal.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3️⃣ Tecnologia que Pode Ajudar</a:t>
            </a: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628650" y="2349794"/>
            <a:ext cx="7886700" cy="3303000"/>
            <a:chOff x="0" y="524169"/>
            <a:chExt cx="7886700" cy="3303000"/>
          </a:xfrm>
        </p:grpSpPr>
        <p:sp>
          <p:nvSpPr>
            <p:cNvPr id="139" name="Google Shape;139;p19"/>
            <p:cNvSpPr/>
            <p:nvPr/>
          </p:nvSpPr>
          <p:spPr>
            <a:xfrm>
              <a:off x="0" y="524169"/>
              <a:ext cx="7886700" cy="105300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 txBox="1"/>
            <p:nvPr/>
          </p:nvSpPr>
          <p:spPr>
            <a:xfrm>
              <a:off x="51403" y="575572"/>
              <a:ext cx="7783894" cy="950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✅ Painel Online de Monitoramento – Dashboard com indicadores de turbidez, pressão e nível de reservatórios.</a:t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0" y="1649169"/>
              <a:ext cx="7886700" cy="10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51403" y="1700572"/>
              <a:ext cx="7783894" cy="950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✅ Mapeamento Georreferenciado – Identificação de áreas afetadas por baixa pressão ou manutenções.</a:t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0" y="2774169"/>
              <a:ext cx="7886700" cy="10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51403" y="2825572"/>
              <a:ext cx="7783894" cy="950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✅ Alertas em Tempo Real – Notificações via aplicativo e SMS sobre interrupções ou qualidade da água.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4️⃣ Como Envolver a Sociedade?</a:t>
            </a:r>
            <a:endParaRPr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628650" y="1580294"/>
            <a:ext cx="7886700" cy="4213348"/>
            <a:chOff x="0" y="68994"/>
            <a:chExt cx="7886700" cy="4213348"/>
          </a:xfrm>
        </p:grpSpPr>
        <p:sp>
          <p:nvSpPr>
            <p:cNvPr id="152" name="Google Shape;152;p20"/>
            <p:cNvSpPr/>
            <p:nvPr/>
          </p:nvSpPr>
          <p:spPr>
            <a:xfrm>
              <a:off x="0" y="68994"/>
              <a:ext cx="7886700" cy="1358369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66310" y="135304"/>
              <a:ext cx="7754080" cy="1225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✅ Participação Cidadã – Canal para moradores relatarem problemas e acompanharem soluções.</a:t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0" y="1496484"/>
              <a:ext cx="7886700" cy="1358369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66310" y="1562794"/>
              <a:ext cx="7754080" cy="1225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✅ Divulgação ampla dos dados – Transparência acessível em plataformas digitais e app.</a:t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0" y="2923973"/>
              <a:ext cx="7886700" cy="1358369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66310" y="2990283"/>
              <a:ext cx="7754080" cy="1225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✅ Comunicação sobre os dados de qualidade e fornecimento em tempo real, ações corretivas em andamento e estimativa para normalização se necessário. 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lefone celular e bolhas de mensagem SMS" id="163" name="Google Shape;163;p21"/>
          <p:cNvPicPr preferRelativeResize="0"/>
          <p:nvPr/>
        </p:nvPicPr>
        <p:blipFill rotWithShape="1">
          <a:blip r:embed="rId3">
            <a:alphaModFix/>
          </a:blip>
          <a:srcRect b="2548" l="0" r="-2" t="5485"/>
          <a:stretch/>
        </p:blipFill>
        <p:spPr>
          <a:xfrm>
            <a:off x="3662268" y="10"/>
            <a:ext cx="5481732" cy="3364982"/>
          </a:xfrm>
          <a:custGeom>
            <a:rect b="b" l="l" r="r" t="t"/>
            <a:pathLst>
              <a:path extrusionOk="0" h="3364992" w="7308975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Mensagem em uma garrafa flutuando na água" id="164" name="Google Shape;164;p21"/>
          <p:cNvPicPr preferRelativeResize="0"/>
          <p:nvPr/>
        </p:nvPicPr>
        <p:blipFill rotWithShape="1">
          <a:blip r:embed="rId4">
            <a:alphaModFix/>
          </a:blip>
          <a:srcRect b="-2" l="0" r="-2" t="8036"/>
          <a:stretch/>
        </p:blipFill>
        <p:spPr>
          <a:xfrm>
            <a:off x="3662268" y="3493008"/>
            <a:ext cx="5481732" cy="3364992"/>
          </a:xfrm>
          <a:custGeom>
            <a:rect b="b" l="l" r="r" t="t"/>
            <a:pathLst>
              <a:path extrusionOk="0" h="3364992" w="7308975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0" y="0"/>
            <a:ext cx="4572000" cy="6858000"/>
          </a:xfrm>
          <a:custGeom>
            <a:rect b="b" l="l" r="r" t="t"/>
            <a:pathLst>
              <a:path extrusionOk="0" h="6858000" w="6096001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0" y="0"/>
            <a:ext cx="4565499" cy="6858000"/>
          </a:xfrm>
          <a:custGeom>
            <a:rect b="b" l="l" r="r" t="t"/>
            <a:pathLst>
              <a:path extrusionOk="0" h="6858000" w="6087332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0" y="115214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337158" y="2194560"/>
            <a:ext cx="366903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337158" y="2194560"/>
            <a:ext cx="366903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336042" y="885825"/>
            <a:ext cx="3670146" cy="5291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Prático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vez de um alerta direto dizendo </a:t>
            </a: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"Cloro acima do limite!",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comunicação poderia ser: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🔹 "</a:t>
            </a:r>
            <a:r>
              <a:rPr lang="en-US" sz="20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Ajustes estão sendo feitos no tratamento da água para garantir a qualidade ideal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 equipe técnica está monitorando e o sistema voltará à normalidade em X horas."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 modelo mantém a transparência sem causar pânico, fortalecendo a governança e a confiança pública na gestão.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