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0287000" cx="18288000"/>
  <p:notesSz cx="6858000" cy="9144000"/>
  <p:embeddedFontLst>
    <p:embeddedFont>
      <p:font typeface="Questrial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4A9660-AA8C-419E-BAC2-D2555D71FC0F}">
  <a:tblStyle styleId="{EF4A9660-AA8C-419E-BAC2-D2555D71FC0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Questrial-regular.fnt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 rot="-7133115">
            <a:off x="-629562" y="6814518"/>
            <a:ext cx="5350632" cy="4689099"/>
          </a:xfrm>
          <a:custGeom>
            <a:rect b="b" l="l" r="r" t="t"/>
            <a:pathLst>
              <a:path extrusionOk="0" h="4689099" w="5350632">
                <a:moveTo>
                  <a:pt x="0" y="0"/>
                </a:moveTo>
                <a:lnTo>
                  <a:pt x="5350632" y="0"/>
                </a:lnTo>
                <a:lnTo>
                  <a:pt x="5350632" y="4689099"/>
                </a:lnTo>
                <a:lnTo>
                  <a:pt x="0" y="46890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3"/>
          <p:cNvSpPr txBox="1"/>
          <p:nvPr/>
        </p:nvSpPr>
        <p:spPr>
          <a:xfrm>
            <a:off x="1600200" y="2053171"/>
            <a:ext cx="14636627" cy="3128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81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7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Grupo 02:</a:t>
            </a:r>
            <a:endParaRPr/>
          </a:p>
          <a:p>
            <a:pPr indent="0" lvl="0" marL="0" marR="0" rtl="0" algn="ctr">
              <a:lnSpc>
                <a:spcPct val="218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Taxa de </a:t>
            </a:r>
            <a:r>
              <a:rPr b="1" i="0" lang="pt-BR" sz="6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mortalidade</a:t>
            </a:r>
            <a:r>
              <a:rPr b="1" i="0" lang="pt-BR" sz="5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infantil em Sorocaba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15213511" y="7981772"/>
            <a:ext cx="4091579" cy="4114800"/>
          </a:xfrm>
          <a:custGeom>
            <a:rect b="b" l="l" r="r" t="t"/>
            <a:pathLst>
              <a:path extrusionOk="0" h="4114800" w="4091579">
                <a:moveTo>
                  <a:pt x="0" y="0"/>
                </a:moveTo>
                <a:lnTo>
                  <a:pt x="4091578" y="0"/>
                </a:lnTo>
                <a:lnTo>
                  <a:pt x="40915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3"/>
          <p:cNvSpPr/>
          <p:nvPr/>
        </p:nvSpPr>
        <p:spPr>
          <a:xfrm rot="-2925397">
            <a:off x="-2847352" y="-1410157"/>
            <a:ext cx="5694704" cy="4348683"/>
          </a:xfrm>
          <a:custGeom>
            <a:rect b="b" l="l" r="r" t="t"/>
            <a:pathLst>
              <a:path extrusionOk="0" h="4348683" w="5694704">
                <a:moveTo>
                  <a:pt x="0" y="0"/>
                </a:moveTo>
                <a:lnTo>
                  <a:pt x="5694704" y="0"/>
                </a:lnTo>
                <a:lnTo>
                  <a:pt x="5694704" y="4348683"/>
                </a:lnTo>
                <a:lnTo>
                  <a:pt x="0" y="43486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3"/>
          <p:cNvSpPr/>
          <p:nvPr/>
        </p:nvSpPr>
        <p:spPr>
          <a:xfrm rot="-2434092">
            <a:off x="14241518" y="-3089774"/>
            <a:ext cx="6259210" cy="6179548"/>
          </a:xfrm>
          <a:custGeom>
            <a:rect b="b" l="l" r="r" t="t"/>
            <a:pathLst>
              <a:path extrusionOk="0" h="6179548" w="6259210">
                <a:moveTo>
                  <a:pt x="0" y="0"/>
                </a:moveTo>
                <a:lnTo>
                  <a:pt x="6259210" y="0"/>
                </a:lnTo>
                <a:lnTo>
                  <a:pt x="6259210" y="6179548"/>
                </a:lnTo>
                <a:lnTo>
                  <a:pt x="0" y="61795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3"/>
          <p:cNvSpPr txBox="1"/>
          <p:nvPr/>
        </p:nvSpPr>
        <p:spPr>
          <a:xfrm>
            <a:off x="2847931" y="5940253"/>
            <a:ext cx="12592138" cy="2737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227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Alexandre Guassi RA: 240126</a:t>
            </a:r>
            <a:endParaRPr/>
          </a:p>
          <a:p>
            <a:pPr indent="0" lvl="0" marL="0" marR="0" rtl="0" algn="r">
              <a:lnSpc>
                <a:spcPct val="227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Karina Bueno RA: 226974</a:t>
            </a:r>
            <a:endParaRPr/>
          </a:p>
          <a:p>
            <a:pPr indent="0" lvl="0" marL="0" marR="0" rtl="0" algn="r">
              <a:lnSpc>
                <a:spcPct val="227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Luis Honorio RA: </a:t>
            </a:r>
            <a:r>
              <a:rPr b="0" i="0" lang="pt-BR" sz="3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180042</a:t>
            </a:r>
            <a:r>
              <a:rPr b="0" i="0" lang="pt-BR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1087020" y="887386"/>
            <a:ext cx="7315200" cy="1997849"/>
          </a:xfrm>
          <a:custGeom>
            <a:rect b="b" l="l" r="r" t="t"/>
            <a:pathLst>
              <a:path extrusionOk="0" h="1997849" w="7315200">
                <a:moveTo>
                  <a:pt x="0" y="0"/>
                </a:moveTo>
                <a:lnTo>
                  <a:pt x="7315200" y="0"/>
                </a:lnTo>
                <a:lnTo>
                  <a:pt x="7315200" y="1997848"/>
                </a:lnTo>
                <a:lnTo>
                  <a:pt x="0" y="19978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14"/>
          <p:cNvSpPr txBox="1"/>
          <p:nvPr/>
        </p:nvSpPr>
        <p:spPr>
          <a:xfrm>
            <a:off x="7123530" y="2175124"/>
            <a:ext cx="1107529" cy="678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7171155" y="3451726"/>
            <a:ext cx="1140607" cy="678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r">
              <a:lnSpc>
                <a:spcPct val="15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1888749" y="1336924"/>
            <a:ext cx="4141816" cy="781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5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Dados Tabnet</a:t>
            </a:r>
            <a:endParaRPr b="0" i="0" sz="50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-1455281" y="8672177"/>
            <a:ext cx="3229646" cy="3229646"/>
          </a:xfrm>
          <a:custGeom>
            <a:rect b="b" l="l" r="r" t="t"/>
            <a:pathLst>
              <a:path extrusionOk="0" h="3229646" w="3229646">
                <a:moveTo>
                  <a:pt x="0" y="0"/>
                </a:moveTo>
                <a:lnTo>
                  <a:pt x="3229646" y="0"/>
                </a:lnTo>
                <a:lnTo>
                  <a:pt x="3229646" y="3229646"/>
                </a:lnTo>
                <a:lnTo>
                  <a:pt x="0" y="32296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14"/>
          <p:cNvSpPr/>
          <p:nvPr/>
        </p:nvSpPr>
        <p:spPr>
          <a:xfrm rot="-3133854">
            <a:off x="13937466" y="-3984427"/>
            <a:ext cx="6259210" cy="6179548"/>
          </a:xfrm>
          <a:custGeom>
            <a:rect b="b" l="l" r="r" t="t"/>
            <a:pathLst>
              <a:path extrusionOk="0" h="6179548" w="6259210">
                <a:moveTo>
                  <a:pt x="0" y="0"/>
                </a:moveTo>
                <a:lnTo>
                  <a:pt x="6259210" y="0"/>
                </a:lnTo>
                <a:lnTo>
                  <a:pt x="6259210" y="6179548"/>
                </a:lnTo>
                <a:lnTo>
                  <a:pt x="0" y="61795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04" name="Google Shape;10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34257" y="2533996"/>
            <a:ext cx="10582275" cy="6840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-1010838" y="855836"/>
            <a:ext cx="9164237" cy="1997849"/>
          </a:xfrm>
          <a:custGeom>
            <a:rect b="b" l="l" r="r" t="t"/>
            <a:pathLst>
              <a:path extrusionOk="0" h="1997849" w="7315200">
                <a:moveTo>
                  <a:pt x="0" y="0"/>
                </a:moveTo>
                <a:lnTo>
                  <a:pt x="7315200" y="0"/>
                </a:lnTo>
                <a:lnTo>
                  <a:pt x="7315200" y="1997848"/>
                </a:lnTo>
                <a:lnTo>
                  <a:pt x="0" y="19978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7123530" y="2175124"/>
            <a:ext cx="1107529" cy="678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7171155" y="3451726"/>
            <a:ext cx="1140607" cy="678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r">
              <a:lnSpc>
                <a:spcPct val="15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59542" y="1020962"/>
            <a:ext cx="855065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Evolução da Mortalidade Infantil em Sorocaba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-1455281" y="8672177"/>
            <a:ext cx="3229646" cy="3229646"/>
          </a:xfrm>
          <a:custGeom>
            <a:rect b="b" l="l" r="r" t="t"/>
            <a:pathLst>
              <a:path extrusionOk="0" h="3229646" w="3229646">
                <a:moveTo>
                  <a:pt x="0" y="0"/>
                </a:moveTo>
                <a:lnTo>
                  <a:pt x="3229646" y="0"/>
                </a:lnTo>
                <a:lnTo>
                  <a:pt x="3229646" y="3229646"/>
                </a:lnTo>
                <a:lnTo>
                  <a:pt x="0" y="32296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15"/>
          <p:cNvSpPr/>
          <p:nvPr/>
        </p:nvSpPr>
        <p:spPr>
          <a:xfrm rot="-3133854">
            <a:off x="13937466" y="-3984427"/>
            <a:ext cx="6259210" cy="6179548"/>
          </a:xfrm>
          <a:custGeom>
            <a:rect b="b" l="l" r="r" t="t"/>
            <a:pathLst>
              <a:path extrusionOk="0" h="6179548" w="6259210">
                <a:moveTo>
                  <a:pt x="0" y="0"/>
                </a:moveTo>
                <a:lnTo>
                  <a:pt x="6259210" y="0"/>
                </a:lnTo>
                <a:lnTo>
                  <a:pt x="6259210" y="6179548"/>
                </a:lnTo>
                <a:lnTo>
                  <a:pt x="0" y="61795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15"/>
          <p:cNvSpPr txBox="1"/>
          <p:nvPr/>
        </p:nvSpPr>
        <p:spPr>
          <a:xfrm>
            <a:off x="1447800" y="2898177"/>
            <a:ext cx="13025655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📊 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Taxa por mil nascidos vivos: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2021: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13,02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2022: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10,44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2023: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10,86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🔎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Tendência geral: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✔️ Queda em relação a 2021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⚠️ Índice ainda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elevado (~11)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🔁 Exige atenção, especialmente nas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regiões mais vulneráveis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cidade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📍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Desigualdades persistem nas zonas: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Norte • Sul • Leste • Oeste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743200" y="7382463"/>
            <a:ext cx="114376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Óbitos registrados por ciclo (TabNET):</a:t>
            </a:r>
            <a:endParaRPr/>
          </a:p>
        </p:txBody>
      </p:sp>
      <p:graphicFrame>
        <p:nvGraphicFramePr>
          <p:cNvPr id="117" name="Google Shape;117;p15"/>
          <p:cNvGraphicFramePr/>
          <p:nvPr/>
        </p:nvGraphicFramePr>
        <p:xfrm>
          <a:off x="1905000" y="77825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{EF4A9660-AA8C-419E-BAC2-D2555D71FC0F}</a:tableStyleId>
              </a:tblPr>
              <a:tblGrid>
                <a:gridCol w="2743200"/>
                <a:gridCol w="2743200"/>
                <a:gridCol w="27432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Período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Menor nº estimado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Maior nº estimado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2000 – 2005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758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1.430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2006 – 2011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648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1.385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2012 – 2017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612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1.258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2018 – 2023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564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1.266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1087020" y="887386"/>
            <a:ext cx="9545220" cy="1997849"/>
          </a:xfrm>
          <a:custGeom>
            <a:rect b="b" l="l" r="r" t="t"/>
            <a:pathLst>
              <a:path extrusionOk="0" h="1997849" w="7315200">
                <a:moveTo>
                  <a:pt x="0" y="0"/>
                </a:moveTo>
                <a:lnTo>
                  <a:pt x="7315200" y="0"/>
                </a:lnTo>
                <a:lnTo>
                  <a:pt x="7315200" y="1997848"/>
                </a:lnTo>
                <a:lnTo>
                  <a:pt x="0" y="19978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16"/>
          <p:cNvSpPr txBox="1"/>
          <p:nvPr/>
        </p:nvSpPr>
        <p:spPr>
          <a:xfrm>
            <a:off x="7123530" y="2175124"/>
            <a:ext cx="1107529" cy="678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7171155" y="3451726"/>
            <a:ext cx="1140607" cy="678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r">
              <a:lnSpc>
                <a:spcPct val="15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159542" y="1192344"/>
            <a:ext cx="9160251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Mortalidade Infantil 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Sorocaba</a:t>
            </a:r>
            <a:endParaRPr sz="50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-1455281" y="8672177"/>
            <a:ext cx="3229646" cy="3229646"/>
          </a:xfrm>
          <a:custGeom>
            <a:rect b="b" l="l" r="r" t="t"/>
            <a:pathLst>
              <a:path extrusionOk="0" h="3229646" w="3229646">
                <a:moveTo>
                  <a:pt x="0" y="0"/>
                </a:moveTo>
                <a:lnTo>
                  <a:pt x="3229646" y="0"/>
                </a:lnTo>
                <a:lnTo>
                  <a:pt x="3229646" y="3229646"/>
                </a:lnTo>
                <a:lnTo>
                  <a:pt x="0" y="32296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16"/>
          <p:cNvSpPr/>
          <p:nvPr/>
        </p:nvSpPr>
        <p:spPr>
          <a:xfrm rot="-3133854">
            <a:off x="13937466" y="-3984427"/>
            <a:ext cx="6259210" cy="6179548"/>
          </a:xfrm>
          <a:custGeom>
            <a:rect b="b" l="l" r="r" t="t"/>
            <a:pathLst>
              <a:path extrusionOk="0" h="6179548" w="6259210">
                <a:moveTo>
                  <a:pt x="0" y="0"/>
                </a:moveTo>
                <a:lnTo>
                  <a:pt x="6259210" y="0"/>
                </a:lnTo>
                <a:lnTo>
                  <a:pt x="6259210" y="6179548"/>
                </a:lnTo>
                <a:lnTo>
                  <a:pt x="0" y="61795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16"/>
          <p:cNvSpPr txBox="1"/>
          <p:nvPr/>
        </p:nvSpPr>
        <p:spPr>
          <a:xfrm>
            <a:off x="1774365" y="3273879"/>
            <a:ext cx="15620999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por Ocorrência x Residência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🩺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Óbitos por Ocorrência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Queda ao longo dos anos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 possíveis avanços no atendimento hospitalar e serviços de saúde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🏠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Óbitos por Residência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Redução inicial, mas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 aumento no último período.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Reflete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desigualdades persistentes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nos bairros periféricos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⚠️ </a:t>
            </a: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Fatores Críticos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Acesso limitado a: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 Saneamento básico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 Saúde da família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 Nutrição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 Educação infantil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5363099" y="510541"/>
            <a:ext cx="8111366" cy="2126092"/>
          </a:xfrm>
          <a:custGeom>
            <a:rect b="b" l="l" r="r" t="t"/>
            <a:pathLst>
              <a:path extrusionOk="0" h="1997849" w="7315200">
                <a:moveTo>
                  <a:pt x="0" y="0"/>
                </a:moveTo>
                <a:lnTo>
                  <a:pt x="7315200" y="0"/>
                </a:lnTo>
                <a:lnTo>
                  <a:pt x="7315200" y="1997849"/>
                </a:lnTo>
                <a:lnTo>
                  <a:pt x="0" y="19978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17"/>
          <p:cNvSpPr/>
          <p:nvPr/>
        </p:nvSpPr>
        <p:spPr>
          <a:xfrm>
            <a:off x="-1369437" y="7750032"/>
            <a:ext cx="4025023" cy="4114800"/>
          </a:xfrm>
          <a:custGeom>
            <a:rect b="b" l="l" r="r" t="t"/>
            <a:pathLst>
              <a:path extrusionOk="0" h="4114800" w="4025023">
                <a:moveTo>
                  <a:pt x="0" y="0"/>
                </a:moveTo>
                <a:lnTo>
                  <a:pt x="4025022" y="0"/>
                </a:lnTo>
                <a:lnTo>
                  <a:pt x="40250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17"/>
          <p:cNvSpPr txBox="1"/>
          <p:nvPr/>
        </p:nvSpPr>
        <p:spPr>
          <a:xfrm>
            <a:off x="3712371" y="1009057"/>
            <a:ext cx="10863257" cy="1238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Dados na integra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15401518" y="7947589"/>
            <a:ext cx="4091579" cy="4114800"/>
          </a:xfrm>
          <a:custGeom>
            <a:rect b="b" l="l" r="r" t="t"/>
            <a:pathLst>
              <a:path extrusionOk="0"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17"/>
          <p:cNvSpPr/>
          <p:nvPr/>
        </p:nvSpPr>
        <p:spPr>
          <a:xfrm rot="-7011702">
            <a:off x="-2486531" y="-3326259"/>
            <a:ext cx="6259210" cy="6179548"/>
          </a:xfrm>
          <a:custGeom>
            <a:rect b="b" l="l" r="r" t="t"/>
            <a:pathLst>
              <a:path extrusionOk="0" h="6179548" w="6259210">
                <a:moveTo>
                  <a:pt x="0" y="0"/>
                </a:moveTo>
                <a:lnTo>
                  <a:pt x="6259210" y="0"/>
                </a:lnTo>
                <a:lnTo>
                  <a:pt x="6259210" y="6179548"/>
                </a:lnTo>
                <a:lnTo>
                  <a:pt x="0" y="61795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38" name="Google Shape;138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1486" y="2702336"/>
            <a:ext cx="8462513" cy="3495387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1486" y="6652752"/>
            <a:ext cx="8462513" cy="3556462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40" name="Google Shape;140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418782" y="2702336"/>
            <a:ext cx="8640618" cy="3495387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8"/>
          <p:cNvCxnSpPr/>
          <p:nvPr/>
        </p:nvCxnSpPr>
        <p:spPr>
          <a:xfrm>
            <a:off x="1190625" y="1800225"/>
            <a:ext cx="16068675" cy="0"/>
          </a:xfrm>
          <a:prstGeom prst="straightConnector1">
            <a:avLst/>
          </a:prstGeom>
          <a:noFill/>
          <a:ln cap="rnd" cmpd="sng" w="19050">
            <a:solidFill>
              <a:srgbClr val="F5C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18"/>
          <p:cNvSpPr/>
          <p:nvPr/>
        </p:nvSpPr>
        <p:spPr>
          <a:xfrm>
            <a:off x="1028700" y="1647825"/>
            <a:ext cx="323850" cy="3238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7E5E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5317258" y="1638300"/>
            <a:ext cx="323850" cy="3238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7E5E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9605817" y="1638300"/>
            <a:ext cx="323850" cy="3238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7E5E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13894375" y="1638300"/>
            <a:ext cx="323850" cy="3238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7E5E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1028700" y="605680"/>
            <a:ext cx="16230600" cy="1042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Taxa boa ou ruim? Qual a solução inteligente para melhorar?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 rot="-4711384">
            <a:off x="16464401" y="-1160583"/>
            <a:ext cx="4091579" cy="4114800"/>
          </a:xfrm>
          <a:custGeom>
            <a:rect b="b" l="l" r="r" t="t"/>
            <a:pathLst>
              <a:path extrusionOk="0"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18"/>
          <p:cNvSpPr txBox="1"/>
          <p:nvPr/>
        </p:nvSpPr>
        <p:spPr>
          <a:xfrm>
            <a:off x="1079500" y="3604722"/>
            <a:ext cx="1637538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🏥 Fortalecimento da Atenção Primária à Saúde</a:t>
            </a:r>
            <a:endParaRPr/>
          </a:p>
          <a:p>
            <a:pPr indent="-11430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Expansão das equipes da Estratégia Saúde da Família (ESF) com foco em bairros mais vulneráveis, garantindo presença constante de médicos, enfermeiros e agentes comunitários.</a:t>
            </a:r>
            <a:endParaRPr/>
          </a:p>
          <a:p>
            <a:pPr indent="-11430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Criação de agendas prioritárias para gestantes e bebês de risco, com visitas domiciliares e protocolos específicos de acompanhamento.</a:t>
            </a:r>
            <a:endParaRPr/>
          </a:p>
          <a:p>
            <a:pPr indent="-11430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Capacitação contínua de profissionais sobre os sinais de alerta na primeira infância, manejo de infecções respiratórias, desidratação e doenças congênitas.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1066800" y="5923804"/>
            <a:ext cx="1645158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Integração de Tecnologias Digitais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Implantação de sistemas de telemonitoramento de gestantes e recém-nascidos, permitindo o acompanhamento remoto e a detecção precoce de intercorrências.</a:t>
            </a:r>
            <a:endParaRPr/>
          </a:p>
          <a:p>
            <a:pPr indent="-11430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Desenvolvimento de um aplicativo municipal com orientações sobre cuidados com o bebê, calendário de vacinação, localização de serviços de saúde e canal direto para dúvidas emergenciais.</a:t>
            </a:r>
            <a:endParaRPr/>
          </a:p>
          <a:p>
            <a:pPr indent="-11430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Criação de prontuário eletrônico municipal unificado, integrando UBSs, maternidades e hospitais para garantir a continuidade do cuidado.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831105" y="2344042"/>
            <a:ext cx="157162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confrontarmos as taxas dos últimos anos, observa-se uma melhoria contínua, com redução em relação ao ano de 2021. No entanto, ao analisarmos os dados de 2024, identificamos que o índice de 11 ainda se apresenta elevado para o município.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seguir apresentamos algumas soluções para melhoria: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19"/>
          <p:cNvCxnSpPr/>
          <p:nvPr/>
        </p:nvCxnSpPr>
        <p:spPr>
          <a:xfrm>
            <a:off x="1190625" y="1800225"/>
            <a:ext cx="16068675" cy="0"/>
          </a:xfrm>
          <a:prstGeom prst="straightConnector1">
            <a:avLst/>
          </a:prstGeom>
          <a:noFill/>
          <a:ln cap="rnd" cmpd="sng" w="19050">
            <a:solidFill>
              <a:srgbClr val="F5C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19"/>
          <p:cNvSpPr/>
          <p:nvPr/>
        </p:nvSpPr>
        <p:spPr>
          <a:xfrm>
            <a:off x="1028700" y="1647825"/>
            <a:ext cx="323850" cy="3238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7E5E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5317258" y="1638300"/>
            <a:ext cx="323850" cy="3238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7E5E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9605817" y="1638300"/>
            <a:ext cx="323850" cy="3238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7E5E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13894375" y="1638300"/>
            <a:ext cx="323850" cy="3238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7E5E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1028700" y="605680"/>
            <a:ext cx="16230600" cy="1042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Taxa boa ou ruim? Qual a solução inteligente para melhorar?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 rot="-4711384">
            <a:off x="16464401" y="-1160583"/>
            <a:ext cx="4091579" cy="4114800"/>
          </a:xfrm>
          <a:custGeom>
            <a:rect b="b" l="l" r="r" t="t"/>
            <a:pathLst>
              <a:path extrusionOk="0"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19"/>
          <p:cNvSpPr txBox="1"/>
          <p:nvPr/>
        </p:nvSpPr>
        <p:spPr>
          <a:xfrm>
            <a:off x="1352550" y="2429083"/>
            <a:ext cx="1579245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Ações intersetoriais nos territórios mais afetados</a:t>
            </a: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11430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Melhoria do saneamento básico e do acesso à água potável em regiões com maior incidência de óbitos infantis, especialmente na Zona Norte.</a:t>
            </a:r>
            <a:endParaRPr/>
          </a:p>
          <a:p>
            <a:pPr indent="-11430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Ampliação de programas de segurança alimentar e nutricional voltados às gestantes, lactantes e crianças até dois anos.</a:t>
            </a:r>
            <a:endParaRPr/>
          </a:p>
          <a:p>
            <a:pPr indent="-11430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b="0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mplantação de creches integradas com centros de saúde, promovendo o desenvolvimento integral da criança e o acompanhamento próximo por equipes multiprofissionais.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1390650" y="5434184"/>
            <a:ext cx="1632585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Educação e conscientização da população</a:t>
            </a:r>
            <a:endParaRPr/>
          </a:p>
          <a:p>
            <a:pPr indent="-11430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Campanhas permanentes de educação em saúde materno-infantil, com linguagem acessível, abordando temas como aleitamento materno, vacinação, cuidados com o recém-nascido e prevenção de acidentes domésticos.</a:t>
            </a:r>
            <a:endParaRPr/>
          </a:p>
          <a:p>
            <a:pPr indent="-114300" lvl="0" marL="0" marR="0" rtl="0" algn="just"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Criação de grupos de apoio para gestantes e mães, promovendo troca de experiências, vínculo com profissionais de saúde e empoderamento sobre o cuidado com a saúde do bebê.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20"/>
          <p:cNvCxnSpPr/>
          <p:nvPr/>
        </p:nvCxnSpPr>
        <p:spPr>
          <a:xfrm>
            <a:off x="1190625" y="1800225"/>
            <a:ext cx="16068675" cy="0"/>
          </a:xfrm>
          <a:prstGeom prst="straightConnector1">
            <a:avLst/>
          </a:prstGeom>
          <a:noFill/>
          <a:ln cap="rnd" cmpd="sng" w="19050">
            <a:solidFill>
              <a:srgbClr val="F5C8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20"/>
          <p:cNvSpPr/>
          <p:nvPr/>
        </p:nvSpPr>
        <p:spPr>
          <a:xfrm>
            <a:off x="1028700" y="1647825"/>
            <a:ext cx="323850" cy="3238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7E5E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5317258" y="1638300"/>
            <a:ext cx="323850" cy="3238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7E5E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9605817" y="1638300"/>
            <a:ext cx="323850" cy="3238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7E5E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13894375" y="1638300"/>
            <a:ext cx="323850" cy="32385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7E5E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1028700" y="605680"/>
            <a:ext cx="16230600" cy="1042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44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Taxa boa ou ruim? Qual a solução inteligente para melhorar?</a:t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 rot="-4711384">
            <a:off x="16464401" y="-1160583"/>
            <a:ext cx="4091579" cy="4114800"/>
          </a:xfrm>
          <a:custGeom>
            <a:rect b="b" l="l" r="r" t="t"/>
            <a:pathLst>
              <a:path extrusionOk="0" h="4114800" w="4091579">
                <a:moveTo>
                  <a:pt x="0" y="0"/>
                </a:moveTo>
                <a:lnTo>
                  <a:pt x="4091579" y="0"/>
                </a:lnTo>
                <a:lnTo>
                  <a:pt x="4091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20"/>
          <p:cNvSpPr txBox="1"/>
          <p:nvPr/>
        </p:nvSpPr>
        <p:spPr>
          <a:xfrm>
            <a:off x="1028700" y="2680444"/>
            <a:ext cx="16068674" cy="2056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539991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Monitoramento inteligente e gestão baseada em dados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just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Utilização de mapas de calor para identificar focos de mortalidade infantil na cidade e direcionar os recursos com mais precisão.</a:t>
            </a:r>
            <a:endParaRPr/>
          </a:p>
          <a:p>
            <a:pPr indent="-11430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Estabelecimento de metas municipais progressivas, acompanhadas por painéis de indicadores atualizados mensalmente e acessíveis ao público.</a:t>
            </a:r>
            <a:endParaRPr/>
          </a:p>
          <a:p>
            <a:pPr indent="-11430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Formação de um comitê técnico local de prevenção da mortalidade infantil, com participação de representantes da saúde, assistência social, universidades e sociedade civil.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